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332" r:id="rId3"/>
    <p:sldId id="260" r:id="rId4"/>
    <p:sldId id="320" r:id="rId5"/>
    <p:sldId id="302" r:id="rId6"/>
    <p:sldId id="322" r:id="rId7"/>
    <p:sldId id="323" r:id="rId8"/>
    <p:sldId id="311" r:id="rId9"/>
    <p:sldId id="324" r:id="rId10"/>
    <p:sldId id="325" r:id="rId11"/>
    <p:sldId id="327" r:id="rId12"/>
    <p:sldId id="329" r:id="rId13"/>
    <p:sldId id="330" r:id="rId14"/>
    <p:sldId id="331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Yu Mincho Light" panose="02020300000000000000" pitchFamily="18" charset="-128"/>
      <p:regular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4" userDrawn="1">
          <p15:clr>
            <a:srgbClr val="A4A3A4"/>
          </p15:clr>
        </p15:guide>
        <p15:guide id="2" pos="668" userDrawn="1">
          <p15:clr>
            <a:srgbClr val="A4A3A4"/>
          </p15:clr>
        </p15:guide>
        <p15:guide id="3" pos="7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6E8E"/>
    <a:srgbClr val="C3D9E7"/>
    <a:srgbClr val="A4C0DC"/>
    <a:srgbClr val="6D276A"/>
    <a:srgbClr val="DADADA"/>
    <a:srgbClr val="ECECEC"/>
    <a:srgbClr val="6C645B"/>
    <a:srgbClr val="DACBB9"/>
    <a:srgbClr val="9ABFD6"/>
    <a:srgbClr val="74A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2318" y="77"/>
      </p:cViewPr>
      <p:guideLst>
        <p:guide orient="horz" pos="2954"/>
        <p:guide pos="668"/>
        <p:guide pos="7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9">
            <a:extLst>
              <a:ext uri="{FF2B5EF4-FFF2-40B4-BE49-F238E27FC236}">
                <a16:creationId xmlns:a16="http://schemas.microsoft.com/office/drawing/2014/main" id="{885E3970-3B82-48A8-8CBA-D7AE93B799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9144000" cy="6858430"/>
          </a:xfrm>
        </p:grpSpPr>
        <p:pic>
          <p:nvPicPr>
            <p:cNvPr id="8" name="Рисунок 10">
              <a:extLst>
                <a:ext uri="{FF2B5EF4-FFF2-40B4-BE49-F238E27FC236}">
                  <a16:creationId xmlns:a16="http://schemas.microsoft.com/office/drawing/2014/main" id="{7FFF7F68-52EB-4160-AC04-E4B2D25AD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790" y="0"/>
              <a:ext cx="2792210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1">
              <a:extLst>
                <a:ext uri="{FF2B5EF4-FFF2-40B4-BE49-F238E27FC236}">
                  <a16:creationId xmlns:a16="http://schemas.microsoft.com/office/drawing/2014/main" id="{22A3CAD4-4AAA-4DD7-874F-5BD718C0B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955" y="0"/>
              <a:ext cx="5090601" cy="313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bject 24">
              <a:extLst>
                <a:ext uri="{FF2B5EF4-FFF2-40B4-BE49-F238E27FC236}">
                  <a16:creationId xmlns:a16="http://schemas.microsoft.com/office/drawing/2014/main" id="{4B5F65BF-7CC7-49EF-8212-94577987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6565969"/>
              <a:ext cx="708454" cy="292461"/>
            </a:xfrm>
            <a:custGeom>
              <a:avLst/>
              <a:gdLst>
                <a:gd name="T0" fmla="*/ 1260779 w 1261110"/>
                <a:gd name="T1" fmla="*/ 432003 h 432434"/>
                <a:gd name="T2" fmla="*/ 0 w 1261110"/>
                <a:gd name="T3" fmla="*/ 432003 h 432434"/>
                <a:gd name="T4" fmla="*/ 0 w 1261110"/>
                <a:gd name="T5" fmla="*/ 0 h 432434"/>
                <a:gd name="T6" fmla="*/ 1260779 w 1261110"/>
                <a:gd name="T7" fmla="*/ 0 h 432434"/>
                <a:gd name="T8" fmla="*/ 1260779 w 1261110"/>
                <a:gd name="T9" fmla="*/ 432003 h 432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1110"/>
                <a:gd name="T16" fmla="*/ 0 h 432434"/>
                <a:gd name="T17" fmla="*/ 1261110 w 1261110"/>
                <a:gd name="T18" fmla="*/ 432434 h 4324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1110" h="432434">
                  <a:moveTo>
                    <a:pt x="1260779" y="432003"/>
                  </a:moveTo>
                  <a:lnTo>
                    <a:pt x="0" y="432003"/>
                  </a:lnTo>
                  <a:lnTo>
                    <a:pt x="0" y="0"/>
                  </a:lnTo>
                  <a:lnTo>
                    <a:pt x="1260779" y="0"/>
                  </a:lnTo>
                  <a:lnTo>
                    <a:pt x="1260779" y="432003"/>
                  </a:lnTo>
                  <a:close/>
                </a:path>
              </a:pathLst>
            </a:custGeom>
            <a:solidFill>
              <a:srgbClr val="3A6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F47E52AD-FC68-4E75-AF2F-E43717C493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2" y="0"/>
            <a:ext cx="744583" cy="99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87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44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95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9A934A11-A65E-47BC-98D4-72C2D956D23E}"/>
              </a:ext>
            </a:extLst>
          </p:cNvPr>
          <p:cNvSpPr txBox="1">
            <a:spLocks/>
          </p:cNvSpPr>
          <p:nvPr/>
        </p:nvSpPr>
        <p:spPr>
          <a:xfrm>
            <a:off x="1281113" y="5564188"/>
            <a:ext cx="7862887" cy="1293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ru-RU" altLang="ru-RU" sz="2000" dirty="0">
                <a:solidFill>
                  <a:srgbClr val="6600FF"/>
                </a:solidFill>
              </a:rPr>
              <a:t> </a:t>
            </a:r>
            <a:endParaRPr lang="ru-RU" altLang="ru-RU" sz="2600" dirty="0">
              <a:solidFill>
                <a:srgbClr val="3A6E8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5562CA0-2826-4D9C-8EC3-65D38AE6A226}"/>
              </a:ext>
            </a:extLst>
          </p:cNvPr>
          <p:cNvSpPr/>
          <p:nvPr/>
        </p:nvSpPr>
        <p:spPr>
          <a:xfrm>
            <a:off x="8631" y="1867593"/>
            <a:ext cx="1662545" cy="3695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EBBE9B-B6E9-4AFB-BF6A-360C6E41F2A9}"/>
              </a:ext>
            </a:extLst>
          </p:cNvPr>
          <p:cNvSpPr/>
          <p:nvPr/>
        </p:nvSpPr>
        <p:spPr>
          <a:xfrm rot="5400000">
            <a:off x="8964294" y="-1360113"/>
            <a:ext cx="1867593" cy="4587819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AB6E2AC-D0A4-402E-9215-B28E5FDF2C1A}"/>
              </a:ext>
            </a:extLst>
          </p:cNvPr>
          <p:cNvSpPr/>
          <p:nvPr/>
        </p:nvSpPr>
        <p:spPr>
          <a:xfrm rot="5400000">
            <a:off x="6286311" y="951864"/>
            <a:ext cx="1293812" cy="105175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A99E29B-954B-4BCE-B7C7-59C62EBE39FF}"/>
              </a:ext>
            </a:extLst>
          </p:cNvPr>
          <p:cNvSpPr/>
          <p:nvPr/>
        </p:nvSpPr>
        <p:spPr>
          <a:xfrm>
            <a:off x="10532713" y="1867593"/>
            <a:ext cx="1662545" cy="369570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4B839-492B-4995-9BBD-9E7A229A5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9186" cy="193626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454A623-4A4D-48B3-ACD4-43A7AFE78BA7}"/>
              </a:ext>
            </a:extLst>
          </p:cNvPr>
          <p:cNvSpPr txBox="1">
            <a:spLocks/>
          </p:cNvSpPr>
          <p:nvPr/>
        </p:nvSpPr>
        <p:spPr>
          <a:xfrm>
            <a:off x="1791458" y="2812846"/>
            <a:ext cx="8865889" cy="1791260"/>
          </a:xfrm>
          <a:prstGeom prst="rect">
            <a:avLst/>
          </a:prstGeom>
        </p:spPr>
        <p:txBody>
          <a:bodyPr wrap="non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4600" b="1" dirty="0">
                <a:solidFill>
                  <a:srgbClr val="6D276A"/>
                </a:solidFill>
                <a:latin typeface="Times New Roman" pitchFamily="18" charset="0"/>
                <a:ea typeface="Yu Mincho Light" pitchFamily="18" charset="-128"/>
                <a:cs typeface="Times New Roman" pitchFamily="18" charset="0"/>
              </a:rPr>
              <a:t>Работа классного руководителя</a:t>
            </a:r>
            <a:br>
              <a:rPr lang="ru-RU" sz="4600" b="1" dirty="0">
                <a:solidFill>
                  <a:srgbClr val="6D276A"/>
                </a:solidFill>
                <a:latin typeface="Times New Roman" pitchFamily="18" charset="0"/>
                <a:ea typeface="Yu Mincho Light" pitchFamily="18" charset="-128"/>
                <a:cs typeface="Times New Roman" pitchFamily="18" charset="0"/>
              </a:rPr>
            </a:br>
            <a:r>
              <a:rPr lang="ru-RU" sz="4600" b="1" dirty="0">
                <a:solidFill>
                  <a:srgbClr val="6D276A"/>
                </a:solidFill>
                <a:latin typeface="Times New Roman" pitchFamily="18" charset="0"/>
                <a:ea typeface="Yu Mincho Light" pitchFamily="18" charset="-128"/>
                <a:cs typeface="Times New Roman" pitchFamily="18" charset="0"/>
              </a:rPr>
              <a:t>в условиях действия</a:t>
            </a:r>
            <a:br>
              <a:rPr lang="ru-RU" sz="4600" b="1" dirty="0">
                <a:solidFill>
                  <a:srgbClr val="6D276A"/>
                </a:solidFill>
                <a:latin typeface="Times New Roman" pitchFamily="18" charset="0"/>
                <a:ea typeface="Yu Mincho Light" pitchFamily="18" charset="-128"/>
                <a:cs typeface="Times New Roman" pitchFamily="18" charset="0"/>
              </a:rPr>
            </a:br>
            <a:r>
              <a:rPr lang="ru-RU" sz="4600" b="1" dirty="0">
                <a:solidFill>
                  <a:srgbClr val="6D276A"/>
                </a:solidFill>
                <a:latin typeface="Times New Roman" pitchFamily="18" charset="0"/>
                <a:ea typeface="Yu Mincho Light" pitchFamily="18" charset="-128"/>
                <a:cs typeface="Times New Roman" pitchFamily="18" charset="0"/>
              </a:rPr>
              <a:t>рабочей программы воспитания</a:t>
            </a:r>
            <a:endParaRPr lang="ru-RU" altLang="ru-RU" sz="4600" dirty="0">
              <a:solidFill>
                <a:srgbClr val="6D276A"/>
              </a:solidFill>
              <a:latin typeface="Times New Roman" pitchFamily="18" charset="0"/>
              <a:ea typeface="Yu Mincho Light" pitchFamily="18" charset="-128"/>
              <a:cs typeface="Times New Roman" pitchFamily="18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83E0A4C0-1BBD-4E07-8144-B004E80818CB}"/>
              </a:ext>
            </a:extLst>
          </p:cNvPr>
          <p:cNvSpPr txBox="1">
            <a:spLocks/>
          </p:cNvSpPr>
          <p:nvPr/>
        </p:nvSpPr>
        <p:spPr>
          <a:xfrm>
            <a:off x="2415638" y="5525539"/>
            <a:ext cx="8183652" cy="1308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Селиванова Наталия Леонидовна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r">
              <a:defRPr/>
            </a:pPr>
            <a:r>
              <a:rPr lang="ru-RU" sz="1700" dirty="0">
                <a:solidFill>
                  <a:srgbClr val="4B4B4B"/>
                </a:solidFill>
              </a:rPr>
              <a:t>д.п.н., профессор, член-корреспондент РАО,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</a:rPr>
              <a:t> главный научный сотрудник Института</a:t>
            </a:r>
            <a:r>
              <a:rPr kumimoji="0" lang="ru-RU" sz="1700" b="0" i="0" u="none" strike="noStrike" kern="1200" cap="none" spc="0" normalizeH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</a:rPr>
              <a:t>стратегии развития образования РАО,</a:t>
            </a:r>
          </a:p>
          <a:p>
            <a:pPr marL="342900" lvl="0" indent="-342900" algn="r">
              <a:defRPr/>
            </a:pPr>
            <a:r>
              <a:rPr lang="ru-RU" sz="1700" dirty="0">
                <a:solidFill>
                  <a:srgbClr val="4B4B4B"/>
                </a:solidFill>
              </a:rPr>
              <a:t>руководитель проекта «Апробация и внедрение Примерной программы воспитания»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4B4B4B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7150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CE67E18-1322-44B5-AE12-F7C50C755756}"/>
              </a:ext>
            </a:extLst>
          </p:cNvPr>
          <p:cNvSpPr txBox="1"/>
          <p:nvPr/>
        </p:nvSpPr>
        <p:spPr>
          <a:xfrm>
            <a:off x="4248151" y="2083657"/>
            <a:ext cx="1354858" cy="236372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en-US" sz="18000" b="1" i="1" dirty="0">
                <a:solidFill>
                  <a:srgbClr val="3A6E8E"/>
                </a:solidFill>
                <a:ea typeface="Yu Mincho Light" pitchFamily="18" charset="-128"/>
                <a:cs typeface="Times New Roman" pitchFamily="18" charset="0"/>
              </a:rPr>
              <a:t>2</a:t>
            </a:r>
            <a:endParaRPr lang="ru-RU" sz="18000" b="1" i="1" dirty="0">
              <a:solidFill>
                <a:srgbClr val="3A6E8E"/>
              </a:solidFill>
              <a:ea typeface="Yu Mincho Light" pitchFamily="18" charset="-128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45495-C778-46B5-A8EE-FD237192BA29}"/>
              </a:ext>
            </a:extLst>
          </p:cNvPr>
          <p:cNvSpPr txBox="1"/>
          <p:nvPr/>
        </p:nvSpPr>
        <p:spPr>
          <a:xfrm>
            <a:off x="483217" y="3374933"/>
            <a:ext cx="1354858" cy="236372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18000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Yu Mincho Light" pitchFamily="18" charset="-128"/>
                <a:cs typeface="Times New Roman" pitchFamily="18" charset="0"/>
              </a:rPr>
              <a:t>1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BC6882-F982-458A-9A6C-6EFCE4949AF1}"/>
              </a:ext>
            </a:extLst>
          </p:cNvPr>
          <p:cNvSpPr/>
          <p:nvPr/>
        </p:nvSpPr>
        <p:spPr>
          <a:xfrm>
            <a:off x="1066799" y="619493"/>
            <a:ext cx="1597153" cy="615137"/>
          </a:xfrm>
          <a:prstGeom prst="rect">
            <a:avLst/>
          </a:prstGeom>
          <a:solidFill>
            <a:srgbClr val="6D2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45EDE43-D66C-4C48-A78A-DF7EB1719E3F}"/>
              </a:ext>
            </a:extLst>
          </p:cNvPr>
          <p:cNvSpPr txBox="1">
            <a:spLocks/>
          </p:cNvSpPr>
          <p:nvPr/>
        </p:nvSpPr>
        <p:spPr>
          <a:xfrm>
            <a:off x="934064" y="685250"/>
            <a:ext cx="7701724" cy="54938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spc="-50" dirty="0">
                <a:solidFill>
                  <a:srgbClr val="F5F5F5"/>
                </a:solidFill>
                <a:latin typeface="+mn-lt"/>
                <a:cs typeface="Arial" panose="020B0604020202020204" pitchFamily="34" charset="0"/>
              </a:rPr>
              <a:t> УРОВНИ </a:t>
            </a:r>
            <a:r>
              <a:rPr lang="ru-RU" sz="3300" b="1" spc="-50" dirty="0">
                <a:latin typeface="+mn-lt"/>
                <a:cs typeface="Arial" panose="020B0604020202020204" pitchFamily="34" charset="0"/>
              </a:rPr>
              <a:t>ВОСПИТАТЕЛЬНЫХ РЕЗУЛЬТАТОВ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77FEC85-29E6-4DEC-9F7B-D0BEC2AC90FA}"/>
              </a:ext>
            </a:extLst>
          </p:cNvPr>
          <p:cNvCxnSpPr>
            <a:cxnSpLocks/>
          </p:cNvCxnSpPr>
          <p:nvPr/>
        </p:nvCxnSpPr>
        <p:spPr>
          <a:xfrm>
            <a:off x="1061085" y="1234630"/>
            <a:ext cx="10576521" cy="0"/>
          </a:xfrm>
          <a:prstGeom prst="line">
            <a:avLst/>
          </a:prstGeom>
          <a:ln w="76200">
            <a:solidFill>
              <a:srgbClr val="3A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3B5FFA-148C-4840-80C3-86160ED2605A}"/>
              </a:ext>
            </a:extLst>
          </p:cNvPr>
          <p:cNvSpPr txBox="1"/>
          <p:nvPr/>
        </p:nvSpPr>
        <p:spPr>
          <a:xfrm>
            <a:off x="1244532" y="4004057"/>
            <a:ext cx="3168000" cy="2559034"/>
          </a:xfrm>
          <a:prstGeom prst="rect">
            <a:avLst/>
          </a:prstGeom>
          <a:solidFill>
            <a:srgbClr val="E6E7E8">
              <a:alpha val="53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приобретение школьником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социальных знаний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(об общественных нормах,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 устройстве общества,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 социально одобряемых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неодобряемых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формах поведения и т.п.),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первичного понимания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социальной реальности</a:t>
            </a:r>
            <a:b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повседневной жизни</a:t>
            </a:r>
            <a:endParaRPr lang="ru-RU" sz="2000" dirty="0">
              <a:solidFill>
                <a:srgbClr val="6D276A"/>
              </a:solidFill>
              <a:latin typeface="Times New Roman" pitchFamily="18" charset="0"/>
              <a:ea typeface="Yu Mincho Light" pitchFamily="18" charset="-128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C1C77-D0BD-458F-9BEC-0AAD94D87002}"/>
              </a:ext>
            </a:extLst>
          </p:cNvPr>
          <p:cNvSpPr txBox="1"/>
          <p:nvPr/>
        </p:nvSpPr>
        <p:spPr>
          <a:xfrm>
            <a:off x="4876800" y="3221005"/>
            <a:ext cx="3168000" cy="2556000"/>
          </a:xfrm>
          <a:prstGeom prst="rect">
            <a:avLst/>
          </a:prstGeom>
          <a:solidFill>
            <a:srgbClr val="C3D9E7">
              <a:alpha val="74000"/>
            </a:srgbClr>
          </a:solidFill>
          <a:ln>
            <a:solidFill>
              <a:srgbClr val="3A6E8E"/>
            </a:solidFill>
          </a:ln>
        </p:spPr>
        <p:txBody>
          <a:bodyPr wrap="none" rtlCol="0">
            <a:noAutofit/>
          </a:bodyPr>
          <a:lstStyle>
            <a:defPPr>
              <a:defRPr lang="ru-RU"/>
            </a:defPPr>
            <a:lvl1pPr>
              <a:lnSpc>
                <a:spcPct val="80000"/>
              </a:lnSpc>
              <a:spcAft>
                <a:spcPts val="600"/>
              </a:spcAft>
              <a:defRPr sz="200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получение школьником</a:t>
            </a:r>
            <a:br>
              <a:rPr lang="ru-RU" dirty="0"/>
            </a:br>
            <a:r>
              <a:rPr lang="ru-RU" dirty="0"/>
              <a:t>опыта переживания</a:t>
            </a:r>
            <a:br>
              <a:rPr lang="ru-RU" dirty="0"/>
            </a:br>
            <a:r>
              <a:rPr lang="ru-RU" dirty="0"/>
              <a:t>и позитивного отношения</a:t>
            </a:r>
            <a:br>
              <a:rPr lang="ru-RU" dirty="0"/>
            </a:br>
            <a:r>
              <a:rPr lang="ru-RU" dirty="0"/>
              <a:t>к базовым</a:t>
            </a:r>
            <a:br>
              <a:rPr lang="ru-RU" dirty="0"/>
            </a:br>
            <a:r>
              <a:rPr lang="ru-RU" dirty="0"/>
              <a:t>ценностям общества,</a:t>
            </a:r>
            <a:br>
              <a:rPr lang="ru-RU" dirty="0"/>
            </a:br>
            <a:r>
              <a:rPr lang="ru-RU" dirty="0"/>
              <a:t>ценностного отношения</a:t>
            </a:r>
            <a:br>
              <a:rPr lang="ru-RU" dirty="0"/>
            </a:br>
            <a:r>
              <a:rPr lang="ru-RU" dirty="0"/>
              <a:t>к социальной реальности</a:t>
            </a:r>
            <a:br>
              <a:rPr lang="ru-RU" dirty="0"/>
            </a:br>
            <a:r>
              <a:rPr lang="ru-RU" dirty="0"/>
              <a:t>в целом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B92BE-14D9-42B1-BBCE-3FDB731E95D7}"/>
              </a:ext>
            </a:extLst>
          </p:cNvPr>
          <p:cNvSpPr txBox="1"/>
          <p:nvPr/>
        </p:nvSpPr>
        <p:spPr>
          <a:xfrm>
            <a:off x="7840957" y="1300388"/>
            <a:ext cx="1354858" cy="236372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ru-RU" sz="18000" b="1" i="1" dirty="0">
                <a:solidFill>
                  <a:srgbClr val="6D276A"/>
                </a:solidFill>
                <a:ea typeface="Yu Mincho Light" pitchFamily="18" charset="-128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77B972-E62A-4BB7-80A5-354D52DC79FE}"/>
              </a:ext>
            </a:extLst>
          </p:cNvPr>
          <p:cNvSpPr txBox="1"/>
          <p:nvPr/>
        </p:nvSpPr>
        <p:spPr>
          <a:xfrm>
            <a:off x="8469606" y="2437735"/>
            <a:ext cx="3168000" cy="2556000"/>
          </a:xfrm>
          <a:prstGeom prst="rect">
            <a:avLst/>
          </a:prstGeom>
          <a:solidFill>
            <a:schemeClr val="bg2">
              <a:lumMod val="75000"/>
              <a:alpha val="85000"/>
            </a:schemeClr>
          </a:solidFill>
          <a:ln>
            <a:solidFill>
              <a:srgbClr val="6D276A"/>
            </a:solidFill>
          </a:ln>
        </p:spPr>
        <p:txBody>
          <a:bodyPr wrap="none" rtlCol="0">
            <a:noAutofit/>
          </a:bodyPr>
          <a:lstStyle>
            <a:defPPr>
              <a:defRPr lang="ru-RU"/>
            </a:defPPr>
            <a:lvl1pPr>
              <a:lnSpc>
                <a:spcPct val="80000"/>
              </a:lnSpc>
              <a:spcAft>
                <a:spcPts val="600"/>
              </a:spcAft>
              <a:defRPr sz="200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получение школьником</a:t>
            </a:r>
            <a:br>
              <a:rPr lang="ru-RU" dirty="0"/>
            </a:br>
            <a:r>
              <a:rPr lang="ru-RU" dirty="0"/>
              <a:t>опыта самостоятельного</a:t>
            </a:r>
            <a:br>
              <a:rPr lang="ru-RU" dirty="0"/>
            </a:br>
            <a:r>
              <a:rPr lang="ru-RU" dirty="0"/>
              <a:t>общественного 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428942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29769C-C765-429F-AFE7-B9491CB0E10A}"/>
              </a:ext>
            </a:extLst>
          </p:cNvPr>
          <p:cNvSpPr/>
          <p:nvPr/>
        </p:nvSpPr>
        <p:spPr>
          <a:xfrm>
            <a:off x="3664586" y="4418885"/>
            <a:ext cx="2499360" cy="394225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87C21E-0D2D-4175-947E-F64CB4001DC4}"/>
              </a:ext>
            </a:extLst>
          </p:cNvPr>
          <p:cNvSpPr/>
          <p:nvPr/>
        </p:nvSpPr>
        <p:spPr>
          <a:xfrm>
            <a:off x="1066799" y="619493"/>
            <a:ext cx="3515361" cy="615137"/>
          </a:xfrm>
          <a:prstGeom prst="rect">
            <a:avLst/>
          </a:prstGeom>
          <a:solidFill>
            <a:srgbClr val="6D2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4E3B240-E3B3-4A22-8CDD-38C19F607740}"/>
              </a:ext>
            </a:extLst>
          </p:cNvPr>
          <p:cNvSpPr txBox="1">
            <a:spLocks/>
          </p:cNvSpPr>
          <p:nvPr/>
        </p:nvSpPr>
        <p:spPr>
          <a:xfrm>
            <a:off x="934064" y="685250"/>
            <a:ext cx="6077498" cy="54938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spc="-50" dirty="0">
                <a:solidFill>
                  <a:srgbClr val="F5F5F5"/>
                </a:solidFill>
                <a:latin typeface="+mn-lt"/>
                <a:cs typeface="Arial" panose="020B0604020202020204" pitchFamily="34" charset="0"/>
              </a:rPr>
              <a:t> САМОУПРАВЛЕНИЕ </a:t>
            </a:r>
            <a:r>
              <a:rPr lang="ru-RU" sz="3300" b="1" spc="-50" dirty="0">
                <a:latin typeface="+mn-lt"/>
                <a:cs typeface="Arial" panose="020B0604020202020204" pitchFamily="34" charset="0"/>
              </a:rPr>
              <a:t>УЧАЩИХСЯ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57E8248-350D-4DD6-A3F8-2855D92A4050}"/>
              </a:ext>
            </a:extLst>
          </p:cNvPr>
          <p:cNvCxnSpPr>
            <a:cxnSpLocks/>
          </p:cNvCxnSpPr>
          <p:nvPr/>
        </p:nvCxnSpPr>
        <p:spPr>
          <a:xfrm>
            <a:off x="1061085" y="1234630"/>
            <a:ext cx="11052341" cy="0"/>
          </a:xfrm>
          <a:prstGeom prst="line">
            <a:avLst/>
          </a:prstGeom>
          <a:ln w="76200">
            <a:solidFill>
              <a:srgbClr val="3A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7E9A12-75A6-4C79-8E9B-A6020782DA69}"/>
              </a:ext>
            </a:extLst>
          </p:cNvPr>
          <p:cNvSpPr/>
          <p:nvPr/>
        </p:nvSpPr>
        <p:spPr>
          <a:xfrm>
            <a:off x="1019810" y="1626151"/>
            <a:ext cx="10357323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Самоуправление (детское) —</a:t>
            </a:r>
            <a:br>
              <a:rPr lang="ru-RU" sz="2000" b="1" dirty="0"/>
            </a:br>
            <a:r>
              <a:rPr lang="ru-RU" dirty="0">
                <a:latin typeface="+mj-lt"/>
              </a:rPr>
              <a:t>режим протекания совместной и самостоятельной деятельности школьников,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обеспечивающий позитивную динамику равноправных, со-бытийных отношений в детской среде,</a:t>
            </a:r>
            <a:br>
              <a:rPr lang="ru-RU" dirty="0">
                <a:latin typeface="+mj-lt"/>
              </a:rPr>
            </a:br>
            <a:r>
              <a:rPr lang="ru-RU" dirty="0">
                <a:latin typeface="+mj-lt"/>
              </a:rPr>
              <a:t>задающих реальные возможности гражданского и личностного самоопределения подростков и юношей</a:t>
            </a:r>
            <a:endParaRPr lang="ru-RU" sz="2000" dirty="0">
              <a:latin typeface="+mj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2490CE-2743-4A11-9419-5FE8C5CACFED}"/>
              </a:ext>
            </a:extLst>
          </p:cNvPr>
          <p:cNvSpPr/>
          <p:nvPr/>
        </p:nvSpPr>
        <p:spPr>
          <a:xfrm>
            <a:off x="1019810" y="3248779"/>
            <a:ext cx="664797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Самоуправление —</a:t>
            </a:r>
            <a:br>
              <a:rPr lang="ru-RU" sz="2000" b="1" dirty="0"/>
            </a:br>
            <a:r>
              <a:rPr lang="ru-RU" dirty="0">
                <a:latin typeface="+mj-lt"/>
              </a:rPr>
              <a:t>деятельность учащихся по организации своей жизнедеятельности</a:t>
            </a:r>
            <a:endParaRPr lang="ru-RU" sz="2000" dirty="0">
              <a:latin typeface="+mj-lt"/>
            </a:endParaRPr>
          </a:p>
        </p:txBody>
      </p:sp>
      <p:pic>
        <p:nvPicPr>
          <p:cNvPr id="8" name="Picture 12" descr="SVG (with CSS) in Python - Shay">
            <a:extLst>
              <a:ext uri="{FF2B5EF4-FFF2-40B4-BE49-F238E27FC236}">
                <a16:creationId xmlns:a16="http://schemas.microsoft.com/office/drawing/2014/main" id="{F2827F3F-72C4-4E7E-A42E-BFC323B72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56" b="90694" l="8281" r="93672">
                        <a14:foregroundMark x1="56250" y1="8333" x2="56250" y2="8333"/>
                        <a14:foregroundMark x1="93672" y1="50139" x2="93672" y2="50139"/>
                        <a14:foregroundMark x1="8359" y1="49167" x2="8359" y2="49167"/>
                        <a14:foregroundMark x1="42891" y1="90694" x2="42891" y2="90694"/>
                        <a14:foregroundMark x1="54844" y1="8056" x2="54844" y2="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50" r="3334" b="2112"/>
          <a:stretch/>
        </p:blipFill>
        <p:spPr bwMode="auto">
          <a:xfrm>
            <a:off x="1061085" y="3925887"/>
            <a:ext cx="2608580" cy="15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416EE8-0A7A-48ED-8705-F9D9AFB4AC7E}"/>
              </a:ext>
            </a:extLst>
          </p:cNvPr>
          <p:cNvSpPr/>
          <p:nvPr/>
        </p:nvSpPr>
        <p:spPr>
          <a:xfrm>
            <a:off x="3634105" y="4519478"/>
            <a:ext cx="7313349" cy="646331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1" spc="-50" dirty="0">
                <a:ea typeface="+mj-ea"/>
                <a:cs typeface="Arial" panose="020B0604020202020204" pitchFamily="34" charset="0"/>
              </a:rPr>
              <a:t>Типичные затруднения,</a:t>
            </a:r>
            <a:br>
              <a:rPr lang="ru-RU" sz="2000" b="1" spc="-50" dirty="0">
                <a:ea typeface="+mj-ea"/>
                <a:cs typeface="Arial" panose="020B0604020202020204" pitchFamily="34" charset="0"/>
              </a:rPr>
            </a:br>
            <a:r>
              <a:rPr lang="ru-RU" sz="2000" b="1" spc="-50" dirty="0">
                <a:ea typeface="+mj-ea"/>
                <a:cs typeface="Arial" panose="020B0604020202020204" pitchFamily="34" charset="0"/>
              </a:rPr>
              <a:t>возникающие в процессе становления и развития самоуправления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2B71ED-D87A-4B8F-B5C1-A036790CF454}"/>
              </a:ext>
            </a:extLst>
          </p:cNvPr>
          <p:cNvSpPr/>
          <p:nvPr/>
        </p:nvSpPr>
        <p:spPr>
          <a:xfrm>
            <a:off x="3088801" y="5270791"/>
            <a:ext cx="79608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0725" lvl="1" indent="-184150">
              <a:spcBef>
                <a:spcPct val="50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i="1" dirty="0">
                <a:latin typeface="+mj-lt"/>
              </a:rPr>
              <a:t>создание органов самоуправления без наличия деятельности для них</a:t>
            </a:r>
          </a:p>
          <a:p>
            <a:pPr marL="720725" lvl="1" indent="-184150">
              <a:spcBef>
                <a:spcPct val="50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i="1" dirty="0">
                <a:latin typeface="+mj-lt"/>
              </a:rPr>
              <a:t>организация самоуправления со стороны взрослых</a:t>
            </a:r>
          </a:p>
          <a:p>
            <a:pPr marL="720725" lvl="1" indent="-184150">
              <a:spcBef>
                <a:spcPct val="50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ru-RU" i="1" dirty="0">
                <a:latin typeface="+mj-lt"/>
              </a:rPr>
              <a:t>нежелание учащихся нести ответственность за дело</a:t>
            </a:r>
          </a:p>
        </p:txBody>
      </p:sp>
      <p:pic>
        <p:nvPicPr>
          <p:cNvPr id="12" name="Picture 12" descr="SVG (with CSS) in Python - Shay">
            <a:extLst>
              <a:ext uri="{FF2B5EF4-FFF2-40B4-BE49-F238E27FC236}">
                <a16:creationId xmlns:a16="http://schemas.microsoft.com/office/drawing/2014/main" id="{CEC88921-01BB-418A-A02C-1990C11F0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7" b="92482" l="3248" r="96752">
                        <a14:foregroundMark x1="55812" y1="8511" x2="55812" y2="8511"/>
                        <a14:foregroundMark x1="96752" y1="51206" x2="96752" y2="51206"/>
                        <a14:foregroundMark x1="3419" y1="50213" x2="3419" y2="50213"/>
                        <a14:foregroundMark x1="41197" y1="92624" x2="41197" y2="92624"/>
                        <a14:foregroundMark x1="54274" y1="8227" x2="54274" y2="8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21894" y="4615997"/>
            <a:ext cx="1291532" cy="7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410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36E49AB-1631-4AFC-B547-317618AD73DE}"/>
              </a:ext>
            </a:extLst>
          </p:cNvPr>
          <p:cNvSpPr/>
          <p:nvPr/>
        </p:nvSpPr>
        <p:spPr>
          <a:xfrm>
            <a:off x="1052053" y="459727"/>
            <a:ext cx="1843547" cy="458864"/>
          </a:xfrm>
          <a:prstGeom prst="rect">
            <a:avLst/>
          </a:prstGeom>
          <a:solidFill>
            <a:srgbClr val="6D2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D1B8F12-1AF4-4925-BAB6-3F5A7065B90B}"/>
              </a:ext>
            </a:extLst>
          </p:cNvPr>
          <p:cNvCxnSpPr>
            <a:cxnSpLocks/>
          </p:cNvCxnSpPr>
          <p:nvPr/>
        </p:nvCxnSpPr>
        <p:spPr>
          <a:xfrm>
            <a:off x="1052053" y="1442333"/>
            <a:ext cx="10958938" cy="0"/>
          </a:xfrm>
          <a:prstGeom prst="line">
            <a:avLst/>
          </a:prstGeom>
          <a:ln w="76200">
            <a:solidFill>
              <a:srgbClr val="3A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Заголовок 3">
            <a:extLst>
              <a:ext uri="{FF2B5EF4-FFF2-40B4-BE49-F238E27FC236}">
                <a16:creationId xmlns:a16="http://schemas.microsoft.com/office/drawing/2014/main" id="{027B509A-5919-4AC4-8B7C-226B6448488C}"/>
              </a:ext>
            </a:extLst>
          </p:cNvPr>
          <p:cNvSpPr txBox="1">
            <a:spLocks/>
          </p:cNvSpPr>
          <p:nvPr/>
        </p:nvSpPr>
        <p:spPr bwMode="auto">
          <a:xfrm>
            <a:off x="943427" y="475038"/>
            <a:ext cx="7438190" cy="978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F5F5F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200" dirty="0">
                <a:latin typeface="+mn-lt"/>
              </a:rPr>
              <a:t>ФУНКЦИИ </a:t>
            </a:r>
            <a:r>
              <a:rPr lang="ru-RU" altLang="ru-RU" sz="3200" dirty="0">
                <a:solidFill>
                  <a:schemeClr val="tx1"/>
                </a:solidFill>
                <a:latin typeface="+mn-lt"/>
              </a:rPr>
              <a:t>ШКОЛЬНОГО КЛАССА</a:t>
            </a:r>
          </a:p>
          <a:p>
            <a:r>
              <a:rPr lang="ru-RU" altLang="ru-RU" sz="3200" dirty="0">
                <a:solidFill>
                  <a:schemeClr val="tx1"/>
                </a:solidFill>
                <a:latin typeface="+mn-lt"/>
              </a:rPr>
              <a:t>ПО ОТНОШЕНИЮ К ЛИЧНОСТИ РЕБЕНКА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3A8576E-DC34-4A75-BC0E-E5BAAD88B26E}"/>
              </a:ext>
            </a:extLst>
          </p:cNvPr>
          <p:cNvSpPr/>
          <p:nvPr/>
        </p:nvSpPr>
        <p:spPr>
          <a:xfrm>
            <a:off x="1060450" y="1615440"/>
            <a:ext cx="2592000" cy="2232000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ОБРАЗОВАТЕЛЬНАЯ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8106948-A35A-4063-867B-727894A78A37}"/>
              </a:ext>
            </a:extLst>
          </p:cNvPr>
          <p:cNvSpPr/>
          <p:nvPr/>
        </p:nvSpPr>
        <p:spPr>
          <a:xfrm>
            <a:off x="3846630" y="1615440"/>
            <a:ext cx="2592000" cy="223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6D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КОММУНИКАТИВНАЯ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CBBD031-2561-494A-ABF8-6A4EE918097D}"/>
              </a:ext>
            </a:extLst>
          </p:cNvPr>
          <p:cNvSpPr/>
          <p:nvPr/>
        </p:nvSpPr>
        <p:spPr>
          <a:xfrm>
            <a:off x="6632810" y="1615440"/>
            <a:ext cx="2592000" cy="2232000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АДАПТИВНАЯ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166D3B0-96B0-40B2-8EFC-B807C6DF2866}"/>
              </a:ext>
            </a:extLst>
          </p:cNvPr>
          <p:cNvSpPr/>
          <p:nvPr/>
        </p:nvSpPr>
        <p:spPr>
          <a:xfrm>
            <a:off x="9418991" y="1615440"/>
            <a:ext cx="2592000" cy="223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6D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ЗАЩИТНАЯ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C90AB3C-C7EF-4DFA-932E-F35186B324AB}"/>
              </a:ext>
            </a:extLst>
          </p:cNvPr>
          <p:cNvSpPr/>
          <p:nvPr/>
        </p:nvSpPr>
        <p:spPr>
          <a:xfrm>
            <a:off x="1060450" y="4020546"/>
            <a:ext cx="2592000" cy="223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6D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КОМПЕНСИРУЮЩАЯ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9801663-FC39-437E-9C13-4638269D900E}"/>
              </a:ext>
            </a:extLst>
          </p:cNvPr>
          <p:cNvSpPr/>
          <p:nvPr/>
        </p:nvSpPr>
        <p:spPr>
          <a:xfrm>
            <a:off x="6632811" y="4020546"/>
            <a:ext cx="2592000" cy="223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6D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ИНТЕГРИРУЮЩАЯ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9B270C-5CEC-4D8A-BA78-3F42CFB51703}"/>
              </a:ext>
            </a:extLst>
          </p:cNvPr>
          <p:cNvSpPr/>
          <p:nvPr/>
        </p:nvSpPr>
        <p:spPr>
          <a:xfrm>
            <a:off x="9418991" y="4020546"/>
            <a:ext cx="2592000" cy="2232000"/>
          </a:xfrm>
          <a:prstGeom prst="rect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РАЗВИВАЮЩАЯ</a:t>
            </a:r>
          </a:p>
        </p:txBody>
      </p:sp>
      <p:pic>
        <p:nvPicPr>
          <p:cNvPr id="32" name="Picture 20" descr="Children PNG">
            <a:extLst>
              <a:ext uri="{FF2B5EF4-FFF2-40B4-BE49-F238E27FC236}">
                <a16:creationId xmlns:a16="http://schemas.microsoft.com/office/drawing/2014/main" id="{33AB7CBD-5EB7-40E5-AA6E-3436AA754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rgbClr val="6D276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9376" y="4556760"/>
            <a:ext cx="3425548" cy="170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7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8661DA-7F28-4BE6-8514-591BBDCF07A3}"/>
              </a:ext>
            </a:extLst>
          </p:cNvPr>
          <p:cNvSpPr/>
          <p:nvPr/>
        </p:nvSpPr>
        <p:spPr>
          <a:xfrm>
            <a:off x="1066800" y="619493"/>
            <a:ext cx="1906866" cy="615137"/>
          </a:xfrm>
          <a:prstGeom prst="rect">
            <a:avLst/>
          </a:prstGeom>
          <a:solidFill>
            <a:srgbClr val="6D2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4D18BD1-21DB-4311-80A0-168508688ACD}"/>
              </a:ext>
            </a:extLst>
          </p:cNvPr>
          <p:cNvSpPr txBox="1">
            <a:spLocks/>
          </p:cNvSpPr>
          <p:nvPr/>
        </p:nvSpPr>
        <p:spPr>
          <a:xfrm>
            <a:off x="934064" y="685250"/>
            <a:ext cx="7307770" cy="54938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spc="-50" dirty="0">
                <a:solidFill>
                  <a:srgbClr val="F5F5F5"/>
                </a:solidFill>
                <a:latin typeface="+mn-lt"/>
                <a:cs typeface="Arial" panose="020B0604020202020204" pitchFamily="34" charset="0"/>
              </a:rPr>
              <a:t> ПОЗИЦИИ </a:t>
            </a:r>
            <a:r>
              <a:rPr lang="ru-RU" sz="3300" b="1" spc="-50" dirty="0">
                <a:latin typeface="+mn-lt"/>
                <a:cs typeface="Arial" panose="020B0604020202020204" pitchFamily="34" charset="0"/>
              </a:rPr>
              <a:t>КЛАССНОГО РУКОВОДИТЕЛЯ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CDC05F6-28B9-45DA-9497-86E55F7A29FA}"/>
              </a:ext>
            </a:extLst>
          </p:cNvPr>
          <p:cNvCxnSpPr>
            <a:cxnSpLocks/>
          </p:cNvCxnSpPr>
          <p:nvPr/>
        </p:nvCxnSpPr>
        <p:spPr>
          <a:xfrm>
            <a:off x="1061085" y="1234630"/>
            <a:ext cx="10576521" cy="0"/>
          </a:xfrm>
          <a:prstGeom prst="line">
            <a:avLst/>
          </a:prstGeom>
          <a:ln w="76200">
            <a:solidFill>
              <a:srgbClr val="3A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068FBC7-0874-4095-A30D-B1F7DD267718}"/>
              </a:ext>
            </a:extLst>
          </p:cNvPr>
          <p:cNvGrpSpPr/>
          <p:nvPr/>
        </p:nvGrpSpPr>
        <p:grpSpPr>
          <a:xfrm>
            <a:off x="1060450" y="1962522"/>
            <a:ext cx="5217598" cy="1870264"/>
            <a:chOff x="1060450" y="1962522"/>
            <a:chExt cx="5217598" cy="1870264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48CB761A-2557-4807-9998-77DBB7AF7CF6}"/>
                </a:ext>
              </a:extLst>
            </p:cNvPr>
            <p:cNvSpPr/>
            <p:nvPr/>
          </p:nvSpPr>
          <p:spPr>
            <a:xfrm>
              <a:off x="1066800" y="2956597"/>
              <a:ext cx="1036320" cy="463642"/>
            </a:xfrm>
            <a:prstGeom prst="rect">
              <a:avLst/>
            </a:prstGeom>
            <a:solidFill>
              <a:srgbClr val="6C64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4" name="Picture 22" descr="Международное агентство по подбору домашнего персонала English Nanny">
              <a:extLst>
                <a:ext uri="{FF2B5EF4-FFF2-40B4-BE49-F238E27FC236}">
                  <a16:creationId xmlns:a16="http://schemas.microsoft.com/office/drawing/2014/main" id="{EA20A56B-D31D-40CA-86A4-912511752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253" y="1962522"/>
              <a:ext cx="1958988" cy="1457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8" name="Прямая соединительная линия 417">
              <a:extLst>
                <a:ext uri="{FF2B5EF4-FFF2-40B4-BE49-F238E27FC236}">
                  <a16:creationId xmlns:a16="http://schemas.microsoft.com/office/drawing/2014/main" id="{E89AA1E7-7399-4660-9B89-01AB8FDBDFE6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3429000"/>
              <a:ext cx="4663441" cy="0"/>
            </a:xfrm>
            <a:prstGeom prst="line">
              <a:avLst/>
            </a:prstGeom>
            <a:ln w="76200">
              <a:solidFill>
                <a:srgbClr val="6C64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" name="Полилиния: фигура 418">
              <a:extLst>
                <a:ext uri="{FF2B5EF4-FFF2-40B4-BE49-F238E27FC236}">
                  <a16:creationId xmlns:a16="http://schemas.microsoft.com/office/drawing/2014/main" id="{6E593676-998C-4F4C-BF96-41C927BD8BB0}"/>
                </a:ext>
              </a:extLst>
            </p:cNvPr>
            <p:cNvSpPr/>
            <p:nvPr/>
          </p:nvSpPr>
          <p:spPr>
            <a:xfrm rot="16200000" flipV="1">
              <a:off x="5599610" y="3154348"/>
              <a:ext cx="644368" cy="712508"/>
            </a:xfrm>
            <a:custGeom>
              <a:avLst/>
              <a:gdLst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87251"/>
                <a:gd name="connsiteY0" fmla="*/ 350520 h 350528"/>
                <a:gd name="connsiteX1" fmla="*/ 15279 w 687251"/>
                <a:gd name="connsiteY1" fmla="*/ 272415 h 350528"/>
                <a:gd name="connsiteX2" fmla="*/ 118149 w 687251"/>
                <a:gd name="connsiteY2" fmla="*/ 194310 h 350528"/>
                <a:gd name="connsiteX3" fmla="*/ 428664 w 687251"/>
                <a:gd name="connsiteY3" fmla="*/ 0 h 350528"/>
                <a:gd name="connsiteX4" fmla="*/ 680124 w 687251"/>
                <a:gd name="connsiteY4" fmla="*/ 186690 h 350528"/>
                <a:gd name="connsiteX5" fmla="*/ 647739 w 687251"/>
                <a:gd name="connsiteY5" fmla="*/ 213360 h 350528"/>
                <a:gd name="connsiteX6" fmla="*/ 424854 w 687251"/>
                <a:gd name="connsiteY6" fmla="*/ 68580 h 350528"/>
                <a:gd name="connsiteX7" fmla="*/ 66714 w 687251"/>
                <a:gd name="connsiteY7" fmla="*/ 276225 h 350528"/>
                <a:gd name="connsiteX8" fmla="*/ 5754 w 687251"/>
                <a:gd name="connsiteY8" fmla="*/ 350520 h 350528"/>
                <a:gd name="connsiteX0" fmla="*/ 7648 w 689145"/>
                <a:gd name="connsiteY0" fmla="*/ 350520 h 350528"/>
                <a:gd name="connsiteX1" fmla="*/ 17173 w 689145"/>
                <a:gd name="connsiteY1" fmla="*/ 272415 h 350528"/>
                <a:gd name="connsiteX2" fmla="*/ 154333 w 689145"/>
                <a:gd name="connsiteY2" fmla="*/ 154305 h 350528"/>
                <a:gd name="connsiteX3" fmla="*/ 430558 w 689145"/>
                <a:gd name="connsiteY3" fmla="*/ 0 h 350528"/>
                <a:gd name="connsiteX4" fmla="*/ 682018 w 689145"/>
                <a:gd name="connsiteY4" fmla="*/ 186690 h 350528"/>
                <a:gd name="connsiteX5" fmla="*/ 649633 w 689145"/>
                <a:gd name="connsiteY5" fmla="*/ 213360 h 350528"/>
                <a:gd name="connsiteX6" fmla="*/ 426748 w 689145"/>
                <a:gd name="connsiteY6" fmla="*/ 68580 h 350528"/>
                <a:gd name="connsiteX7" fmla="*/ 68608 w 689145"/>
                <a:gd name="connsiteY7" fmla="*/ 276225 h 350528"/>
                <a:gd name="connsiteX8" fmla="*/ 7648 w 689145"/>
                <a:gd name="connsiteY8" fmla="*/ 350520 h 350528"/>
                <a:gd name="connsiteX0" fmla="*/ 7648 w 694224"/>
                <a:gd name="connsiteY0" fmla="*/ 350520 h 350528"/>
                <a:gd name="connsiteX1" fmla="*/ 17173 w 694224"/>
                <a:gd name="connsiteY1" fmla="*/ 272415 h 350528"/>
                <a:gd name="connsiteX2" fmla="*/ 154333 w 694224"/>
                <a:gd name="connsiteY2" fmla="*/ 154305 h 350528"/>
                <a:gd name="connsiteX3" fmla="*/ 430558 w 694224"/>
                <a:gd name="connsiteY3" fmla="*/ 0 h 350528"/>
                <a:gd name="connsiteX4" fmla="*/ 682018 w 694224"/>
                <a:gd name="connsiteY4" fmla="*/ 186690 h 350528"/>
                <a:gd name="connsiteX5" fmla="*/ 649633 w 694224"/>
                <a:gd name="connsiteY5" fmla="*/ 213360 h 350528"/>
                <a:gd name="connsiteX6" fmla="*/ 426748 w 694224"/>
                <a:gd name="connsiteY6" fmla="*/ 68580 h 350528"/>
                <a:gd name="connsiteX7" fmla="*/ 68608 w 694224"/>
                <a:gd name="connsiteY7" fmla="*/ 276225 h 350528"/>
                <a:gd name="connsiteX8" fmla="*/ 7648 w 694224"/>
                <a:gd name="connsiteY8" fmla="*/ 350520 h 350528"/>
                <a:gd name="connsiteX0" fmla="*/ 7648 w 698457"/>
                <a:gd name="connsiteY0" fmla="*/ 350520 h 350528"/>
                <a:gd name="connsiteX1" fmla="*/ 17173 w 698457"/>
                <a:gd name="connsiteY1" fmla="*/ 272415 h 350528"/>
                <a:gd name="connsiteX2" fmla="*/ 154333 w 698457"/>
                <a:gd name="connsiteY2" fmla="*/ 154305 h 350528"/>
                <a:gd name="connsiteX3" fmla="*/ 430558 w 698457"/>
                <a:gd name="connsiteY3" fmla="*/ 0 h 350528"/>
                <a:gd name="connsiteX4" fmla="*/ 682018 w 698457"/>
                <a:gd name="connsiteY4" fmla="*/ 186690 h 350528"/>
                <a:gd name="connsiteX5" fmla="*/ 649633 w 698457"/>
                <a:gd name="connsiteY5" fmla="*/ 213360 h 350528"/>
                <a:gd name="connsiteX6" fmla="*/ 426748 w 698457"/>
                <a:gd name="connsiteY6" fmla="*/ 68580 h 350528"/>
                <a:gd name="connsiteX7" fmla="*/ 68608 w 698457"/>
                <a:gd name="connsiteY7" fmla="*/ 276225 h 350528"/>
                <a:gd name="connsiteX8" fmla="*/ 7648 w 698457"/>
                <a:gd name="connsiteY8" fmla="*/ 350520 h 35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57" h="350528">
                  <a:moveTo>
                    <a:pt x="7648" y="350520"/>
                  </a:moveTo>
                  <a:cubicBezTo>
                    <a:pt x="-924" y="349885"/>
                    <a:pt x="-7274" y="305117"/>
                    <a:pt x="17173" y="272415"/>
                  </a:cubicBezTo>
                  <a:cubicBezTo>
                    <a:pt x="41620" y="239713"/>
                    <a:pt x="85436" y="199707"/>
                    <a:pt x="154333" y="154305"/>
                  </a:cubicBezTo>
                  <a:cubicBezTo>
                    <a:pt x="223230" y="108903"/>
                    <a:pt x="277841" y="58420"/>
                    <a:pt x="430558" y="0"/>
                  </a:cubicBezTo>
                  <a:cubicBezTo>
                    <a:pt x="562320" y="73025"/>
                    <a:pt x="647411" y="137795"/>
                    <a:pt x="682018" y="186690"/>
                  </a:cubicBezTo>
                  <a:cubicBezTo>
                    <a:pt x="716625" y="235585"/>
                    <a:pt x="692178" y="233045"/>
                    <a:pt x="649633" y="213360"/>
                  </a:cubicBezTo>
                  <a:cubicBezTo>
                    <a:pt x="607088" y="193675"/>
                    <a:pt x="515965" y="117158"/>
                    <a:pt x="426748" y="68580"/>
                  </a:cubicBezTo>
                  <a:cubicBezTo>
                    <a:pt x="268951" y="124777"/>
                    <a:pt x="133695" y="234633"/>
                    <a:pt x="68608" y="276225"/>
                  </a:cubicBezTo>
                  <a:cubicBezTo>
                    <a:pt x="3521" y="317817"/>
                    <a:pt x="16220" y="351155"/>
                    <a:pt x="7648" y="35052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94A1FF-F5A9-4079-9BE0-8AE4527C67D7}"/>
                </a:ext>
              </a:extLst>
            </p:cNvPr>
            <p:cNvSpPr txBox="1"/>
            <p:nvPr/>
          </p:nvSpPr>
          <p:spPr>
            <a:xfrm>
              <a:off x="1060450" y="2405532"/>
              <a:ext cx="1588897" cy="91409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l">
                <a:lnSpc>
                  <a:spcPct val="80000"/>
                </a:lnSpc>
                <a:spcAft>
                  <a:spcPts val="600"/>
                </a:spcAft>
              </a:pPr>
              <a:r>
                <a:rPr lang="ru-RU" sz="2000" b="1" dirty="0">
                  <a:solidFill>
                    <a:srgbClr val="6C645B"/>
                  </a:solidFill>
                  <a:ea typeface="Yu Mincho Light" pitchFamily="18" charset="-128"/>
                  <a:cs typeface="Times New Roman" pitchFamily="18" charset="0"/>
                </a:rPr>
                <a:t>в начальных</a:t>
              </a:r>
              <a:br>
                <a:rPr lang="ru-RU" sz="2000" b="1" dirty="0">
                  <a:solidFill>
                    <a:srgbClr val="6C645B"/>
                  </a:solidFill>
                  <a:ea typeface="Yu Mincho Light" pitchFamily="18" charset="-128"/>
                  <a:cs typeface="Times New Roman" pitchFamily="18" charset="0"/>
                </a:rPr>
              </a:br>
              <a:r>
                <a:rPr lang="ru-RU" sz="2000" b="1" dirty="0">
                  <a:solidFill>
                    <a:srgbClr val="6C645B"/>
                  </a:solidFill>
                  <a:ea typeface="Yu Mincho Light" pitchFamily="18" charset="-128"/>
                  <a:cs typeface="Times New Roman" pitchFamily="18" charset="0"/>
                </a:rPr>
                <a:t>классах</a:t>
              </a:r>
            </a:p>
            <a:p>
              <a:pPr algn="l">
                <a:lnSpc>
                  <a:spcPct val="80000"/>
                </a:lnSpc>
                <a:spcAft>
                  <a:spcPts val="600"/>
                </a:spcAft>
              </a:pPr>
              <a:r>
                <a:rPr lang="ru-RU" sz="2000" b="1" dirty="0">
                  <a:solidFill>
                    <a:schemeClr val="bg1"/>
                  </a:solidFill>
                  <a:ea typeface="Yu Mincho Light" pitchFamily="18" charset="-128"/>
                  <a:cs typeface="Times New Roman" pitchFamily="18" charset="0"/>
                </a:rPr>
                <a:t>«НЯНЯ»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91BF3CF-91AF-44DF-920E-9532D765B3EB}"/>
              </a:ext>
            </a:extLst>
          </p:cNvPr>
          <p:cNvGrpSpPr/>
          <p:nvPr/>
        </p:nvGrpSpPr>
        <p:grpSpPr>
          <a:xfrm>
            <a:off x="6418608" y="1962522"/>
            <a:ext cx="5218998" cy="1870264"/>
            <a:chOff x="6418608" y="1962522"/>
            <a:chExt cx="5218998" cy="1870264"/>
          </a:xfrm>
        </p:grpSpPr>
        <p:pic>
          <p:nvPicPr>
            <p:cNvPr id="415" name="Picture 24" descr="manager-free-img.png | ООО МИР">
              <a:extLst>
                <a:ext uri="{FF2B5EF4-FFF2-40B4-BE49-F238E27FC236}">
                  <a16:creationId xmlns:a16="http://schemas.microsoft.com/office/drawing/2014/main" id="{4A8E40A0-D779-4FDA-A93D-787B79E0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prstClr val="black"/>
                <a:schemeClr val="bg1">
                  <a:lumMod val="5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29" b="97429" l="8714" r="90000">
                          <a14:foregroundMark x1="44429" y1="6429" x2="44429" y2="6429"/>
                          <a14:foregroundMark x1="46143" y1="2571" x2="46143" y2="2571"/>
                          <a14:foregroundMark x1="54000" y1="91571" x2="54000" y2="91571"/>
                          <a14:foregroundMark x1="72429" y1="80571" x2="72429" y2="80571"/>
                          <a14:foregroundMark x1="70143" y1="87857" x2="70143" y2="87857"/>
                          <a14:foregroundMark x1="70857" y1="90857" x2="70857" y2="90857"/>
                          <a14:foregroundMark x1="69714" y1="92857" x2="69714" y2="92857"/>
                          <a14:foregroundMark x1="54857" y1="97429" x2="54857" y2="97429"/>
                          <a14:foregroundMark x1="8714" y1="76143" x2="8714" y2="76143"/>
                          <a14:foregroundMark x1="18143" y1="90286" x2="18143" y2="90286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4944" b="25589"/>
            <a:stretch/>
          </p:blipFill>
          <p:spPr bwMode="auto">
            <a:xfrm>
              <a:off x="9548915" y="1962522"/>
              <a:ext cx="1666239" cy="1457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0" name="Прямоугольник 419">
              <a:extLst>
                <a:ext uri="{FF2B5EF4-FFF2-40B4-BE49-F238E27FC236}">
                  <a16:creationId xmlns:a16="http://schemas.microsoft.com/office/drawing/2014/main" id="{D2A7CE5D-784E-4636-A26B-4D8394465CCC}"/>
                </a:ext>
              </a:extLst>
            </p:cNvPr>
            <p:cNvSpPr/>
            <p:nvPr/>
          </p:nvSpPr>
          <p:spPr>
            <a:xfrm>
              <a:off x="6424958" y="2947833"/>
              <a:ext cx="2292632" cy="46364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1" name="Прямая соединительная линия 420">
              <a:extLst>
                <a:ext uri="{FF2B5EF4-FFF2-40B4-BE49-F238E27FC236}">
                  <a16:creationId xmlns:a16="http://schemas.microsoft.com/office/drawing/2014/main" id="{FE7F8C40-294C-4525-A158-2F21A8E40663}"/>
                </a:ext>
              </a:extLst>
            </p:cNvPr>
            <p:cNvCxnSpPr>
              <a:cxnSpLocks/>
            </p:cNvCxnSpPr>
            <p:nvPr/>
          </p:nvCxnSpPr>
          <p:spPr>
            <a:xfrm>
              <a:off x="6424958" y="3420236"/>
              <a:ext cx="4663441" cy="0"/>
            </a:xfrm>
            <a:prstGeom prst="line">
              <a:avLst/>
            </a:prstGeom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TextBox 421">
              <a:extLst>
                <a:ext uri="{FF2B5EF4-FFF2-40B4-BE49-F238E27FC236}">
                  <a16:creationId xmlns:a16="http://schemas.microsoft.com/office/drawing/2014/main" id="{2C3DB816-434C-42E9-83DB-59E4F212A861}"/>
                </a:ext>
              </a:extLst>
            </p:cNvPr>
            <p:cNvSpPr txBox="1"/>
            <p:nvPr/>
          </p:nvSpPr>
          <p:spPr>
            <a:xfrm>
              <a:off x="6418608" y="2396768"/>
              <a:ext cx="3064109" cy="91409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l">
                <a:lnSpc>
                  <a:spcPct val="80000"/>
                </a:lnSpc>
                <a:spcAft>
                  <a:spcPts val="600"/>
                </a:spcAft>
              </a:pPr>
              <a:r>
                <a:rPr lang="ru-RU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Yu Mincho Light" pitchFamily="18" charset="-128"/>
                  <a:cs typeface="Times New Roman" pitchFamily="18" charset="0"/>
                </a:rPr>
                <a:t>в младших подростковых</a:t>
              </a:r>
              <a:br>
                <a:rPr lang="ru-RU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Yu Mincho Light" pitchFamily="18" charset="-128"/>
                  <a:cs typeface="Times New Roman" pitchFamily="18" charset="0"/>
                </a:rPr>
              </a:br>
              <a:r>
                <a:rPr lang="ru-RU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Yu Mincho Light" pitchFamily="18" charset="-128"/>
                  <a:cs typeface="Times New Roman" pitchFamily="18" charset="0"/>
                </a:rPr>
                <a:t>классах</a:t>
              </a:r>
            </a:p>
            <a:p>
              <a:pPr algn="l">
                <a:lnSpc>
                  <a:spcPct val="80000"/>
                </a:lnSpc>
                <a:spcAft>
                  <a:spcPts val="600"/>
                </a:spcAft>
              </a:pPr>
              <a:r>
                <a:rPr lang="ru-RU" sz="2000" b="1" dirty="0">
                  <a:solidFill>
                    <a:schemeClr val="bg1"/>
                  </a:solidFill>
                  <a:ea typeface="Yu Mincho Light" pitchFamily="18" charset="-128"/>
                  <a:cs typeface="Times New Roman" pitchFamily="18" charset="0"/>
                </a:rPr>
                <a:t>«РУКОВОДИТЕЛЬ»</a:t>
              </a:r>
            </a:p>
          </p:txBody>
        </p:sp>
        <p:sp>
          <p:nvSpPr>
            <p:cNvPr id="423" name="Полилиния: фигура 422">
              <a:extLst>
                <a:ext uri="{FF2B5EF4-FFF2-40B4-BE49-F238E27FC236}">
                  <a16:creationId xmlns:a16="http://schemas.microsoft.com/office/drawing/2014/main" id="{FDCD2CE3-E026-40D4-9EB7-E37AD45F72B8}"/>
                </a:ext>
              </a:extLst>
            </p:cNvPr>
            <p:cNvSpPr/>
            <p:nvPr/>
          </p:nvSpPr>
          <p:spPr>
            <a:xfrm rot="16200000" flipV="1">
              <a:off x="10959168" y="3154348"/>
              <a:ext cx="644368" cy="712508"/>
            </a:xfrm>
            <a:custGeom>
              <a:avLst/>
              <a:gdLst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87251"/>
                <a:gd name="connsiteY0" fmla="*/ 350520 h 350528"/>
                <a:gd name="connsiteX1" fmla="*/ 15279 w 687251"/>
                <a:gd name="connsiteY1" fmla="*/ 272415 h 350528"/>
                <a:gd name="connsiteX2" fmla="*/ 118149 w 687251"/>
                <a:gd name="connsiteY2" fmla="*/ 194310 h 350528"/>
                <a:gd name="connsiteX3" fmla="*/ 428664 w 687251"/>
                <a:gd name="connsiteY3" fmla="*/ 0 h 350528"/>
                <a:gd name="connsiteX4" fmla="*/ 680124 w 687251"/>
                <a:gd name="connsiteY4" fmla="*/ 186690 h 350528"/>
                <a:gd name="connsiteX5" fmla="*/ 647739 w 687251"/>
                <a:gd name="connsiteY5" fmla="*/ 213360 h 350528"/>
                <a:gd name="connsiteX6" fmla="*/ 424854 w 687251"/>
                <a:gd name="connsiteY6" fmla="*/ 68580 h 350528"/>
                <a:gd name="connsiteX7" fmla="*/ 66714 w 687251"/>
                <a:gd name="connsiteY7" fmla="*/ 276225 h 350528"/>
                <a:gd name="connsiteX8" fmla="*/ 5754 w 687251"/>
                <a:gd name="connsiteY8" fmla="*/ 350520 h 350528"/>
                <a:gd name="connsiteX0" fmla="*/ 7648 w 689145"/>
                <a:gd name="connsiteY0" fmla="*/ 350520 h 350528"/>
                <a:gd name="connsiteX1" fmla="*/ 17173 w 689145"/>
                <a:gd name="connsiteY1" fmla="*/ 272415 h 350528"/>
                <a:gd name="connsiteX2" fmla="*/ 154333 w 689145"/>
                <a:gd name="connsiteY2" fmla="*/ 154305 h 350528"/>
                <a:gd name="connsiteX3" fmla="*/ 430558 w 689145"/>
                <a:gd name="connsiteY3" fmla="*/ 0 h 350528"/>
                <a:gd name="connsiteX4" fmla="*/ 682018 w 689145"/>
                <a:gd name="connsiteY4" fmla="*/ 186690 h 350528"/>
                <a:gd name="connsiteX5" fmla="*/ 649633 w 689145"/>
                <a:gd name="connsiteY5" fmla="*/ 213360 h 350528"/>
                <a:gd name="connsiteX6" fmla="*/ 426748 w 689145"/>
                <a:gd name="connsiteY6" fmla="*/ 68580 h 350528"/>
                <a:gd name="connsiteX7" fmla="*/ 68608 w 689145"/>
                <a:gd name="connsiteY7" fmla="*/ 276225 h 350528"/>
                <a:gd name="connsiteX8" fmla="*/ 7648 w 689145"/>
                <a:gd name="connsiteY8" fmla="*/ 350520 h 350528"/>
                <a:gd name="connsiteX0" fmla="*/ 7648 w 694224"/>
                <a:gd name="connsiteY0" fmla="*/ 350520 h 350528"/>
                <a:gd name="connsiteX1" fmla="*/ 17173 w 694224"/>
                <a:gd name="connsiteY1" fmla="*/ 272415 h 350528"/>
                <a:gd name="connsiteX2" fmla="*/ 154333 w 694224"/>
                <a:gd name="connsiteY2" fmla="*/ 154305 h 350528"/>
                <a:gd name="connsiteX3" fmla="*/ 430558 w 694224"/>
                <a:gd name="connsiteY3" fmla="*/ 0 h 350528"/>
                <a:gd name="connsiteX4" fmla="*/ 682018 w 694224"/>
                <a:gd name="connsiteY4" fmla="*/ 186690 h 350528"/>
                <a:gd name="connsiteX5" fmla="*/ 649633 w 694224"/>
                <a:gd name="connsiteY5" fmla="*/ 213360 h 350528"/>
                <a:gd name="connsiteX6" fmla="*/ 426748 w 694224"/>
                <a:gd name="connsiteY6" fmla="*/ 68580 h 350528"/>
                <a:gd name="connsiteX7" fmla="*/ 68608 w 694224"/>
                <a:gd name="connsiteY7" fmla="*/ 276225 h 350528"/>
                <a:gd name="connsiteX8" fmla="*/ 7648 w 694224"/>
                <a:gd name="connsiteY8" fmla="*/ 350520 h 350528"/>
                <a:gd name="connsiteX0" fmla="*/ 7648 w 698457"/>
                <a:gd name="connsiteY0" fmla="*/ 350520 h 350528"/>
                <a:gd name="connsiteX1" fmla="*/ 17173 w 698457"/>
                <a:gd name="connsiteY1" fmla="*/ 272415 h 350528"/>
                <a:gd name="connsiteX2" fmla="*/ 154333 w 698457"/>
                <a:gd name="connsiteY2" fmla="*/ 154305 h 350528"/>
                <a:gd name="connsiteX3" fmla="*/ 430558 w 698457"/>
                <a:gd name="connsiteY3" fmla="*/ 0 h 350528"/>
                <a:gd name="connsiteX4" fmla="*/ 682018 w 698457"/>
                <a:gd name="connsiteY4" fmla="*/ 186690 h 350528"/>
                <a:gd name="connsiteX5" fmla="*/ 649633 w 698457"/>
                <a:gd name="connsiteY5" fmla="*/ 213360 h 350528"/>
                <a:gd name="connsiteX6" fmla="*/ 426748 w 698457"/>
                <a:gd name="connsiteY6" fmla="*/ 68580 h 350528"/>
                <a:gd name="connsiteX7" fmla="*/ 68608 w 698457"/>
                <a:gd name="connsiteY7" fmla="*/ 276225 h 350528"/>
                <a:gd name="connsiteX8" fmla="*/ 7648 w 698457"/>
                <a:gd name="connsiteY8" fmla="*/ 350520 h 35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57" h="350528">
                  <a:moveTo>
                    <a:pt x="7648" y="350520"/>
                  </a:moveTo>
                  <a:cubicBezTo>
                    <a:pt x="-924" y="349885"/>
                    <a:pt x="-7274" y="305117"/>
                    <a:pt x="17173" y="272415"/>
                  </a:cubicBezTo>
                  <a:cubicBezTo>
                    <a:pt x="41620" y="239713"/>
                    <a:pt x="85436" y="199707"/>
                    <a:pt x="154333" y="154305"/>
                  </a:cubicBezTo>
                  <a:cubicBezTo>
                    <a:pt x="223230" y="108903"/>
                    <a:pt x="277841" y="58420"/>
                    <a:pt x="430558" y="0"/>
                  </a:cubicBezTo>
                  <a:cubicBezTo>
                    <a:pt x="562320" y="73025"/>
                    <a:pt x="647411" y="137795"/>
                    <a:pt x="682018" y="186690"/>
                  </a:cubicBezTo>
                  <a:cubicBezTo>
                    <a:pt x="716625" y="235585"/>
                    <a:pt x="692178" y="233045"/>
                    <a:pt x="649633" y="213360"/>
                  </a:cubicBezTo>
                  <a:cubicBezTo>
                    <a:pt x="607088" y="193675"/>
                    <a:pt x="515965" y="117158"/>
                    <a:pt x="426748" y="68580"/>
                  </a:cubicBezTo>
                  <a:cubicBezTo>
                    <a:pt x="268951" y="124777"/>
                    <a:pt x="133695" y="234633"/>
                    <a:pt x="68608" y="276225"/>
                  </a:cubicBezTo>
                  <a:cubicBezTo>
                    <a:pt x="3521" y="317817"/>
                    <a:pt x="16220" y="351155"/>
                    <a:pt x="7648" y="350520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8" name="Полилиния: фигура 427">
            <a:extLst>
              <a:ext uri="{FF2B5EF4-FFF2-40B4-BE49-F238E27FC236}">
                <a16:creationId xmlns:a16="http://schemas.microsoft.com/office/drawing/2014/main" id="{32AE761A-EECF-4BBF-B6F8-43667E0D9777}"/>
              </a:ext>
            </a:extLst>
          </p:cNvPr>
          <p:cNvSpPr/>
          <p:nvPr/>
        </p:nvSpPr>
        <p:spPr>
          <a:xfrm rot="16200000" flipV="1">
            <a:off x="5599610" y="5544829"/>
            <a:ext cx="644368" cy="712508"/>
          </a:xfrm>
          <a:custGeom>
            <a:avLst/>
            <a:gdLst>
              <a:gd name="connsiteX0" fmla="*/ 5754 w 697410"/>
              <a:gd name="connsiteY0" fmla="*/ 350527 h 350535"/>
              <a:gd name="connsiteX1" fmla="*/ 15279 w 697410"/>
              <a:gd name="connsiteY1" fmla="*/ 272422 h 350535"/>
              <a:gd name="connsiteX2" fmla="*/ 118149 w 697410"/>
              <a:gd name="connsiteY2" fmla="*/ 194317 h 350535"/>
              <a:gd name="connsiteX3" fmla="*/ 428664 w 697410"/>
              <a:gd name="connsiteY3" fmla="*/ 7 h 350535"/>
              <a:gd name="connsiteX4" fmla="*/ 680124 w 697410"/>
              <a:gd name="connsiteY4" fmla="*/ 186697 h 350535"/>
              <a:gd name="connsiteX5" fmla="*/ 647739 w 697410"/>
              <a:gd name="connsiteY5" fmla="*/ 213367 h 350535"/>
              <a:gd name="connsiteX6" fmla="*/ 424854 w 697410"/>
              <a:gd name="connsiteY6" fmla="*/ 68587 h 350535"/>
              <a:gd name="connsiteX7" fmla="*/ 66714 w 697410"/>
              <a:gd name="connsiteY7" fmla="*/ 276232 h 350535"/>
              <a:gd name="connsiteX8" fmla="*/ 5754 w 697410"/>
              <a:gd name="connsiteY8" fmla="*/ 350527 h 350535"/>
              <a:gd name="connsiteX0" fmla="*/ 5754 w 697410"/>
              <a:gd name="connsiteY0" fmla="*/ 350527 h 350535"/>
              <a:gd name="connsiteX1" fmla="*/ 15279 w 697410"/>
              <a:gd name="connsiteY1" fmla="*/ 272422 h 350535"/>
              <a:gd name="connsiteX2" fmla="*/ 118149 w 697410"/>
              <a:gd name="connsiteY2" fmla="*/ 194317 h 350535"/>
              <a:gd name="connsiteX3" fmla="*/ 428664 w 697410"/>
              <a:gd name="connsiteY3" fmla="*/ 7 h 350535"/>
              <a:gd name="connsiteX4" fmla="*/ 680124 w 697410"/>
              <a:gd name="connsiteY4" fmla="*/ 186697 h 350535"/>
              <a:gd name="connsiteX5" fmla="*/ 647739 w 697410"/>
              <a:gd name="connsiteY5" fmla="*/ 213367 h 350535"/>
              <a:gd name="connsiteX6" fmla="*/ 424854 w 697410"/>
              <a:gd name="connsiteY6" fmla="*/ 68587 h 350535"/>
              <a:gd name="connsiteX7" fmla="*/ 66714 w 697410"/>
              <a:gd name="connsiteY7" fmla="*/ 276232 h 350535"/>
              <a:gd name="connsiteX8" fmla="*/ 5754 w 697410"/>
              <a:gd name="connsiteY8" fmla="*/ 350527 h 350535"/>
              <a:gd name="connsiteX0" fmla="*/ 5754 w 697410"/>
              <a:gd name="connsiteY0" fmla="*/ 350527 h 350535"/>
              <a:gd name="connsiteX1" fmla="*/ 15279 w 697410"/>
              <a:gd name="connsiteY1" fmla="*/ 272422 h 350535"/>
              <a:gd name="connsiteX2" fmla="*/ 118149 w 697410"/>
              <a:gd name="connsiteY2" fmla="*/ 194317 h 350535"/>
              <a:gd name="connsiteX3" fmla="*/ 428664 w 697410"/>
              <a:gd name="connsiteY3" fmla="*/ 7 h 350535"/>
              <a:gd name="connsiteX4" fmla="*/ 680124 w 697410"/>
              <a:gd name="connsiteY4" fmla="*/ 186697 h 350535"/>
              <a:gd name="connsiteX5" fmla="*/ 647739 w 697410"/>
              <a:gd name="connsiteY5" fmla="*/ 213367 h 350535"/>
              <a:gd name="connsiteX6" fmla="*/ 424854 w 697410"/>
              <a:gd name="connsiteY6" fmla="*/ 68587 h 350535"/>
              <a:gd name="connsiteX7" fmla="*/ 66714 w 697410"/>
              <a:gd name="connsiteY7" fmla="*/ 276232 h 350535"/>
              <a:gd name="connsiteX8" fmla="*/ 5754 w 697410"/>
              <a:gd name="connsiteY8" fmla="*/ 350527 h 350535"/>
              <a:gd name="connsiteX0" fmla="*/ 5754 w 697410"/>
              <a:gd name="connsiteY0" fmla="*/ 350520 h 350528"/>
              <a:gd name="connsiteX1" fmla="*/ 15279 w 697410"/>
              <a:gd name="connsiteY1" fmla="*/ 272415 h 350528"/>
              <a:gd name="connsiteX2" fmla="*/ 118149 w 697410"/>
              <a:gd name="connsiteY2" fmla="*/ 194310 h 350528"/>
              <a:gd name="connsiteX3" fmla="*/ 428664 w 697410"/>
              <a:gd name="connsiteY3" fmla="*/ 0 h 350528"/>
              <a:gd name="connsiteX4" fmla="*/ 680124 w 697410"/>
              <a:gd name="connsiteY4" fmla="*/ 186690 h 350528"/>
              <a:gd name="connsiteX5" fmla="*/ 647739 w 697410"/>
              <a:gd name="connsiteY5" fmla="*/ 213360 h 350528"/>
              <a:gd name="connsiteX6" fmla="*/ 424854 w 697410"/>
              <a:gd name="connsiteY6" fmla="*/ 68580 h 350528"/>
              <a:gd name="connsiteX7" fmla="*/ 66714 w 697410"/>
              <a:gd name="connsiteY7" fmla="*/ 276225 h 350528"/>
              <a:gd name="connsiteX8" fmla="*/ 5754 w 697410"/>
              <a:gd name="connsiteY8" fmla="*/ 350520 h 350528"/>
              <a:gd name="connsiteX0" fmla="*/ 5754 w 697410"/>
              <a:gd name="connsiteY0" fmla="*/ 350520 h 350528"/>
              <a:gd name="connsiteX1" fmla="*/ 15279 w 697410"/>
              <a:gd name="connsiteY1" fmla="*/ 272415 h 350528"/>
              <a:gd name="connsiteX2" fmla="*/ 118149 w 697410"/>
              <a:gd name="connsiteY2" fmla="*/ 194310 h 350528"/>
              <a:gd name="connsiteX3" fmla="*/ 428664 w 697410"/>
              <a:gd name="connsiteY3" fmla="*/ 0 h 350528"/>
              <a:gd name="connsiteX4" fmla="*/ 680124 w 697410"/>
              <a:gd name="connsiteY4" fmla="*/ 186690 h 350528"/>
              <a:gd name="connsiteX5" fmla="*/ 647739 w 697410"/>
              <a:gd name="connsiteY5" fmla="*/ 213360 h 350528"/>
              <a:gd name="connsiteX6" fmla="*/ 424854 w 697410"/>
              <a:gd name="connsiteY6" fmla="*/ 68580 h 350528"/>
              <a:gd name="connsiteX7" fmla="*/ 66714 w 697410"/>
              <a:gd name="connsiteY7" fmla="*/ 276225 h 350528"/>
              <a:gd name="connsiteX8" fmla="*/ 5754 w 697410"/>
              <a:gd name="connsiteY8" fmla="*/ 350520 h 350528"/>
              <a:gd name="connsiteX0" fmla="*/ 5754 w 697410"/>
              <a:gd name="connsiteY0" fmla="*/ 350520 h 350528"/>
              <a:gd name="connsiteX1" fmla="*/ 15279 w 697410"/>
              <a:gd name="connsiteY1" fmla="*/ 272415 h 350528"/>
              <a:gd name="connsiteX2" fmla="*/ 118149 w 697410"/>
              <a:gd name="connsiteY2" fmla="*/ 194310 h 350528"/>
              <a:gd name="connsiteX3" fmla="*/ 428664 w 697410"/>
              <a:gd name="connsiteY3" fmla="*/ 0 h 350528"/>
              <a:gd name="connsiteX4" fmla="*/ 680124 w 697410"/>
              <a:gd name="connsiteY4" fmla="*/ 186690 h 350528"/>
              <a:gd name="connsiteX5" fmla="*/ 647739 w 697410"/>
              <a:gd name="connsiteY5" fmla="*/ 213360 h 350528"/>
              <a:gd name="connsiteX6" fmla="*/ 424854 w 697410"/>
              <a:gd name="connsiteY6" fmla="*/ 68580 h 350528"/>
              <a:gd name="connsiteX7" fmla="*/ 66714 w 697410"/>
              <a:gd name="connsiteY7" fmla="*/ 276225 h 350528"/>
              <a:gd name="connsiteX8" fmla="*/ 5754 w 697410"/>
              <a:gd name="connsiteY8" fmla="*/ 350520 h 350528"/>
              <a:gd name="connsiteX0" fmla="*/ 5754 w 697410"/>
              <a:gd name="connsiteY0" fmla="*/ 350520 h 350528"/>
              <a:gd name="connsiteX1" fmla="*/ 15279 w 697410"/>
              <a:gd name="connsiteY1" fmla="*/ 272415 h 350528"/>
              <a:gd name="connsiteX2" fmla="*/ 118149 w 697410"/>
              <a:gd name="connsiteY2" fmla="*/ 194310 h 350528"/>
              <a:gd name="connsiteX3" fmla="*/ 428664 w 697410"/>
              <a:gd name="connsiteY3" fmla="*/ 0 h 350528"/>
              <a:gd name="connsiteX4" fmla="*/ 680124 w 697410"/>
              <a:gd name="connsiteY4" fmla="*/ 186690 h 350528"/>
              <a:gd name="connsiteX5" fmla="*/ 647739 w 697410"/>
              <a:gd name="connsiteY5" fmla="*/ 213360 h 350528"/>
              <a:gd name="connsiteX6" fmla="*/ 424854 w 697410"/>
              <a:gd name="connsiteY6" fmla="*/ 68580 h 350528"/>
              <a:gd name="connsiteX7" fmla="*/ 66714 w 697410"/>
              <a:gd name="connsiteY7" fmla="*/ 276225 h 350528"/>
              <a:gd name="connsiteX8" fmla="*/ 5754 w 697410"/>
              <a:gd name="connsiteY8" fmla="*/ 350520 h 350528"/>
              <a:gd name="connsiteX0" fmla="*/ 5754 w 697410"/>
              <a:gd name="connsiteY0" fmla="*/ 350520 h 350528"/>
              <a:gd name="connsiteX1" fmla="*/ 15279 w 697410"/>
              <a:gd name="connsiteY1" fmla="*/ 272415 h 350528"/>
              <a:gd name="connsiteX2" fmla="*/ 118149 w 697410"/>
              <a:gd name="connsiteY2" fmla="*/ 194310 h 350528"/>
              <a:gd name="connsiteX3" fmla="*/ 428664 w 697410"/>
              <a:gd name="connsiteY3" fmla="*/ 0 h 350528"/>
              <a:gd name="connsiteX4" fmla="*/ 680124 w 697410"/>
              <a:gd name="connsiteY4" fmla="*/ 186690 h 350528"/>
              <a:gd name="connsiteX5" fmla="*/ 647739 w 697410"/>
              <a:gd name="connsiteY5" fmla="*/ 213360 h 350528"/>
              <a:gd name="connsiteX6" fmla="*/ 424854 w 697410"/>
              <a:gd name="connsiteY6" fmla="*/ 68580 h 350528"/>
              <a:gd name="connsiteX7" fmla="*/ 66714 w 697410"/>
              <a:gd name="connsiteY7" fmla="*/ 276225 h 350528"/>
              <a:gd name="connsiteX8" fmla="*/ 5754 w 697410"/>
              <a:gd name="connsiteY8" fmla="*/ 350520 h 350528"/>
              <a:gd name="connsiteX0" fmla="*/ 5754 w 687251"/>
              <a:gd name="connsiteY0" fmla="*/ 350520 h 350528"/>
              <a:gd name="connsiteX1" fmla="*/ 15279 w 687251"/>
              <a:gd name="connsiteY1" fmla="*/ 272415 h 350528"/>
              <a:gd name="connsiteX2" fmla="*/ 118149 w 687251"/>
              <a:gd name="connsiteY2" fmla="*/ 194310 h 350528"/>
              <a:gd name="connsiteX3" fmla="*/ 428664 w 687251"/>
              <a:gd name="connsiteY3" fmla="*/ 0 h 350528"/>
              <a:gd name="connsiteX4" fmla="*/ 680124 w 687251"/>
              <a:gd name="connsiteY4" fmla="*/ 186690 h 350528"/>
              <a:gd name="connsiteX5" fmla="*/ 647739 w 687251"/>
              <a:gd name="connsiteY5" fmla="*/ 213360 h 350528"/>
              <a:gd name="connsiteX6" fmla="*/ 424854 w 687251"/>
              <a:gd name="connsiteY6" fmla="*/ 68580 h 350528"/>
              <a:gd name="connsiteX7" fmla="*/ 66714 w 687251"/>
              <a:gd name="connsiteY7" fmla="*/ 276225 h 350528"/>
              <a:gd name="connsiteX8" fmla="*/ 5754 w 687251"/>
              <a:gd name="connsiteY8" fmla="*/ 350520 h 350528"/>
              <a:gd name="connsiteX0" fmla="*/ 7648 w 689145"/>
              <a:gd name="connsiteY0" fmla="*/ 350520 h 350528"/>
              <a:gd name="connsiteX1" fmla="*/ 17173 w 689145"/>
              <a:gd name="connsiteY1" fmla="*/ 272415 h 350528"/>
              <a:gd name="connsiteX2" fmla="*/ 154333 w 689145"/>
              <a:gd name="connsiteY2" fmla="*/ 154305 h 350528"/>
              <a:gd name="connsiteX3" fmla="*/ 430558 w 689145"/>
              <a:gd name="connsiteY3" fmla="*/ 0 h 350528"/>
              <a:gd name="connsiteX4" fmla="*/ 682018 w 689145"/>
              <a:gd name="connsiteY4" fmla="*/ 186690 h 350528"/>
              <a:gd name="connsiteX5" fmla="*/ 649633 w 689145"/>
              <a:gd name="connsiteY5" fmla="*/ 213360 h 350528"/>
              <a:gd name="connsiteX6" fmla="*/ 426748 w 689145"/>
              <a:gd name="connsiteY6" fmla="*/ 68580 h 350528"/>
              <a:gd name="connsiteX7" fmla="*/ 68608 w 689145"/>
              <a:gd name="connsiteY7" fmla="*/ 276225 h 350528"/>
              <a:gd name="connsiteX8" fmla="*/ 7648 w 689145"/>
              <a:gd name="connsiteY8" fmla="*/ 350520 h 350528"/>
              <a:gd name="connsiteX0" fmla="*/ 7648 w 694224"/>
              <a:gd name="connsiteY0" fmla="*/ 350520 h 350528"/>
              <a:gd name="connsiteX1" fmla="*/ 17173 w 694224"/>
              <a:gd name="connsiteY1" fmla="*/ 272415 h 350528"/>
              <a:gd name="connsiteX2" fmla="*/ 154333 w 694224"/>
              <a:gd name="connsiteY2" fmla="*/ 154305 h 350528"/>
              <a:gd name="connsiteX3" fmla="*/ 430558 w 694224"/>
              <a:gd name="connsiteY3" fmla="*/ 0 h 350528"/>
              <a:gd name="connsiteX4" fmla="*/ 682018 w 694224"/>
              <a:gd name="connsiteY4" fmla="*/ 186690 h 350528"/>
              <a:gd name="connsiteX5" fmla="*/ 649633 w 694224"/>
              <a:gd name="connsiteY5" fmla="*/ 213360 h 350528"/>
              <a:gd name="connsiteX6" fmla="*/ 426748 w 694224"/>
              <a:gd name="connsiteY6" fmla="*/ 68580 h 350528"/>
              <a:gd name="connsiteX7" fmla="*/ 68608 w 694224"/>
              <a:gd name="connsiteY7" fmla="*/ 276225 h 350528"/>
              <a:gd name="connsiteX8" fmla="*/ 7648 w 694224"/>
              <a:gd name="connsiteY8" fmla="*/ 350520 h 350528"/>
              <a:gd name="connsiteX0" fmla="*/ 7648 w 698457"/>
              <a:gd name="connsiteY0" fmla="*/ 350520 h 350528"/>
              <a:gd name="connsiteX1" fmla="*/ 17173 w 698457"/>
              <a:gd name="connsiteY1" fmla="*/ 272415 h 350528"/>
              <a:gd name="connsiteX2" fmla="*/ 154333 w 698457"/>
              <a:gd name="connsiteY2" fmla="*/ 154305 h 350528"/>
              <a:gd name="connsiteX3" fmla="*/ 430558 w 698457"/>
              <a:gd name="connsiteY3" fmla="*/ 0 h 350528"/>
              <a:gd name="connsiteX4" fmla="*/ 682018 w 698457"/>
              <a:gd name="connsiteY4" fmla="*/ 186690 h 350528"/>
              <a:gd name="connsiteX5" fmla="*/ 649633 w 698457"/>
              <a:gd name="connsiteY5" fmla="*/ 213360 h 350528"/>
              <a:gd name="connsiteX6" fmla="*/ 426748 w 698457"/>
              <a:gd name="connsiteY6" fmla="*/ 68580 h 350528"/>
              <a:gd name="connsiteX7" fmla="*/ 68608 w 698457"/>
              <a:gd name="connsiteY7" fmla="*/ 276225 h 350528"/>
              <a:gd name="connsiteX8" fmla="*/ 7648 w 698457"/>
              <a:gd name="connsiteY8" fmla="*/ 350520 h 35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457" h="350528">
                <a:moveTo>
                  <a:pt x="7648" y="350520"/>
                </a:moveTo>
                <a:cubicBezTo>
                  <a:pt x="-924" y="349885"/>
                  <a:pt x="-7274" y="305117"/>
                  <a:pt x="17173" y="272415"/>
                </a:cubicBezTo>
                <a:cubicBezTo>
                  <a:pt x="41620" y="239713"/>
                  <a:pt x="85436" y="199707"/>
                  <a:pt x="154333" y="154305"/>
                </a:cubicBezTo>
                <a:cubicBezTo>
                  <a:pt x="223230" y="108903"/>
                  <a:pt x="277841" y="58420"/>
                  <a:pt x="430558" y="0"/>
                </a:cubicBezTo>
                <a:cubicBezTo>
                  <a:pt x="562320" y="73025"/>
                  <a:pt x="647411" y="137795"/>
                  <a:pt x="682018" y="186690"/>
                </a:cubicBezTo>
                <a:cubicBezTo>
                  <a:pt x="716625" y="235585"/>
                  <a:pt x="692178" y="233045"/>
                  <a:pt x="649633" y="213360"/>
                </a:cubicBezTo>
                <a:cubicBezTo>
                  <a:pt x="607088" y="193675"/>
                  <a:pt x="515965" y="117158"/>
                  <a:pt x="426748" y="68580"/>
                </a:cubicBezTo>
                <a:cubicBezTo>
                  <a:pt x="268951" y="124777"/>
                  <a:pt x="133695" y="234633"/>
                  <a:pt x="68608" y="276225"/>
                </a:cubicBezTo>
                <a:cubicBezTo>
                  <a:pt x="3521" y="317817"/>
                  <a:pt x="16220" y="351155"/>
                  <a:pt x="7648" y="350520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DC0462C-B04C-4D3D-AF79-336CC19007B3}"/>
              </a:ext>
            </a:extLst>
          </p:cNvPr>
          <p:cNvGrpSpPr/>
          <p:nvPr/>
        </p:nvGrpSpPr>
        <p:grpSpPr>
          <a:xfrm>
            <a:off x="1060450" y="4344460"/>
            <a:ext cx="4712944" cy="1475022"/>
            <a:chOff x="1060450" y="4344460"/>
            <a:chExt cx="4712944" cy="1475022"/>
          </a:xfrm>
        </p:grpSpPr>
        <p:pic>
          <p:nvPicPr>
            <p:cNvPr id="416" name="Picture 26" descr="Образование Tutor Учебный курс для студентов, студент, ребенок, люди,  чтение png | PNGWing">
              <a:extLst>
                <a:ext uri="{FF2B5EF4-FFF2-40B4-BE49-F238E27FC236}">
                  <a16:creationId xmlns:a16="http://schemas.microsoft.com/office/drawing/2014/main" id="{CC396381-78E0-4E5F-AC0B-137AEEFA01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duotone>
                <a:prstClr val="black"/>
                <a:srgbClr val="3A6E8E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04" b="100000" l="2115" r="100000">
                          <a14:foregroundMark x1="49706" y1="6890" x2="49706" y2="6890"/>
                          <a14:foregroundMark x1="50176" y1="1490" x2="50176" y2="1490"/>
                          <a14:foregroundMark x1="14454" y1="88082" x2="14454" y2="88082"/>
                          <a14:foregroundMark x1="14454" y1="91061" x2="14454" y2="91061"/>
                          <a14:foregroundMark x1="10223" y1="91620" x2="10223" y2="91620"/>
                          <a14:foregroundMark x1="7638" y1="99255" x2="7638" y2="99255"/>
                          <a14:foregroundMark x1="28790" y1="99441" x2="28790" y2="99441"/>
                          <a14:foregroundMark x1="34900" y1="98324" x2="34900" y2="98324"/>
                          <a14:foregroundMark x1="64160" y1="100000" x2="64160" y2="100000"/>
                          <a14:foregroundMark x1="81669" y1="94972" x2="81669" y2="94972"/>
                          <a14:foregroundMark x1="99295" y1="99814" x2="99295" y2="99814"/>
                          <a14:foregroundMark x1="70975" y1="98696" x2="70975" y2="98696"/>
                          <a14:foregroundMark x1="20799" y1="94600" x2="20799" y2="94600"/>
                          <a14:foregroundMark x1="11281" y1="91620" x2="11281" y2="91620"/>
                          <a14:foregroundMark x1="6463" y1="90130" x2="6463" y2="90130"/>
                          <a14:foregroundMark x1="13866" y1="91806" x2="13866" y2="91806"/>
                          <a14:foregroundMark x1="14219" y1="95158" x2="14219" y2="95158"/>
                          <a14:foregroundMark x1="22444" y1="95158" x2="22444" y2="95158"/>
                          <a14:foregroundMark x1="31257" y1="95158" x2="31257" y2="95158"/>
                          <a14:foregroundMark x1="22209" y1="97765" x2="22209" y2="97765"/>
                          <a14:foregroundMark x1="26322" y1="96648" x2="26322" y2="96648"/>
                          <a14:foregroundMark x1="24794" y1="96834" x2="24794" y2="96834"/>
                          <a14:foregroundMark x1="24089" y1="98510" x2="24089" y2="98510"/>
                          <a14:foregroundMark x1="47239" y1="71322" x2="47239" y2="71322"/>
                          <a14:foregroundMark x1="10811" y1="95717" x2="10811" y2="95717"/>
                          <a14:foregroundMark x1="8343" y1="89572" x2="8343" y2="89572"/>
                          <a14:foregroundMark x1="8343" y1="92737" x2="8343" y2="92737"/>
                          <a14:foregroundMark x1="2233" y1="99441" x2="2233" y2="99441"/>
                          <a14:foregroundMark x1="55112" y1="72253" x2="55112" y2="72253"/>
                          <a14:foregroundMark x1="58049" y1="34451" x2="58049" y2="34451"/>
                          <a14:foregroundMark x1="41598" y1="18622" x2="41598" y2="18622"/>
                          <a14:foregroundMark x1="41011" y1="19553" x2="41011" y2="19553"/>
                          <a14:foregroundMark x1="40541" y1="23464" x2="40541" y2="23464"/>
                          <a14:foregroundMark x1="40893" y1="26443" x2="40893" y2="26443"/>
                          <a14:foregroundMark x1="41128" y1="16387" x2="41128" y2="16387"/>
                          <a14:foregroundMark x1="41128" y1="14153" x2="41128" y2="14153"/>
                          <a14:foregroundMark x1="41363" y1="14898" x2="41363" y2="14898"/>
                          <a14:foregroundMark x1="18096" y1="70205" x2="18096" y2="70205"/>
                          <a14:foregroundMark x1="18096" y1="73929" x2="18096" y2="73929"/>
                          <a14:foregroundMark x1="17509" y1="77281" x2="17509" y2="77281"/>
                          <a14:foregroundMark x1="17626" y1="79143" x2="17626" y2="79143"/>
                          <a14:foregroundMark x1="21387" y1="50093" x2="21387" y2="50093"/>
                          <a14:foregroundMark x1="40893" y1="21229" x2="40893" y2="21229"/>
                          <a14:backgroundMark x1="17979" y1="72626" x2="17979" y2="72626"/>
                          <a14:backgroundMark x1="19741" y1="55493" x2="19741" y2="55493"/>
                          <a14:backgroundMark x1="19624" y1="57914" x2="19624" y2="57914"/>
                          <a14:backgroundMark x1="3878" y1="86034" x2="3878" y2="86034"/>
                          <a14:backgroundMark x1="41246" y1="14339" x2="41246" y2="14339"/>
                          <a14:backgroundMark x1="40893" y1="13594" x2="40893" y2="13594"/>
                          <a14:backgroundMark x1="40893" y1="14153" x2="40893" y2="14153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37272" y="4344460"/>
              <a:ext cx="2336122" cy="1475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4" name="Прямоугольник 423">
              <a:extLst>
                <a:ext uri="{FF2B5EF4-FFF2-40B4-BE49-F238E27FC236}">
                  <a16:creationId xmlns:a16="http://schemas.microsoft.com/office/drawing/2014/main" id="{A8FC6014-7BEB-42C0-BC90-CB1FBDEE5FB9}"/>
                </a:ext>
              </a:extLst>
            </p:cNvPr>
            <p:cNvSpPr/>
            <p:nvPr/>
          </p:nvSpPr>
          <p:spPr>
            <a:xfrm>
              <a:off x="1066800" y="5347078"/>
              <a:ext cx="1351280" cy="463642"/>
            </a:xfrm>
            <a:prstGeom prst="rect">
              <a:avLst/>
            </a:prstGeom>
            <a:solidFill>
              <a:srgbClr val="3A6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7" name="Прямая соединительная линия 426">
              <a:extLst>
                <a:ext uri="{FF2B5EF4-FFF2-40B4-BE49-F238E27FC236}">
                  <a16:creationId xmlns:a16="http://schemas.microsoft.com/office/drawing/2014/main" id="{C65B6846-C759-4053-A578-942B481CBDC5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5819481"/>
              <a:ext cx="4663441" cy="0"/>
            </a:xfrm>
            <a:prstGeom prst="line">
              <a:avLst/>
            </a:prstGeom>
            <a:ln w="76200">
              <a:solidFill>
                <a:srgbClr val="3A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F8976C86-9044-4993-B4C6-6E5CD2366237}"/>
                </a:ext>
              </a:extLst>
            </p:cNvPr>
            <p:cNvSpPr txBox="1"/>
            <p:nvPr/>
          </p:nvSpPr>
          <p:spPr>
            <a:xfrm>
              <a:off x="1060450" y="4796013"/>
              <a:ext cx="2942280" cy="91409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600"/>
                </a:spcAft>
              </a:pPr>
              <a:r>
                <a:rPr lang="ru-RU" sz="2000" b="1" dirty="0">
                  <a:solidFill>
                    <a:srgbClr val="3A6E8E"/>
                  </a:solidFill>
                  <a:ea typeface="Yu Mincho Light" pitchFamily="18" charset="-128"/>
                  <a:cs typeface="Times New Roman" pitchFamily="18" charset="0"/>
                </a:rPr>
                <a:t>в старших подростковых</a:t>
              </a:r>
              <a:br>
                <a:rPr lang="ru-RU" sz="2000" b="1" dirty="0">
                  <a:solidFill>
                    <a:srgbClr val="3A6E8E"/>
                  </a:solidFill>
                  <a:ea typeface="Yu Mincho Light" pitchFamily="18" charset="-128"/>
                  <a:cs typeface="Times New Roman" pitchFamily="18" charset="0"/>
                </a:rPr>
              </a:br>
              <a:r>
                <a:rPr lang="ru-RU" sz="2000" b="1" dirty="0">
                  <a:solidFill>
                    <a:srgbClr val="3A6E8E"/>
                  </a:solidFill>
                  <a:ea typeface="Yu Mincho Light" pitchFamily="18" charset="-128"/>
                  <a:cs typeface="Times New Roman" pitchFamily="18" charset="0"/>
                </a:rPr>
                <a:t>классах</a:t>
              </a:r>
            </a:p>
            <a:p>
              <a:pPr algn="l">
                <a:lnSpc>
                  <a:spcPct val="80000"/>
                </a:lnSpc>
                <a:spcAft>
                  <a:spcPts val="600"/>
                </a:spcAft>
              </a:pPr>
              <a:r>
                <a:rPr lang="ru-RU" sz="2000" b="1" dirty="0">
                  <a:solidFill>
                    <a:schemeClr val="bg1"/>
                  </a:solidFill>
                  <a:ea typeface="Yu Mincho Light" pitchFamily="18" charset="-128"/>
                  <a:cs typeface="Times New Roman" pitchFamily="18" charset="0"/>
                </a:rPr>
                <a:t>«ОПЕКУН»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8C522D2-91E8-4E63-9B14-7AC3988EF1A7}"/>
              </a:ext>
            </a:extLst>
          </p:cNvPr>
          <p:cNvGrpSpPr/>
          <p:nvPr/>
        </p:nvGrpSpPr>
        <p:grpSpPr>
          <a:xfrm>
            <a:off x="6418608" y="4148127"/>
            <a:ext cx="4669791" cy="1662590"/>
            <a:chOff x="6418608" y="4148127"/>
            <a:chExt cx="4669791" cy="1662590"/>
          </a:xfrm>
        </p:grpSpPr>
        <p:pic>
          <p:nvPicPr>
            <p:cNvPr id="417" name="Picture 28" descr="Business Man PNG Transparent For Free Download - PngFind #988678 - PNG  Images - PNGio">
              <a:extLst>
                <a:ext uri="{FF2B5EF4-FFF2-40B4-BE49-F238E27FC236}">
                  <a16:creationId xmlns:a16="http://schemas.microsoft.com/office/drawing/2014/main" id="{8091DD7E-C9A3-4425-8776-C5DA700427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duotone>
                <a:prstClr val="black"/>
                <a:srgbClr val="6D276A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250" b="96563" l="4688" r="95625">
                          <a14:foregroundMark x1="9063" y1="53750" x2="9063" y2="53750"/>
                          <a14:foregroundMark x1="4688" y1="53750" x2="4688" y2="53750"/>
                          <a14:foregroundMark x1="84688" y1="45938" x2="84688" y2="45938"/>
                          <a14:foregroundMark x1="82813" y1="38125" x2="82813" y2="38125"/>
                          <a14:foregroundMark x1="77813" y1="36250" x2="77813" y2="36250"/>
                          <a14:foregroundMark x1="95625" y1="54375" x2="95625" y2="54375"/>
                          <a14:foregroundMark x1="62187" y1="93125" x2="62187" y2="93125"/>
                          <a14:foregroundMark x1="74375" y1="96563" x2="74375" y2="96563"/>
                          <a14:foregroundMark x1="61250" y1="8750" x2="61250" y2="8750"/>
                          <a14:foregroundMark x1="61250" y1="6250" x2="61250" y2="6250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1104"/>
            <a:stretch/>
          </p:blipFill>
          <p:spPr bwMode="auto">
            <a:xfrm>
              <a:off x="9218135" y="4148127"/>
              <a:ext cx="1870264" cy="166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0" name="Прямоугольник 429">
              <a:extLst>
                <a:ext uri="{FF2B5EF4-FFF2-40B4-BE49-F238E27FC236}">
                  <a16:creationId xmlns:a16="http://schemas.microsoft.com/office/drawing/2014/main" id="{ED921EA1-858C-4CCA-9D3D-4E770A5E0E59}"/>
                </a:ext>
              </a:extLst>
            </p:cNvPr>
            <p:cNvSpPr/>
            <p:nvPr/>
          </p:nvSpPr>
          <p:spPr>
            <a:xfrm>
              <a:off x="6424958" y="5338314"/>
              <a:ext cx="2292632" cy="463642"/>
            </a:xfrm>
            <a:prstGeom prst="rect">
              <a:avLst/>
            </a:prstGeom>
            <a:solidFill>
              <a:srgbClr val="6D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31" name="Прямая соединительная линия 430">
              <a:extLst>
                <a:ext uri="{FF2B5EF4-FFF2-40B4-BE49-F238E27FC236}">
                  <a16:creationId xmlns:a16="http://schemas.microsoft.com/office/drawing/2014/main" id="{C9AD832C-24C0-4487-AE8C-E91213E3BA0F}"/>
                </a:ext>
              </a:extLst>
            </p:cNvPr>
            <p:cNvCxnSpPr>
              <a:cxnSpLocks/>
            </p:cNvCxnSpPr>
            <p:nvPr/>
          </p:nvCxnSpPr>
          <p:spPr>
            <a:xfrm>
              <a:off x="6424958" y="5810717"/>
              <a:ext cx="4663441" cy="0"/>
            </a:xfrm>
            <a:prstGeom prst="line">
              <a:avLst/>
            </a:prstGeom>
            <a:ln w="76200">
              <a:solidFill>
                <a:srgbClr val="6D27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2" name="TextBox 431">
              <a:extLst>
                <a:ext uri="{FF2B5EF4-FFF2-40B4-BE49-F238E27FC236}">
                  <a16:creationId xmlns:a16="http://schemas.microsoft.com/office/drawing/2014/main" id="{BAF2536C-4FC6-417A-9A17-B2A57147680B}"/>
                </a:ext>
              </a:extLst>
            </p:cNvPr>
            <p:cNvSpPr txBox="1"/>
            <p:nvPr/>
          </p:nvSpPr>
          <p:spPr>
            <a:xfrm>
              <a:off x="6418608" y="4787249"/>
              <a:ext cx="2023439" cy="914096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l">
                <a:lnSpc>
                  <a:spcPct val="80000"/>
                </a:lnSpc>
                <a:spcAft>
                  <a:spcPts val="600"/>
                </a:spcAft>
              </a:pPr>
              <a:r>
                <a:rPr lang="ru-RU" sz="2000" b="1" dirty="0">
                  <a:solidFill>
                    <a:srgbClr val="6D276A"/>
                  </a:solidFill>
                  <a:ea typeface="Yu Mincho Light" pitchFamily="18" charset="-128"/>
                  <a:cs typeface="Times New Roman" pitchFamily="18" charset="0"/>
                </a:rPr>
                <a:t>в старших</a:t>
              </a:r>
              <a:br>
                <a:rPr lang="ru-RU" sz="2000" b="1" dirty="0">
                  <a:solidFill>
                    <a:srgbClr val="6D276A"/>
                  </a:solidFill>
                  <a:ea typeface="Yu Mincho Light" pitchFamily="18" charset="-128"/>
                  <a:cs typeface="Times New Roman" pitchFamily="18" charset="0"/>
                </a:rPr>
              </a:br>
              <a:r>
                <a:rPr lang="ru-RU" sz="2000" b="1" dirty="0">
                  <a:solidFill>
                    <a:srgbClr val="6D276A"/>
                  </a:solidFill>
                  <a:ea typeface="Yu Mincho Light" pitchFamily="18" charset="-128"/>
                  <a:cs typeface="Times New Roman" pitchFamily="18" charset="0"/>
                </a:rPr>
                <a:t>классах</a:t>
              </a:r>
            </a:p>
            <a:p>
              <a:pPr algn="l">
                <a:lnSpc>
                  <a:spcPct val="80000"/>
                </a:lnSpc>
                <a:spcAft>
                  <a:spcPts val="600"/>
                </a:spcAft>
              </a:pPr>
              <a:r>
                <a:rPr lang="ru-RU" sz="2000" b="1" dirty="0">
                  <a:solidFill>
                    <a:schemeClr val="bg1"/>
                  </a:solidFill>
                  <a:ea typeface="Yu Mincho Light" pitchFamily="18" charset="-128"/>
                  <a:cs typeface="Times New Roman" pitchFamily="18" charset="0"/>
                </a:rPr>
                <a:t>«КОНСУЛЬТАНТ»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7981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36E49AB-1631-4AFC-B547-317618AD73DE}"/>
              </a:ext>
            </a:extLst>
          </p:cNvPr>
          <p:cNvSpPr/>
          <p:nvPr/>
        </p:nvSpPr>
        <p:spPr>
          <a:xfrm>
            <a:off x="1052053" y="459727"/>
            <a:ext cx="3222767" cy="458864"/>
          </a:xfrm>
          <a:prstGeom prst="rect">
            <a:avLst/>
          </a:prstGeom>
          <a:solidFill>
            <a:srgbClr val="6D2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83" name="Заголовок 3">
            <a:extLst>
              <a:ext uri="{FF2B5EF4-FFF2-40B4-BE49-F238E27FC236}">
                <a16:creationId xmlns:a16="http://schemas.microsoft.com/office/drawing/2014/main" id="{027B509A-5919-4AC4-8B7C-226B6448488C}"/>
              </a:ext>
            </a:extLst>
          </p:cNvPr>
          <p:cNvSpPr txBox="1">
            <a:spLocks/>
          </p:cNvSpPr>
          <p:nvPr/>
        </p:nvSpPr>
        <p:spPr bwMode="auto">
          <a:xfrm>
            <a:off x="943427" y="475038"/>
            <a:ext cx="6322372" cy="978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F5F5F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200" dirty="0">
                <a:latin typeface="+mn-lt"/>
              </a:rPr>
              <a:t> ЭФФЕКТИВНОСТЬ </a:t>
            </a:r>
            <a:r>
              <a:rPr lang="ru-RU" altLang="ru-RU" sz="3200" dirty="0">
                <a:solidFill>
                  <a:schemeClr val="tx1"/>
                </a:solidFill>
                <a:latin typeface="+mn-lt"/>
              </a:rPr>
              <a:t>ДЕЯТЕЛЬНОСТИ</a:t>
            </a:r>
            <a:br>
              <a:rPr lang="ru-RU" altLang="ru-RU" sz="3200" dirty="0">
                <a:solidFill>
                  <a:schemeClr val="tx1"/>
                </a:solidFill>
                <a:latin typeface="+mn-lt"/>
              </a:rPr>
            </a:br>
            <a:r>
              <a:rPr lang="ru-RU" altLang="ru-RU" sz="3200" dirty="0">
                <a:solidFill>
                  <a:schemeClr val="tx1"/>
                </a:solidFill>
                <a:latin typeface="+mn-lt"/>
              </a:rPr>
              <a:t> КЛАССНОГО РУКОВОДИТЕЛЯ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EBCC516-5C83-45BA-A2CD-30C6A9D4D6DC}"/>
              </a:ext>
            </a:extLst>
          </p:cNvPr>
          <p:cNvGrpSpPr/>
          <p:nvPr/>
        </p:nvGrpSpPr>
        <p:grpSpPr>
          <a:xfrm>
            <a:off x="1115460" y="1529866"/>
            <a:ext cx="11432512" cy="5010526"/>
            <a:chOff x="739540" y="1529866"/>
            <a:chExt cx="11432512" cy="5010526"/>
          </a:xfrm>
        </p:grpSpPr>
        <p:pic>
          <p:nvPicPr>
            <p:cNvPr id="14" name="Рисунок 13" descr="Speedometer Animated Gif Clipart Motor Vehicle Speedometers - Circle  Traffic Light Png Transparent Png (#868451) - PikPng">
              <a:extLst>
                <a:ext uri="{FF2B5EF4-FFF2-40B4-BE49-F238E27FC236}">
                  <a16:creationId xmlns:a16="http://schemas.microsoft.com/office/drawing/2014/main" id="{4B314FA1-043B-4F05-AF0A-42326E459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6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3" t="17526" r="17763" b="17905"/>
            <a:stretch>
              <a:fillRect/>
            </a:stretch>
          </p:blipFill>
          <p:spPr bwMode="auto">
            <a:xfrm>
              <a:off x="739540" y="1571835"/>
              <a:ext cx="407773" cy="408376"/>
            </a:xfrm>
            <a:custGeom>
              <a:avLst/>
              <a:gdLst>
                <a:gd name="connsiteX0" fmla="*/ 690880 w 1381760"/>
                <a:gd name="connsiteY0" fmla="*/ 0 h 1383804"/>
                <a:gd name="connsiteX1" fmla="*/ 1381760 w 1381760"/>
                <a:gd name="connsiteY1" fmla="*/ 691902 h 1383804"/>
                <a:gd name="connsiteX2" fmla="*/ 690880 w 1381760"/>
                <a:gd name="connsiteY2" fmla="*/ 1383804 h 1383804"/>
                <a:gd name="connsiteX3" fmla="*/ 0 w 1381760"/>
                <a:gd name="connsiteY3" fmla="*/ 691902 h 1383804"/>
                <a:gd name="connsiteX4" fmla="*/ 690880 w 1381760"/>
                <a:gd name="connsiteY4" fmla="*/ 0 h 138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760" h="1383804">
                  <a:moveTo>
                    <a:pt x="690880" y="0"/>
                  </a:moveTo>
                  <a:cubicBezTo>
                    <a:pt x="1072442" y="0"/>
                    <a:pt x="1381760" y="309775"/>
                    <a:pt x="1381760" y="691902"/>
                  </a:cubicBezTo>
                  <a:cubicBezTo>
                    <a:pt x="1381760" y="1074029"/>
                    <a:pt x="1072442" y="1383804"/>
                    <a:pt x="690880" y="1383804"/>
                  </a:cubicBezTo>
                  <a:cubicBezTo>
                    <a:pt x="309318" y="1383804"/>
                    <a:pt x="0" y="1074029"/>
                    <a:pt x="0" y="691902"/>
                  </a:cubicBezTo>
                  <a:cubicBezTo>
                    <a:pt x="0" y="309775"/>
                    <a:pt x="309318" y="0"/>
                    <a:pt x="69088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CE3290DD-F2FE-4439-9AD9-3E460458E0BB}"/>
                </a:ext>
              </a:extLst>
            </p:cNvPr>
            <p:cNvSpPr/>
            <p:nvPr/>
          </p:nvSpPr>
          <p:spPr>
            <a:xfrm>
              <a:off x="1172053" y="1529866"/>
              <a:ext cx="33295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/>
                <a:t>эмпатия и креативность</a:t>
              </a: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A81453A-2646-4EF6-9525-B61592AD8EDB}"/>
                </a:ext>
              </a:extLst>
            </p:cNvPr>
            <p:cNvSpPr/>
            <p:nvPr/>
          </p:nvSpPr>
          <p:spPr>
            <a:xfrm>
              <a:off x="1172053" y="2173523"/>
              <a:ext cx="50140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/>
                <a:t>позиция в воспитательном процессе</a:t>
              </a: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A68436C-B70A-4E9E-85A1-E200A18728A5}"/>
                </a:ext>
              </a:extLst>
            </p:cNvPr>
            <p:cNvSpPr/>
            <p:nvPr/>
          </p:nvSpPr>
          <p:spPr>
            <a:xfrm>
              <a:off x="1172053" y="2817180"/>
              <a:ext cx="101829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/>
                <a:t>отношение к идеям, положенным в основу воспитательной системы школы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CEA53A5-60A5-424A-BA92-79A9E7706E55}"/>
                </a:ext>
              </a:extLst>
            </p:cNvPr>
            <p:cNvSpPr/>
            <p:nvPr/>
          </p:nvSpPr>
          <p:spPr>
            <a:xfrm>
              <a:off x="1172053" y="3460837"/>
              <a:ext cx="91348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/>
                <a:t>коллективный характер педагогической деятельности воспитателей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0D40610-F20C-4336-99AB-F59915B7345C}"/>
                </a:ext>
              </a:extLst>
            </p:cNvPr>
            <p:cNvSpPr/>
            <p:nvPr/>
          </p:nvSpPr>
          <p:spPr>
            <a:xfrm>
              <a:off x="1172053" y="4104494"/>
              <a:ext cx="10999999" cy="6906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/>
                <a:t>специфическая организация классного руководства,</a:t>
              </a:r>
              <a:br>
                <a:rPr lang="ru-RU" sz="2400" dirty="0"/>
              </a:br>
              <a:r>
                <a:rPr lang="ru-RU" sz="2400" dirty="0"/>
                <a:t>с доминированием определенных воспитательных </a:t>
              </a:r>
              <a:r>
                <a:rPr lang="ru-RU" sz="2400" spc="-90" dirty="0"/>
                <a:t>технологий в его деятельности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C3F7E1F2-7E89-454E-AD08-242B963B7F78}"/>
                </a:ext>
              </a:extLst>
            </p:cNvPr>
            <p:cNvSpPr/>
            <p:nvPr/>
          </p:nvSpPr>
          <p:spPr>
            <a:xfrm>
              <a:off x="1172053" y="4977124"/>
              <a:ext cx="9068123" cy="6906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/>
                <a:t>психологический комфорт в школе,</a:t>
              </a:r>
              <a:br>
                <a:rPr lang="ru-RU" sz="2400" dirty="0"/>
              </a:br>
              <a:r>
                <a:rPr lang="ru-RU" sz="2400" dirty="0"/>
                <a:t>осознанное участие в совершенствовании воспитательной системы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60C6366-F758-4984-8EE9-742E700B9C47}"/>
                </a:ext>
              </a:extLst>
            </p:cNvPr>
            <p:cNvSpPr/>
            <p:nvPr/>
          </p:nvSpPr>
          <p:spPr>
            <a:xfrm>
              <a:off x="1172053" y="5849754"/>
              <a:ext cx="7956537" cy="6906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400" dirty="0"/>
                <a:t>наличие собственной для каждой школы</a:t>
              </a:r>
              <a:br>
                <a:rPr lang="ru-RU" sz="2400" dirty="0"/>
              </a:br>
              <a:r>
                <a:rPr lang="ru-RU" sz="2400" dirty="0"/>
                <a:t>системы методического обучения классных руководителей</a:t>
              </a:r>
            </a:p>
          </p:txBody>
        </p:sp>
        <p:pic>
          <p:nvPicPr>
            <p:cNvPr id="21" name="Рисунок 20" descr="Speedometer Animated Gif Clipart Motor Vehicle Speedometers - Circle  Traffic Light Png Transparent Png (#868451) - PikPng">
              <a:extLst>
                <a:ext uri="{FF2B5EF4-FFF2-40B4-BE49-F238E27FC236}">
                  <a16:creationId xmlns:a16="http://schemas.microsoft.com/office/drawing/2014/main" id="{BA7440FE-F4A4-4055-BB48-D95BE8486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6">
                  <a:lumMod val="40000"/>
                  <a:lumOff val="6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3" t="17526" r="17763" b="17905"/>
            <a:stretch>
              <a:fillRect/>
            </a:stretch>
          </p:blipFill>
          <p:spPr bwMode="auto">
            <a:xfrm>
              <a:off x="739540" y="2200167"/>
              <a:ext cx="407773" cy="408376"/>
            </a:xfrm>
            <a:custGeom>
              <a:avLst/>
              <a:gdLst>
                <a:gd name="connsiteX0" fmla="*/ 690880 w 1381760"/>
                <a:gd name="connsiteY0" fmla="*/ 0 h 1383804"/>
                <a:gd name="connsiteX1" fmla="*/ 1381760 w 1381760"/>
                <a:gd name="connsiteY1" fmla="*/ 691902 h 1383804"/>
                <a:gd name="connsiteX2" fmla="*/ 690880 w 1381760"/>
                <a:gd name="connsiteY2" fmla="*/ 1383804 h 1383804"/>
                <a:gd name="connsiteX3" fmla="*/ 0 w 1381760"/>
                <a:gd name="connsiteY3" fmla="*/ 691902 h 1383804"/>
                <a:gd name="connsiteX4" fmla="*/ 690880 w 1381760"/>
                <a:gd name="connsiteY4" fmla="*/ 0 h 138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760" h="1383804">
                  <a:moveTo>
                    <a:pt x="690880" y="0"/>
                  </a:moveTo>
                  <a:cubicBezTo>
                    <a:pt x="1072442" y="0"/>
                    <a:pt x="1381760" y="309775"/>
                    <a:pt x="1381760" y="691902"/>
                  </a:cubicBezTo>
                  <a:cubicBezTo>
                    <a:pt x="1381760" y="1074029"/>
                    <a:pt x="1072442" y="1383804"/>
                    <a:pt x="690880" y="1383804"/>
                  </a:cubicBezTo>
                  <a:cubicBezTo>
                    <a:pt x="309318" y="1383804"/>
                    <a:pt x="0" y="1074029"/>
                    <a:pt x="0" y="691902"/>
                  </a:cubicBezTo>
                  <a:cubicBezTo>
                    <a:pt x="0" y="309775"/>
                    <a:pt x="309318" y="0"/>
                    <a:pt x="69088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Рисунок 21" descr="Speedometer Animated Gif Clipart Motor Vehicle Speedometers - Circle  Traffic Light Png Transparent Png (#868451) - PikPng">
              <a:extLst>
                <a:ext uri="{FF2B5EF4-FFF2-40B4-BE49-F238E27FC236}">
                  <a16:creationId xmlns:a16="http://schemas.microsoft.com/office/drawing/2014/main" id="{8ED8B1A8-4A96-44F0-92D0-C850A56C3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6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3" t="17526" r="17763" b="17905"/>
            <a:stretch>
              <a:fillRect/>
            </a:stretch>
          </p:blipFill>
          <p:spPr bwMode="auto">
            <a:xfrm>
              <a:off x="739540" y="2843824"/>
              <a:ext cx="407773" cy="408376"/>
            </a:xfrm>
            <a:custGeom>
              <a:avLst/>
              <a:gdLst>
                <a:gd name="connsiteX0" fmla="*/ 690880 w 1381760"/>
                <a:gd name="connsiteY0" fmla="*/ 0 h 1383804"/>
                <a:gd name="connsiteX1" fmla="*/ 1381760 w 1381760"/>
                <a:gd name="connsiteY1" fmla="*/ 691902 h 1383804"/>
                <a:gd name="connsiteX2" fmla="*/ 690880 w 1381760"/>
                <a:gd name="connsiteY2" fmla="*/ 1383804 h 1383804"/>
                <a:gd name="connsiteX3" fmla="*/ 0 w 1381760"/>
                <a:gd name="connsiteY3" fmla="*/ 691902 h 1383804"/>
                <a:gd name="connsiteX4" fmla="*/ 690880 w 1381760"/>
                <a:gd name="connsiteY4" fmla="*/ 0 h 138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760" h="1383804">
                  <a:moveTo>
                    <a:pt x="690880" y="0"/>
                  </a:moveTo>
                  <a:cubicBezTo>
                    <a:pt x="1072442" y="0"/>
                    <a:pt x="1381760" y="309775"/>
                    <a:pt x="1381760" y="691902"/>
                  </a:cubicBezTo>
                  <a:cubicBezTo>
                    <a:pt x="1381760" y="1074029"/>
                    <a:pt x="1072442" y="1383804"/>
                    <a:pt x="690880" y="1383804"/>
                  </a:cubicBezTo>
                  <a:cubicBezTo>
                    <a:pt x="309318" y="1383804"/>
                    <a:pt x="0" y="1074029"/>
                    <a:pt x="0" y="691902"/>
                  </a:cubicBezTo>
                  <a:cubicBezTo>
                    <a:pt x="0" y="309775"/>
                    <a:pt x="309318" y="0"/>
                    <a:pt x="69088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Рисунок 22" descr="Speedometer Animated Gif Clipart Motor Vehicle Speedometers - Circle  Traffic Light Png Transparent Png (#868451) - PikPng">
              <a:extLst>
                <a:ext uri="{FF2B5EF4-FFF2-40B4-BE49-F238E27FC236}">
                  <a16:creationId xmlns:a16="http://schemas.microsoft.com/office/drawing/2014/main" id="{B8313BFC-60CD-457D-A5BB-17E80DF61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3" t="17526" r="17763" b="17905"/>
            <a:stretch>
              <a:fillRect/>
            </a:stretch>
          </p:blipFill>
          <p:spPr bwMode="auto">
            <a:xfrm>
              <a:off x="739540" y="3487481"/>
              <a:ext cx="407773" cy="408376"/>
            </a:xfrm>
            <a:custGeom>
              <a:avLst/>
              <a:gdLst>
                <a:gd name="connsiteX0" fmla="*/ 690880 w 1381760"/>
                <a:gd name="connsiteY0" fmla="*/ 0 h 1383804"/>
                <a:gd name="connsiteX1" fmla="*/ 1381760 w 1381760"/>
                <a:gd name="connsiteY1" fmla="*/ 691902 h 1383804"/>
                <a:gd name="connsiteX2" fmla="*/ 690880 w 1381760"/>
                <a:gd name="connsiteY2" fmla="*/ 1383804 h 1383804"/>
                <a:gd name="connsiteX3" fmla="*/ 0 w 1381760"/>
                <a:gd name="connsiteY3" fmla="*/ 691902 h 1383804"/>
                <a:gd name="connsiteX4" fmla="*/ 690880 w 1381760"/>
                <a:gd name="connsiteY4" fmla="*/ 0 h 138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760" h="1383804">
                  <a:moveTo>
                    <a:pt x="690880" y="0"/>
                  </a:moveTo>
                  <a:cubicBezTo>
                    <a:pt x="1072442" y="0"/>
                    <a:pt x="1381760" y="309775"/>
                    <a:pt x="1381760" y="691902"/>
                  </a:cubicBezTo>
                  <a:cubicBezTo>
                    <a:pt x="1381760" y="1074029"/>
                    <a:pt x="1072442" y="1383804"/>
                    <a:pt x="690880" y="1383804"/>
                  </a:cubicBezTo>
                  <a:cubicBezTo>
                    <a:pt x="309318" y="1383804"/>
                    <a:pt x="0" y="1074029"/>
                    <a:pt x="0" y="691902"/>
                  </a:cubicBezTo>
                  <a:cubicBezTo>
                    <a:pt x="0" y="309775"/>
                    <a:pt x="309318" y="0"/>
                    <a:pt x="69088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Рисунок 23" descr="Speedometer Animated Gif Clipart Motor Vehicle Speedometers - Circle  Traffic Light Png Transparent Png (#868451) - PikPng">
              <a:extLst>
                <a:ext uri="{FF2B5EF4-FFF2-40B4-BE49-F238E27FC236}">
                  <a16:creationId xmlns:a16="http://schemas.microsoft.com/office/drawing/2014/main" id="{FDD62C65-A8BF-459D-A7A2-8FAD0F380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6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3" t="17526" r="17763" b="17905"/>
            <a:stretch>
              <a:fillRect/>
            </a:stretch>
          </p:blipFill>
          <p:spPr bwMode="auto">
            <a:xfrm>
              <a:off x="739540" y="4083065"/>
              <a:ext cx="407773" cy="408376"/>
            </a:xfrm>
            <a:custGeom>
              <a:avLst/>
              <a:gdLst>
                <a:gd name="connsiteX0" fmla="*/ 690880 w 1381760"/>
                <a:gd name="connsiteY0" fmla="*/ 0 h 1383804"/>
                <a:gd name="connsiteX1" fmla="*/ 1381760 w 1381760"/>
                <a:gd name="connsiteY1" fmla="*/ 691902 h 1383804"/>
                <a:gd name="connsiteX2" fmla="*/ 690880 w 1381760"/>
                <a:gd name="connsiteY2" fmla="*/ 1383804 h 1383804"/>
                <a:gd name="connsiteX3" fmla="*/ 0 w 1381760"/>
                <a:gd name="connsiteY3" fmla="*/ 691902 h 1383804"/>
                <a:gd name="connsiteX4" fmla="*/ 690880 w 1381760"/>
                <a:gd name="connsiteY4" fmla="*/ 0 h 138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760" h="1383804">
                  <a:moveTo>
                    <a:pt x="690880" y="0"/>
                  </a:moveTo>
                  <a:cubicBezTo>
                    <a:pt x="1072442" y="0"/>
                    <a:pt x="1381760" y="309775"/>
                    <a:pt x="1381760" y="691902"/>
                  </a:cubicBezTo>
                  <a:cubicBezTo>
                    <a:pt x="1381760" y="1074029"/>
                    <a:pt x="1072442" y="1383804"/>
                    <a:pt x="690880" y="1383804"/>
                  </a:cubicBezTo>
                  <a:cubicBezTo>
                    <a:pt x="309318" y="1383804"/>
                    <a:pt x="0" y="1074029"/>
                    <a:pt x="0" y="691902"/>
                  </a:cubicBezTo>
                  <a:cubicBezTo>
                    <a:pt x="0" y="309775"/>
                    <a:pt x="309318" y="0"/>
                    <a:pt x="69088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 descr="Speedometer Animated Gif Clipart Motor Vehicle Speedometers - Circle  Traffic Light Png Transparent Png (#868451) - PikPng">
              <a:extLst>
                <a:ext uri="{FF2B5EF4-FFF2-40B4-BE49-F238E27FC236}">
                  <a16:creationId xmlns:a16="http://schemas.microsoft.com/office/drawing/2014/main" id="{7DA5667E-6049-4032-93BC-CF131EE7E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6">
                  <a:lumMod val="5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3" t="17526" r="17763" b="17905"/>
            <a:stretch>
              <a:fillRect/>
            </a:stretch>
          </p:blipFill>
          <p:spPr bwMode="auto">
            <a:xfrm>
              <a:off x="739540" y="4953690"/>
              <a:ext cx="407773" cy="408376"/>
            </a:xfrm>
            <a:custGeom>
              <a:avLst/>
              <a:gdLst>
                <a:gd name="connsiteX0" fmla="*/ 690880 w 1381760"/>
                <a:gd name="connsiteY0" fmla="*/ 0 h 1383804"/>
                <a:gd name="connsiteX1" fmla="*/ 1381760 w 1381760"/>
                <a:gd name="connsiteY1" fmla="*/ 691902 h 1383804"/>
                <a:gd name="connsiteX2" fmla="*/ 690880 w 1381760"/>
                <a:gd name="connsiteY2" fmla="*/ 1383804 h 1383804"/>
                <a:gd name="connsiteX3" fmla="*/ 0 w 1381760"/>
                <a:gd name="connsiteY3" fmla="*/ 691902 h 1383804"/>
                <a:gd name="connsiteX4" fmla="*/ 690880 w 1381760"/>
                <a:gd name="connsiteY4" fmla="*/ 0 h 138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760" h="1383804">
                  <a:moveTo>
                    <a:pt x="690880" y="0"/>
                  </a:moveTo>
                  <a:cubicBezTo>
                    <a:pt x="1072442" y="0"/>
                    <a:pt x="1381760" y="309775"/>
                    <a:pt x="1381760" y="691902"/>
                  </a:cubicBezTo>
                  <a:cubicBezTo>
                    <a:pt x="1381760" y="1074029"/>
                    <a:pt x="1072442" y="1383804"/>
                    <a:pt x="690880" y="1383804"/>
                  </a:cubicBezTo>
                  <a:cubicBezTo>
                    <a:pt x="309318" y="1383804"/>
                    <a:pt x="0" y="1074029"/>
                    <a:pt x="0" y="691902"/>
                  </a:cubicBezTo>
                  <a:cubicBezTo>
                    <a:pt x="0" y="309775"/>
                    <a:pt x="309318" y="0"/>
                    <a:pt x="69088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Рисунок 25" descr="Speedometer Animated Gif Clipart Motor Vehicle Speedometers - Circle  Traffic Light Png Transparent Png (#868451) - PikPng">
              <a:extLst>
                <a:ext uri="{FF2B5EF4-FFF2-40B4-BE49-F238E27FC236}">
                  <a16:creationId xmlns:a16="http://schemas.microsoft.com/office/drawing/2014/main" id="{AADE8587-2F2A-4296-A49F-98954DB52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3A6E8E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3" t="17526" r="17763" b="17905"/>
            <a:stretch>
              <a:fillRect/>
            </a:stretch>
          </p:blipFill>
          <p:spPr bwMode="auto">
            <a:xfrm>
              <a:off x="739540" y="5819274"/>
              <a:ext cx="407773" cy="408376"/>
            </a:xfrm>
            <a:custGeom>
              <a:avLst/>
              <a:gdLst>
                <a:gd name="connsiteX0" fmla="*/ 690880 w 1381760"/>
                <a:gd name="connsiteY0" fmla="*/ 0 h 1383804"/>
                <a:gd name="connsiteX1" fmla="*/ 1381760 w 1381760"/>
                <a:gd name="connsiteY1" fmla="*/ 691902 h 1383804"/>
                <a:gd name="connsiteX2" fmla="*/ 690880 w 1381760"/>
                <a:gd name="connsiteY2" fmla="*/ 1383804 h 1383804"/>
                <a:gd name="connsiteX3" fmla="*/ 0 w 1381760"/>
                <a:gd name="connsiteY3" fmla="*/ 691902 h 1383804"/>
                <a:gd name="connsiteX4" fmla="*/ 690880 w 1381760"/>
                <a:gd name="connsiteY4" fmla="*/ 0 h 138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760" h="1383804">
                  <a:moveTo>
                    <a:pt x="690880" y="0"/>
                  </a:moveTo>
                  <a:cubicBezTo>
                    <a:pt x="1072442" y="0"/>
                    <a:pt x="1381760" y="309775"/>
                    <a:pt x="1381760" y="691902"/>
                  </a:cubicBezTo>
                  <a:cubicBezTo>
                    <a:pt x="1381760" y="1074029"/>
                    <a:pt x="1072442" y="1383804"/>
                    <a:pt x="690880" y="1383804"/>
                  </a:cubicBezTo>
                  <a:cubicBezTo>
                    <a:pt x="309318" y="1383804"/>
                    <a:pt x="0" y="1074029"/>
                    <a:pt x="0" y="691902"/>
                  </a:cubicBezTo>
                  <a:cubicBezTo>
                    <a:pt x="0" y="309775"/>
                    <a:pt x="309318" y="0"/>
                    <a:pt x="69088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C05701E-AFD4-4596-9712-B204C96F32C8}"/>
              </a:ext>
            </a:extLst>
          </p:cNvPr>
          <p:cNvCxnSpPr>
            <a:cxnSpLocks/>
          </p:cNvCxnSpPr>
          <p:nvPr/>
        </p:nvCxnSpPr>
        <p:spPr>
          <a:xfrm>
            <a:off x="1052053" y="1442333"/>
            <a:ext cx="10936747" cy="0"/>
          </a:xfrm>
          <a:prstGeom prst="line">
            <a:avLst/>
          </a:prstGeom>
          <a:ln w="76200">
            <a:solidFill>
              <a:srgbClr val="3A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983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4" descr="Balance Metaphor Images, Stock Photos &amp;amp; Vectors | Shutterstock">
            <a:extLst>
              <a:ext uri="{FF2B5EF4-FFF2-40B4-BE49-F238E27FC236}">
                <a16:creationId xmlns:a16="http://schemas.microsoft.com/office/drawing/2014/main" id="{1392D3D0-8796-454F-803E-88F81C41F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9" b="7607"/>
          <a:stretch/>
        </p:blipFill>
        <p:spPr bwMode="auto">
          <a:xfrm>
            <a:off x="3652450" y="1615440"/>
            <a:ext cx="2980360" cy="240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8661DA-7F28-4BE6-8514-591BBDCF07A3}"/>
              </a:ext>
            </a:extLst>
          </p:cNvPr>
          <p:cNvSpPr/>
          <p:nvPr/>
        </p:nvSpPr>
        <p:spPr>
          <a:xfrm>
            <a:off x="1057275" y="619493"/>
            <a:ext cx="4667423" cy="615137"/>
          </a:xfrm>
          <a:prstGeom prst="rect">
            <a:avLst/>
          </a:prstGeom>
          <a:solidFill>
            <a:srgbClr val="6D2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4D18BD1-21DB-4311-80A0-168508688ACD}"/>
              </a:ext>
            </a:extLst>
          </p:cNvPr>
          <p:cNvSpPr txBox="1">
            <a:spLocks/>
          </p:cNvSpPr>
          <p:nvPr/>
        </p:nvSpPr>
        <p:spPr>
          <a:xfrm>
            <a:off x="934064" y="685250"/>
            <a:ext cx="9811276" cy="54938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spc="-50" dirty="0">
                <a:solidFill>
                  <a:srgbClr val="F5F5F5"/>
                </a:solidFill>
                <a:latin typeface="+mn-lt"/>
                <a:cs typeface="Arial" panose="020B0604020202020204" pitchFamily="34" charset="0"/>
              </a:rPr>
              <a:t> ПОТЕНЦИАЛЬНЫЕ РИСКИ </a:t>
            </a:r>
            <a:r>
              <a:rPr lang="ru-RU" sz="3300" b="1" spc="-50" dirty="0">
                <a:latin typeface="+mn-lt"/>
                <a:cs typeface="Arial" panose="020B0604020202020204" pitchFamily="34" charset="0"/>
              </a:rPr>
              <a:t>ШКОЛЬНОГО ВОСПИТАНИЯ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CDC05F6-28B9-45DA-9497-86E55F7A29FA}"/>
              </a:ext>
            </a:extLst>
          </p:cNvPr>
          <p:cNvCxnSpPr/>
          <p:nvPr/>
        </p:nvCxnSpPr>
        <p:spPr>
          <a:xfrm>
            <a:off x="1052053" y="1234630"/>
            <a:ext cx="9615947" cy="0"/>
          </a:xfrm>
          <a:prstGeom prst="line">
            <a:avLst/>
          </a:prstGeom>
          <a:ln w="76200">
            <a:solidFill>
              <a:srgbClr val="3A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FD8B59C8-37B8-4463-9DFE-3D1F2BE2EAB4}"/>
              </a:ext>
            </a:extLst>
          </p:cNvPr>
          <p:cNvSpPr/>
          <p:nvPr/>
        </p:nvSpPr>
        <p:spPr>
          <a:xfrm>
            <a:off x="1060450" y="1615440"/>
            <a:ext cx="2592000" cy="2232000"/>
          </a:xfrm>
          <a:prstGeom prst="rect">
            <a:avLst/>
          </a:prstGeom>
          <a:solidFill>
            <a:srgbClr val="C3D9E7"/>
          </a:solidFill>
          <a:ln w="25400">
            <a:solidFill>
              <a:srgbClr val="3A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Утрата педагогами владения определенными воспитательными методиками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249D0ADE-DBC9-4675-8CB8-614979B3F46E}"/>
              </a:ext>
            </a:extLst>
          </p:cNvPr>
          <p:cNvSpPr/>
          <p:nvPr/>
        </p:nvSpPr>
        <p:spPr>
          <a:xfrm>
            <a:off x="3846630" y="4020546"/>
            <a:ext cx="2592000" cy="2232000"/>
          </a:xfrm>
          <a:prstGeom prst="rect">
            <a:avLst/>
          </a:prstGeom>
          <a:solidFill>
            <a:srgbClr val="C3D9E7"/>
          </a:solidFill>
          <a:ln w="25400">
            <a:solidFill>
              <a:srgbClr val="3A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Сведение воспитания </a:t>
            </a:r>
            <a:r>
              <a:rPr lang="ru-RU" sz="2000" b="1">
                <a:solidFill>
                  <a:schemeClr val="tx1"/>
                </a:solidFill>
              </a:rPr>
              <a:t>к реализации</a:t>
            </a:r>
            <a:br>
              <a:rPr lang="en-US" sz="2000" b="1">
                <a:solidFill>
                  <a:schemeClr val="tx1"/>
                </a:solidFill>
              </a:rPr>
            </a:br>
            <a:r>
              <a:rPr lang="ru-RU" sz="2000" b="1">
                <a:solidFill>
                  <a:schemeClr val="tx1"/>
                </a:solidFill>
              </a:rPr>
              <a:t>лишь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одного направления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9E2F178-5680-42E8-B9E5-5524B5776EE4}"/>
              </a:ext>
            </a:extLst>
          </p:cNvPr>
          <p:cNvSpPr/>
          <p:nvPr/>
        </p:nvSpPr>
        <p:spPr>
          <a:xfrm>
            <a:off x="6632810" y="1615440"/>
            <a:ext cx="2592000" cy="2232000"/>
          </a:xfrm>
          <a:prstGeom prst="rect">
            <a:avLst/>
          </a:prstGeom>
          <a:solidFill>
            <a:srgbClr val="C3D9E7"/>
          </a:solidFill>
          <a:ln w="25400">
            <a:solidFill>
              <a:srgbClr val="3A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Преобладание количественных оценок в оценивании качества воспитания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273F7F7-523D-431E-8723-90685EED67C3}"/>
              </a:ext>
            </a:extLst>
          </p:cNvPr>
          <p:cNvSpPr/>
          <p:nvPr/>
        </p:nvSpPr>
        <p:spPr>
          <a:xfrm>
            <a:off x="9418991" y="1615440"/>
            <a:ext cx="2592000" cy="2232000"/>
          </a:xfrm>
          <a:prstGeom prst="rect">
            <a:avLst/>
          </a:prstGeom>
          <a:ln w="25400">
            <a:solidFill>
              <a:srgbClr val="3A6E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Непродуманное введение инноваций в воспитательный процесс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1321C9D-1EB2-462F-8080-C4A24FE420F0}"/>
              </a:ext>
            </a:extLst>
          </p:cNvPr>
          <p:cNvSpPr/>
          <p:nvPr/>
        </p:nvSpPr>
        <p:spPr>
          <a:xfrm>
            <a:off x="1060450" y="4020546"/>
            <a:ext cx="2592000" cy="2232000"/>
          </a:xfrm>
          <a:prstGeom prst="rect">
            <a:avLst/>
          </a:prstGeom>
          <a:ln w="25400">
            <a:solidFill>
              <a:srgbClr val="3A6E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Организация воспитания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как реакции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на сиюминутные проблемы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A79B8433-B2AC-4042-8C73-743BF6664C9C}"/>
              </a:ext>
            </a:extLst>
          </p:cNvPr>
          <p:cNvSpPr/>
          <p:nvPr/>
        </p:nvSpPr>
        <p:spPr>
          <a:xfrm>
            <a:off x="6632811" y="4020546"/>
            <a:ext cx="2592000" cy="2232000"/>
          </a:xfrm>
          <a:prstGeom prst="rect">
            <a:avLst/>
          </a:prstGeom>
          <a:ln w="25400">
            <a:solidFill>
              <a:srgbClr val="3A6E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Утрата вариативности воспитания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F6C382B-C4CE-4DF5-8B96-8ED285AC7F71}"/>
              </a:ext>
            </a:extLst>
          </p:cNvPr>
          <p:cNvSpPr/>
          <p:nvPr/>
        </p:nvSpPr>
        <p:spPr>
          <a:xfrm>
            <a:off x="9418991" y="4020546"/>
            <a:ext cx="2592000" cy="2232000"/>
          </a:xfrm>
          <a:prstGeom prst="rect">
            <a:avLst/>
          </a:prstGeom>
          <a:solidFill>
            <a:srgbClr val="C3D9E7"/>
          </a:solidFill>
          <a:ln w="25400">
            <a:solidFill>
              <a:srgbClr val="3A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err="1">
                <a:solidFill>
                  <a:schemeClr val="tx1"/>
                </a:solidFill>
              </a:rPr>
              <a:t>Школоцентризм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19CCC4A0-1C78-4DDC-AD31-41376EBAF765}"/>
              </a:ext>
            </a:extLst>
          </p:cNvPr>
          <p:cNvCxnSpPr>
            <a:cxnSpLocks/>
          </p:cNvCxnSpPr>
          <p:nvPr/>
        </p:nvCxnSpPr>
        <p:spPr>
          <a:xfrm>
            <a:off x="1163638" y="1942020"/>
            <a:ext cx="703262" cy="0"/>
          </a:xfrm>
          <a:prstGeom prst="line">
            <a:avLst/>
          </a:prstGeom>
          <a:ln w="57150">
            <a:solidFill>
              <a:srgbClr val="3A6E8E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27886224-7D57-4EBF-BE3B-A44FD3244D49}"/>
              </a:ext>
            </a:extLst>
          </p:cNvPr>
          <p:cNvCxnSpPr>
            <a:cxnSpLocks/>
          </p:cNvCxnSpPr>
          <p:nvPr/>
        </p:nvCxnSpPr>
        <p:spPr>
          <a:xfrm>
            <a:off x="6733858" y="2269680"/>
            <a:ext cx="1792922" cy="0"/>
          </a:xfrm>
          <a:prstGeom prst="line">
            <a:avLst/>
          </a:prstGeom>
          <a:ln w="57150">
            <a:solidFill>
              <a:srgbClr val="3A6E8E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6136BE44-400B-46C1-B617-2E7D69D78A86}"/>
              </a:ext>
            </a:extLst>
          </p:cNvPr>
          <p:cNvCxnSpPr>
            <a:cxnSpLocks/>
          </p:cNvCxnSpPr>
          <p:nvPr/>
        </p:nvCxnSpPr>
        <p:spPr>
          <a:xfrm>
            <a:off x="10645140" y="2269680"/>
            <a:ext cx="1196340" cy="0"/>
          </a:xfrm>
          <a:prstGeom prst="line">
            <a:avLst/>
          </a:prstGeom>
          <a:ln w="57150">
            <a:solidFill>
              <a:srgbClr val="3A6E8E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966AE1D2-FEE2-4107-900D-9233651BB0A6}"/>
              </a:ext>
            </a:extLst>
          </p:cNvPr>
          <p:cNvCxnSpPr>
            <a:cxnSpLocks/>
          </p:cNvCxnSpPr>
          <p:nvPr/>
        </p:nvCxnSpPr>
        <p:spPr>
          <a:xfrm>
            <a:off x="1491298" y="5271960"/>
            <a:ext cx="1543367" cy="0"/>
          </a:xfrm>
          <a:prstGeom prst="line">
            <a:avLst/>
          </a:prstGeom>
          <a:ln w="57150">
            <a:solidFill>
              <a:srgbClr val="3A6E8E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2964CD4F-B831-41BE-B244-29F47AB4E1FE}"/>
              </a:ext>
            </a:extLst>
          </p:cNvPr>
          <p:cNvCxnSpPr>
            <a:cxnSpLocks/>
          </p:cNvCxnSpPr>
          <p:nvPr/>
        </p:nvCxnSpPr>
        <p:spPr>
          <a:xfrm>
            <a:off x="3944938" y="5271960"/>
            <a:ext cx="764222" cy="0"/>
          </a:xfrm>
          <a:prstGeom prst="line">
            <a:avLst/>
          </a:prstGeom>
          <a:ln w="57150">
            <a:solidFill>
              <a:srgbClr val="3A6E8E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0D38AF66-2200-4EF6-AEBA-C6B060BFA783}"/>
              </a:ext>
            </a:extLst>
          </p:cNvPr>
          <p:cNvCxnSpPr>
            <a:cxnSpLocks/>
          </p:cNvCxnSpPr>
          <p:nvPr/>
        </p:nvCxnSpPr>
        <p:spPr>
          <a:xfrm>
            <a:off x="6733858" y="4669980"/>
            <a:ext cx="1617662" cy="0"/>
          </a:xfrm>
          <a:prstGeom prst="line">
            <a:avLst/>
          </a:prstGeom>
          <a:ln w="57150">
            <a:solidFill>
              <a:srgbClr val="3A6E8E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11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8" descr="Stack Of Papers - Printed Document - Free Transparent PNG Download - PNGkey">
            <a:extLst>
              <a:ext uri="{FF2B5EF4-FFF2-40B4-BE49-F238E27FC236}">
                <a16:creationId xmlns:a16="http://schemas.microsoft.com/office/drawing/2014/main" id="{E401AB52-6D1D-4036-AEA0-3B537B5F0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71" b="100000" l="0" r="100000">
                        <a14:foregroundMark x1="3008" y1="50857" x2="3008" y2="50857"/>
                        <a14:foregroundMark x1="6767" y1="47143" x2="6767" y2="47143"/>
                        <a14:backgroundMark x1="7143" y1="46857" x2="7143" y2="46857"/>
                        <a14:backgroundMark x1="7519" y1="47143" x2="7519" y2="47143"/>
                        <a14:backgroundMark x1="7143" y1="47143" x2="7143" y2="47143"/>
                        <a14:backgroundMark x1="6767" y1="47143" x2="6767" y2="47143"/>
                        <a14:backgroundMark x1="3008" y1="50286" x2="3008" y2="50286"/>
                        <a14:backgroundMark x1="3008" y1="50857" x2="3008" y2="508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68000"/>
                    </a14:imgEffect>
                    <a14:imgEffect>
                      <a14:brightnessContrast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1512" y="1620482"/>
            <a:ext cx="920328" cy="12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13C9C59-013D-4D3D-BCE3-21BCCD316ED1}"/>
              </a:ext>
            </a:extLst>
          </p:cNvPr>
          <p:cNvSpPr/>
          <p:nvPr/>
        </p:nvSpPr>
        <p:spPr>
          <a:xfrm>
            <a:off x="1045831" y="2933092"/>
            <a:ext cx="1836058" cy="394225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1E95644-645F-4921-9877-D064BC3A94DC}"/>
              </a:ext>
            </a:extLst>
          </p:cNvPr>
          <p:cNvSpPr/>
          <p:nvPr/>
        </p:nvSpPr>
        <p:spPr>
          <a:xfrm>
            <a:off x="1060449" y="619493"/>
            <a:ext cx="4179207" cy="615137"/>
          </a:xfrm>
          <a:prstGeom prst="rect">
            <a:avLst/>
          </a:prstGeom>
          <a:solidFill>
            <a:srgbClr val="6D2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934064" y="754500"/>
            <a:ext cx="10026206" cy="480131"/>
          </a:xfrm>
          <a:prstGeom prst="rect">
            <a:avLst/>
          </a:prstGeom>
        </p:spPr>
        <p:txBody>
          <a:bodyPr wrap="none" anchor="b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 spc="-50">
                <a:solidFill>
                  <a:srgbClr val="F5F5F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 </a:t>
            </a:r>
            <a:r>
              <a:rPr lang="ru-RU" dirty="0"/>
              <a:t>ОСНОВНОЙ ДОКУМЕНТ </a:t>
            </a:r>
            <a:r>
              <a:rPr lang="ru-RU" dirty="0">
                <a:solidFill>
                  <a:schemeClr val="tx1"/>
                </a:solidFill>
              </a:rPr>
              <a:t>для воспитательного процесса 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060449" y="1234630"/>
            <a:ext cx="9615947" cy="0"/>
          </a:xfrm>
          <a:prstGeom prst="line">
            <a:avLst/>
          </a:prstGeom>
          <a:ln w="76200">
            <a:solidFill>
              <a:srgbClr val="3A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28D880ED-2A07-4373-ABEF-5731DC3D1BEC}"/>
              </a:ext>
            </a:extLst>
          </p:cNvPr>
          <p:cNvSpPr txBox="1">
            <a:spLocks/>
          </p:cNvSpPr>
          <p:nvPr/>
        </p:nvSpPr>
        <p:spPr bwMode="auto">
          <a:xfrm>
            <a:off x="1780602" y="1605281"/>
            <a:ext cx="88327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b="1" dirty="0">
                <a:latin typeface="+mn-lt"/>
                <a:cs typeface="Arial" panose="020B0604020202020204" pitchFamily="34" charset="0"/>
              </a:rPr>
              <a:t>Федеральный закон от 31 июля 2020 г. N 304-ФЗ</a:t>
            </a:r>
            <a:br>
              <a:rPr lang="ru-RU" altLang="ru-RU" sz="2900" b="1" dirty="0">
                <a:latin typeface="+mn-lt"/>
                <a:cs typeface="Arial" panose="020B0604020202020204" pitchFamily="34" charset="0"/>
              </a:rPr>
            </a:br>
            <a:r>
              <a:rPr lang="ru-RU" altLang="ru-RU" sz="2300" b="1" i="1" dirty="0">
                <a:latin typeface="+mn-lt"/>
                <a:cs typeface="Arial" panose="020B0604020202020204" pitchFamily="34" charset="0"/>
              </a:rPr>
              <a:t>«О внесении изменений в Федеральный закон "Об образовании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300" b="1" i="1" dirty="0">
                <a:latin typeface="+mn-lt"/>
                <a:cs typeface="Arial" panose="020B0604020202020204" pitchFamily="34" charset="0"/>
              </a:rPr>
              <a:t>в Российской Федерации" по вопросам воспитания обучающихся»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Цитата">
            <a:extLst>
              <a:ext uri="{FF2B5EF4-FFF2-40B4-BE49-F238E27FC236}">
                <a16:creationId xmlns:a16="http://schemas.microsoft.com/office/drawing/2014/main" id="{A8818AA2-571D-4D28-AFB7-C60CE123E66F}"/>
              </a:ext>
            </a:extLst>
          </p:cNvPr>
          <p:cNvSpPr txBox="1">
            <a:spLocks/>
          </p:cNvSpPr>
          <p:nvPr/>
        </p:nvSpPr>
        <p:spPr bwMode="auto">
          <a:xfrm>
            <a:off x="869620" y="2967563"/>
            <a:ext cx="11159402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7950" indent="-128588" eaLnBrk="1" hangingPunct="1">
              <a:buFont typeface="Arial" panose="020B0604020202020204" pitchFamily="34" charset="0"/>
              <a:buNone/>
            </a:pPr>
            <a:r>
              <a:rPr lang="ru-RU" altLang="ru-RU" sz="2300" dirty="0">
                <a:latin typeface="+mn-lt"/>
                <a:cs typeface="Arial" panose="020B0604020202020204" pitchFamily="34" charset="0"/>
              </a:rPr>
              <a:t>«</a:t>
            </a:r>
            <a:r>
              <a:rPr lang="ru-RU" altLang="ru-RU" sz="2300" b="1" dirty="0">
                <a:latin typeface="+mn-lt"/>
                <a:cs typeface="Arial" panose="020B0604020202020204" pitchFamily="34" charset="0"/>
              </a:rPr>
              <a:t>ВОСПИТАНИЕ</a:t>
            </a:r>
            <a:r>
              <a:rPr lang="ru-RU" altLang="ru-RU" sz="2300" dirty="0">
                <a:latin typeface="+mn-lt"/>
                <a:cs typeface="Arial" panose="020B0604020202020204" pitchFamily="34" charset="0"/>
              </a:rPr>
              <a:t> - деятельность, направленная на развитие личности,</a:t>
            </a:r>
            <a:br>
              <a:rPr lang="en-US" altLang="ru-RU" sz="2300" dirty="0">
                <a:latin typeface="+mn-lt"/>
                <a:cs typeface="Arial" panose="020B0604020202020204" pitchFamily="34" charset="0"/>
              </a:rPr>
            </a:br>
            <a:r>
              <a:rPr lang="ru-RU" altLang="ru-RU" sz="2300" dirty="0">
                <a:latin typeface="+mn-lt"/>
                <a:cs typeface="Arial" panose="020B0604020202020204" pitchFamily="34" charset="0"/>
              </a:rPr>
              <a:t>создание условий для самоопределения и социализации обучающихся</a:t>
            </a:r>
            <a:br>
              <a:rPr lang="en-US" altLang="ru-RU" sz="2300" dirty="0">
                <a:latin typeface="+mn-lt"/>
                <a:cs typeface="Arial" panose="020B0604020202020204" pitchFamily="34" charset="0"/>
              </a:rPr>
            </a:b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на основе социокультурных, духовно-нравственных ценностей</a:t>
            </a:r>
            <a:br>
              <a:rPr lang="en-US" altLang="ru-RU" sz="2300" dirty="0">
                <a:latin typeface="+mn-lt"/>
                <a:cs typeface="Arial" panose="020B0604020202020204" pitchFamily="34" charset="0"/>
              </a:rPr>
            </a:b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и принятых в российском обществе правил и норм поведения</a:t>
            </a:r>
            <a:br>
              <a:rPr lang="en-US" altLang="ru-RU" sz="2300" dirty="0">
                <a:latin typeface="+mn-lt"/>
                <a:cs typeface="Arial" panose="020B0604020202020204" pitchFamily="34" charset="0"/>
              </a:rPr>
            </a:b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в интересах человека, семьи, общества и государства,</a:t>
            </a:r>
            <a:br>
              <a:rPr lang="en-US" altLang="ru-RU" sz="2300" dirty="0">
                <a:latin typeface="+mn-lt"/>
                <a:cs typeface="Arial" panose="020B0604020202020204" pitchFamily="34" charset="0"/>
              </a:rPr>
            </a:br>
            <a:r>
              <a:rPr lang="ru-RU" altLang="ru-RU" sz="2300" dirty="0">
                <a:latin typeface="+mn-lt"/>
                <a:cs typeface="Arial" panose="020B0604020202020204" pitchFamily="34" charset="0"/>
              </a:rPr>
              <a:t>формирование у обучающихся чувства патриотизма,</a:t>
            </a:r>
            <a:r>
              <a:rPr lang="en-US" altLang="ru-RU" sz="2300" dirty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гражданственности,</a:t>
            </a:r>
            <a:br>
              <a:rPr lang="en-US" altLang="ru-RU" sz="2300" dirty="0">
                <a:latin typeface="+mn-lt"/>
                <a:cs typeface="Arial" panose="020B0604020202020204" pitchFamily="34" charset="0"/>
              </a:rPr>
            </a:br>
            <a:r>
              <a:rPr lang="ru-RU" altLang="ru-RU" sz="2300" dirty="0">
                <a:latin typeface="+mn-lt"/>
                <a:cs typeface="Arial" panose="020B0604020202020204" pitchFamily="34" charset="0"/>
              </a:rPr>
              <a:t>уважения к памяти защитников Отечества и подвигам Героев Отечества,</a:t>
            </a:r>
            <a:br>
              <a:rPr lang="en-US" altLang="ru-RU" sz="2300" dirty="0">
                <a:latin typeface="+mn-lt"/>
                <a:cs typeface="Arial" panose="020B0604020202020204" pitchFamily="34" charset="0"/>
              </a:rPr>
            </a:b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закону и правопорядку, человеку труда и старшему поколению,</a:t>
            </a:r>
            <a:r>
              <a:rPr lang="en-US" altLang="ru-RU" sz="2300" dirty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взаимного уважения,</a:t>
            </a:r>
            <a:br>
              <a:rPr lang="en-US" altLang="ru-RU" sz="2300" dirty="0">
                <a:latin typeface="+mn-lt"/>
                <a:cs typeface="Arial" panose="020B0604020202020204" pitchFamily="34" charset="0"/>
              </a:rPr>
            </a:b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бережного отношения к культурному наследию</a:t>
            </a:r>
            <a:r>
              <a:rPr lang="en-US" altLang="ru-RU" sz="2300" dirty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и традициям</a:t>
            </a:r>
            <a:br>
              <a:rPr lang="en-US" altLang="ru-RU" sz="2300" dirty="0">
                <a:latin typeface="+mn-lt"/>
                <a:cs typeface="Arial" panose="020B0604020202020204" pitchFamily="34" charset="0"/>
              </a:rPr>
            </a:b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многонационального народа Российской Федерации,</a:t>
            </a:r>
            <a:r>
              <a:rPr lang="en-US" altLang="ru-RU" sz="2300" dirty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природе и окружающей среде» </a:t>
            </a:r>
          </a:p>
        </p:txBody>
      </p:sp>
    </p:spTree>
    <p:extLst>
      <p:ext uri="{BB962C8B-B14F-4D97-AF65-F5344CB8AC3E}">
        <p14:creationId xmlns:p14="http://schemas.microsoft.com/office/powerpoint/2010/main" val="33034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28D880ED-2A07-4373-ABEF-5731DC3D1BEC}"/>
              </a:ext>
            </a:extLst>
          </p:cNvPr>
          <p:cNvSpPr txBox="1">
            <a:spLocks/>
          </p:cNvSpPr>
          <p:nvPr/>
        </p:nvSpPr>
        <p:spPr bwMode="auto">
          <a:xfrm>
            <a:off x="2019289" y="1439157"/>
            <a:ext cx="8355364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b="1" dirty="0">
                <a:latin typeface="+mn-lt"/>
                <a:cs typeface="Arial" panose="020B0604020202020204" pitchFamily="34" charset="0"/>
              </a:rPr>
              <a:t>Письмо </a:t>
            </a:r>
            <a:r>
              <a:rPr lang="ru-RU" altLang="ru-RU" b="1" dirty="0" err="1">
                <a:latin typeface="+mn-lt"/>
                <a:cs typeface="Arial" panose="020B0604020202020204" pitchFamily="34" charset="0"/>
              </a:rPr>
              <a:t>Минпросвещения</a:t>
            </a:r>
            <a:r>
              <a:rPr lang="ru-RU" altLang="ru-RU" b="1" dirty="0">
                <a:latin typeface="+mn-lt"/>
                <a:cs typeface="Arial" panose="020B0604020202020204" pitchFamily="34" charset="0"/>
              </a:rPr>
              <a:t> России </a:t>
            </a:r>
            <a:br>
              <a:rPr lang="ru-RU" altLang="ru-RU" sz="2900" b="1" dirty="0">
                <a:latin typeface="+mn-lt"/>
                <a:cs typeface="Arial" panose="020B0604020202020204" pitchFamily="34" charset="0"/>
              </a:rPr>
            </a:br>
            <a:r>
              <a:rPr lang="ru-RU" altLang="ru-RU" sz="2300" b="1" i="1" dirty="0">
                <a:latin typeface="+mn-lt"/>
                <a:cs typeface="Arial" panose="020B0604020202020204" pitchFamily="34" charset="0"/>
              </a:rPr>
              <a:t>от 12.05.2020 N ВБ-1011/08 "О методических рекомендациях"</a:t>
            </a:r>
          </a:p>
        </p:txBody>
      </p:sp>
      <p:sp>
        <p:nvSpPr>
          <p:cNvPr id="7" name="Цитата">
            <a:extLst>
              <a:ext uri="{FF2B5EF4-FFF2-40B4-BE49-F238E27FC236}">
                <a16:creationId xmlns:a16="http://schemas.microsoft.com/office/drawing/2014/main" id="{A8818AA2-571D-4D28-AFB7-C60CE123E66F}"/>
              </a:ext>
            </a:extLst>
          </p:cNvPr>
          <p:cNvSpPr txBox="1">
            <a:spLocks/>
          </p:cNvSpPr>
          <p:nvPr/>
        </p:nvSpPr>
        <p:spPr bwMode="auto">
          <a:xfrm>
            <a:off x="869620" y="2532135"/>
            <a:ext cx="7323672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7950" indent="-20638">
              <a:buNone/>
            </a:pP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Ведение и составление педагогическими работниками,</a:t>
            </a:r>
            <a:br>
              <a:rPr lang="ru-RU" altLang="ru-RU" sz="2300" dirty="0">
                <a:latin typeface="+mn-lt"/>
                <a:cs typeface="Arial" panose="020B0604020202020204" pitchFamily="34" charset="0"/>
              </a:rPr>
            </a:br>
            <a:r>
              <a:rPr lang="ru-RU" altLang="ru-RU" sz="2300" dirty="0">
                <a:latin typeface="+mn-lt"/>
                <a:cs typeface="Arial" panose="020B0604020202020204" pitchFamily="34" charset="0"/>
              </a:rPr>
              <a:t>осуществляющими классное руководство,</a:t>
            </a:r>
            <a:br>
              <a:rPr lang="ru-RU" altLang="ru-RU" sz="2300" dirty="0">
                <a:latin typeface="+mn-lt"/>
                <a:cs typeface="Arial" panose="020B0604020202020204" pitchFamily="34" charset="0"/>
              </a:rPr>
            </a:br>
            <a:r>
              <a:rPr lang="ru-RU" altLang="ru-RU" sz="2300" dirty="0">
                <a:latin typeface="+mn-lt"/>
                <a:cs typeface="Arial" panose="020B0604020202020204" pitchFamily="34" charset="0"/>
              </a:rPr>
              <a:t>следующей документации: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F4F64-F2A5-4527-8E04-8FC55D63A28E}"/>
              </a:ext>
            </a:extLst>
          </p:cNvPr>
          <p:cNvSpPr txBox="1"/>
          <p:nvPr/>
        </p:nvSpPr>
        <p:spPr>
          <a:xfrm>
            <a:off x="1604196" y="4148837"/>
            <a:ext cx="3145285" cy="2426134"/>
          </a:xfrm>
          <a:prstGeom prst="rect">
            <a:avLst/>
          </a:prstGeom>
          <a:solidFill>
            <a:srgbClr val="E6E7E8"/>
          </a:solidFill>
        </p:spPr>
        <p:txBody>
          <a:bodyPr wrap="none" rtlCol="0">
            <a:no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23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классный журнал</a:t>
            </a:r>
            <a:br>
              <a:rPr lang="ru-RU" sz="23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(в бумажной форме)</a:t>
            </a:r>
            <a:b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части внесения в него</a:t>
            </a:r>
            <a:b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актуализации</a:t>
            </a:r>
            <a:b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списка обучающих</a:t>
            </a:r>
            <a:endParaRPr lang="ru-RU" sz="2300" b="1" dirty="0">
              <a:solidFill>
                <a:srgbClr val="6D276A"/>
              </a:solidFill>
              <a:latin typeface="Times New Roman" pitchFamily="18" charset="0"/>
              <a:ea typeface="Yu Mincho Light" pitchFamily="18" charset="-128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1652A-960F-405B-B099-0945E903BD18}"/>
              </a:ext>
            </a:extLst>
          </p:cNvPr>
          <p:cNvSpPr txBox="1"/>
          <p:nvPr/>
        </p:nvSpPr>
        <p:spPr>
          <a:xfrm>
            <a:off x="6096000" y="4148836"/>
            <a:ext cx="5253119" cy="23627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23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план работы</a:t>
            </a:r>
            <a:r>
              <a:rPr lang="en-US" sz="2300" b="1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деятельности,</a:t>
            </a:r>
            <a:b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связанной с классным руководством,</a:t>
            </a:r>
            <a:b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требования к оформлению которого</a:t>
            </a:r>
            <a:br>
              <a:rPr lang="en-US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могут быть установлены</a:t>
            </a:r>
            <a:br>
              <a:rPr lang="ru-RU" sz="230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локальным нормативным актом</a:t>
            </a:r>
            <a:br>
              <a:rPr lang="ru-RU" sz="23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общеобразовательной организации</a:t>
            </a:r>
            <a:br>
              <a:rPr lang="ru-RU" sz="23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 согласованию с выборным органом</a:t>
            </a:r>
            <a:br>
              <a:rPr lang="ru-RU" sz="23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первичной профсоюзной организации</a:t>
            </a:r>
            <a:endParaRPr lang="ru-RU" sz="2300" b="1" dirty="0">
              <a:solidFill>
                <a:schemeClr val="bg1"/>
              </a:solidFill>
              <a:latin typeface="Times New Roman" pitchFamily="18" charset="0"/>
              <a:ea typeface="Yu Mincho Light" pitchFamily="18" charset="-128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06FDF1-517D-451B-8079-1E85A56F80ED}"/>
              </a:ext>
            </a:extLst>
          </p:cNvPr>
          <p:cNvSpPr txBox="1"/>
          <p:nvPr/>
        </p:nvSpPr>
        <p:spPr>
          <a:xfrm>
            <a:off x="912359" y="3519713"/>
            <a:ext cx="849086" cy="15434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ru-RU" sz="11500" b="1" i="1" dirty="0">
                <a:solidFill>
                  <a:srgbClr val="6D276A"/>
                </a:solidFill>
                <a:ea typeface="Yu Mincho Light" pitchFamily="18" charset="-128"/>
                <a:cs typeface="Times New Roman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456305-BC56-42E9-862A-EFA11FFE2BF5}"/>
              </a:ext>
            </a:extLst>
          </p:cNvPr>
          <p:cNvSpPr txBox="1"/>
          <p:nvPr/>
        </p:nvSpPr>
        <p:spPr>
          <a:xfrm>
            <a:off x="5428933" y="3519713"/>
            <a:ext cx="849086" cy="15434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en-US" sz="11500" b="1" i="1" dirty="0">
                <a:solidFill>
                  <a:srgbClr val="6D276A"/>
                </a:solidFill>
                <a:ea typeface="Yu Mincho Light" pitchFamily="18" charset="-128"/>
                <a:cs typeface="Times New Roman" pitchFamily="18" charset="0"/>
              </a:rPr>
              <a:t>2</a:t>
            </a:r>
            <a:endParaRPr lang="ru-RU" sz="11500" b="1" i="1" dirty="0">
              <a:solidFill>
                <a:srgbClr val="6D276A"/>
              </a:solidFill>
              <a:ea typeface="Yu Mincho Light" pitchFamily="18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92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EC6CA6-3CCF-43D1-84F6-5A5EE22CDDCD}"/>
              </a:ext>
            </a:extLst>
          </p:cNvPr>
          <p:cNvSpPr/>
          <p:nvPr/>
        </p:nvSpPr>
        <p:spPr>
          <a:xfrm>
            <a:off x="3754300" y="267328"/>
            <a:ext cx="3097893" cy="651263"/>
          </a:xfrm>
          <a:prstGeom prst="rect">
            <a:avLst/>
          </a:prstGeom>
          <a:solidFill>
            <a:srgbClr val="6D2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D1B8F12-1AF4-4925-BAB6-3F5A7065B90B}"/>
              </a:ext>
            </a:extLst>
          </p:cNvPr>
          <p:cNvCxnSpPr/>
          <p:nvPr/>
        </p:nvCxnSpPr>
        <p:spPr>
          <a:xfrm>
            <a:off x="1052053" y="1442333"/>
            <a:ext cx="9615947" cy="0"/>
          </a:xfrm>
          <a:prstGeom prst="line">
            <a:avLst/>
          </a:prstGeom>
          <a:ln w="76200">
            <a:solidFill>
              <a:srgbClr val="3A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Заголовок 3">
            <a:extLst>
              <a:ext uri="{FF2B5EF4-FFF2-40B4-BE49-F238E27FC236}">
                <a16:creationId xmlns:a16="http://schemas.microsoft.com/office/drawing/2014/main" id="{027B509A-5919-4AC4-8B7C-226B6448488C}"/>
              </a:ext>
            </a:extLst>
          </p:cNvPr>
          <p:cNvSpPr txBox="1">
            <a:spLocks/>
          </p:cNvSpPr>
          <p:nvPr/>
        </p:nvSpPr>
        <p:spPr bwMode="auto">
          <a:xfrm>
            <a:off x="943427" y="475038"/>
            <a:ext cx="6817764" cy="978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F5F5F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200" dirty="0">
                <a:solidFill>
                  <a:schemeClr val="tx1"/>
                </a:solidFill>
                <a:latin typeface="+mn-lt"/>
              </a:rPr>
              <a:t>КОМУ И В ЧЁМ </a:t>
            </a:r>
            <a:r>
              <a:rPr lang="ru-RU" altLang="ru-RU" sz="3200" dirty="0">
                <a:latin typeface="+mn-lt"/>
              </a:rPr>
              <a:t>МОЖЕТ ПОМОЧЬ </a:t>
            </a:r>
          </a:p>
          <a:p>
            <a:r>
              <a:rPr lang="ru-RU" altLang="ru-RU" sz="3200" dirty="0">
                <a:solidFill>
                  <a:schemeClr val="tx1"/>
                </a:solidFill>
                <a:latin typeface="+mn-lt"/>
              </a:rPr>
              <a:t>РАБОЧАЯ ПРОГРАММА ВОСПИТАНИЯ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D72DA45-6A13-4121-B98C-34F5DECF1E52}"/>
              </a:ext>
            </a:extLst>
          </p:cNvPr>
          <p:cNvGrpSpPr/>
          <p:nvPr/>
        </p:nvGrpSpPr>
        <p:grpSpPr>
          <a:xfrm>
            <a:off x="986970" y="1661477"/>
            <a:ext cx="8738226" cy="3662541"/>
            <a:chOff x="986970" y="1661477"/>
            <a:chExt cx="8738226" cy="3662541"/>
          </a:xfrm>
        </p:grpSpPr>
        <p:sp>
          <p:nvSpPr>
            <p:cNvPr id="5" name="Місце для вмісту 2">
              <a:extLst>
                <a:ext uri="{FF2B5EF4-FFF2-40B4-BE49-F238E27FC236}">
                  <a16:creationId xmlns:a16="http://schemas.microsoft.com/office/drawing/2014/main" id="{C37E4F70-711B-4493-8A32-31896226350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86970" y="1661477"/>
              <a:ext cx="8738226" cy="366254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Aft>
                  <a:spcPts val="1200"/>
                </a:spcAft>
                <a:buNone/>
                <a:defRPr/>
              </a:pPr>
              <a:r>
                <a:rPr lang="ru-RU" sz="3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Arial" panose="020B0604020202020204" pitchFamily="34" charset="0"/>
                </a:rPr>
                <a:t>Администрации образовательной организации:</a:t>
              </a:r>
            </a:p>
            <a:p>
              <a:pPr marL="449263"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системно выстроить процесс воспитания</a:t>
              </a:r>
              <a:br>
                <a:rPr lang="ru-RU" sz="2600" b="1" dirty="0">
                  <a:latin typeface="+mn-lt"/>
                  <a:cs typeface="Arial" panose="020B0604020202020204" pitchFamily="34" charset="0"/>
                </a:rPr>
              </a:b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в общеобразовательной организации</a:t>
              </a:r>
            </a:p>
            <a:p>
              <a:pPr marL="449263"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задать для школьных педагогов</a:t>
              </a:r>
              <a:br>
                <a:rPr lang="ru-RU" sz="2600" b="1" dirty="0">
                  <a:latin typeface="+mn-lt"/>
                  <a:cs typeface="Arial" panose="020B0604020202020204" pitchFamily="34" charset="0"/>
                </a:rPr>
              </a:b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векторы развития воспитательного процесса;</a:t>
              </a:r>
              <a:br>
                <a:rPr lang="ru-RU" sz="2600" b="1" dirty="0">
                  <a:latin typeface="+mn-lt"/>
                  <a:cs typeface="Arial" panose="020B0604020202020204" pitchFamily="34" charset="0"/>
                </a:rPr>
              </a:b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раскрыть воспитательный потенциал школьного урока,</a:t>
              </a:r>
              <a:br>
                <a:rPr lang="ru-RU" sz="2600" b="1" dirty="0">
                  <a:latin typeface="+mn-lt"/>
                  <a:cs typeface="Arial" panose="020B0604020202020204" pitchFamily="34" charset="0"/>
                </a:rPr>
              </a:b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самоуправления, </a:t>
              </a:r>
              <a:r>
                <a:rPr lang="ru-RU" sz="2600" b="1" dirty="0" err="1">
                  <a:latin typeface="+mn-lt"/>
                  <a:cs typeface="Arial" panose="020B0604020202020204" pitchFamily="34" charset="0"/>
                </a:rPr>
                <a:t>волонтерства</a:t>
              </a: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, школьных медиа </a:t>
              </a:r>
            </a:p>
            <a:p>
              <a:pPr marL="449263"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по-новому построить взаимодействие с семьей</a:t>
              </a:r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5EEFF4DB-5C01-4851-9163-654661F6C608}"/>
                </a:ext>
              </a:extLst>
            </p:cNvPr>
            <p:cNvSpPr/>
            <p:nvPr/>
          </p:nvSpPr>
          <p:spPr>
            <a:xfrm rot="15974881" flipV="1">
              <a:off x="1013728" y="2385018"/>
              <a:ext cx="317005" cy="350528"/>
            </a:xfrm>
            <a:custGeom>
              <a:avLst/>
              <a:gdLst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87251"/>
                <a:gd name="connsiteY0" fmla="*/ 350520 h 350528"/>
                <a:gd name="connsiteX1" fmla="*/ 15279 w 687251"/>
                <a:gd name="connsiteY1" fmla="*/ 272415 h 350528"/>
                <a:gd name="connsiteX2" fmla="*/ 118149 w 687251"/>
                <a:gd name="connsiteY2" fmla="*/ 194310 h 350528"/>
                <a:gd name="connsiteX3" fmla="*/ 428664 w 687251"/>
                <a:gd name="connsiteY3" fmla="*/ 0 h 350528"/>
                <a:gd name="connsiteX4" fmla="*/ 680124 w 687251"/>
                <a:gd name="connsiteY4" fmla="*/ 186690 h 350528"/>
                <a:gd name="connsiteX5" fmla="*/ 647739 w 687251"/>
                <a:gd name="connsiteY5" fmla="*/ 213360 h 350528"/>
                <a:gd name="connsiteX6" fmla="*/ 424854 w 687251"/>
                <a:gd name="connsiteY6" fmla="*/ 68580 h 350528"/>
                <a:gd name="connsiteX7" fmla="*/ 66714 w 687251"/>
                <a:gd name="connsiteY7" fmla="*/ 276225 h 350528"/>
                <a:gd name="connsiteX8" fmla="*/ 5754 w 687251"/>
                <a:gd name="connsiteY8" fmla="*/ 350520 h 350528"/>
                <a:gd name="connsiteX0" fmla="*/ 7648 w 689145"/>
                <a:gd name="connsiteY0" fmla="*/ 350520 h 350528"/>
                <a:gd name="connsiteX1" fmla="*/ 17173 w 689145"/>
                <a:gd name="connsiteY1" fmla="*/ 272415 h 350528"/>
                <a:gd name="connsiteX2" fmla="*/ 154333 w 689145"/>
                <a:gd name="connsiteY2" fmla="*/ 154305 h 350528"/>
                <a:gd name="connsiteX3" fmla="*/ 430558 w 689145"/>
                <a:gd name="connsiteY3" fmla="*/ 0 h 350528"/>
                <a:gd name="connsiteX4" fmla="*/ 682018 w 689145"/>
                <a:gd name="connsiteY4" fmla="*/ 186690 h 350528"/>
                <a:gd name="connsiteX5" fmla="*/ 649633 w 689145"/>
                <a:gd name="connsiteY5" fmla="*/ 213360 h 350528"/>
                <a:gd name="connsiteX6" fmla="*/ 426748 w 689145"/>
                <a:gd name="connsiteY6" fmla="*/ 68580 h 350528"/>
                <a:gd name="connsiteX7" fmla="*/ 68608 w 689145"/>
                <a:gd name="connsiteY7" fmla="*/ 276225 h 350528"/>
                <a:gd name="connsiteX8" fmla="*/ 7648 w 689145"/>
                <a:gd name="connsiteY8" fmla="*/ 350520 h 350528"/>
                <a:gd name="connsiteX0" fmla="*/ 7648 w 694224"/>
                <a:gd name="connsiteY0" fmla="*/ 350520 h 350528"/>
                <a:gd name="connsiteX1" fmla="*/ 17173 w 694224"/>
                <a:gd name="connsiteY1" fmla="*/ 272415 h 350528"/>
                <a:gd name="connsiteX2" fmla="*/ 154333 w 694224"/>
                <a:gd name="connsiteY2" fmla="*/ 154305 h 350528"/>
                <a:gd name="connsiteX3" fmla="*/ 430558 w 694224"/>
                <a:gd name="connsiteY3" fmla="*/ 0 h 350528"/>
                <a:gd name="connsiteX4" fmla="*/ 682018 w 694224"/>
                <a:gd name="connsiteY4" fmla="*/ 186690 h 350528"/>
                <a:gd name="connsiteX5" fmla="*/ 649633 w 694224"/>
                <a:gd name="connsiteY5" fmla="*/ 213360 h 350528"/>
                <a:gd name="connsiteX6" fmla="*/ 426748 w 694224"/>
                <a:gd name="connsiteY6" fmla="*/ 68580 h 350528"/>
                <a:gd name="connsiteX7" fmla="*/ 68608 w 694224"/>
                <a:gd name="connsiteY7" fmla="*/ 276225 h 350528"/>
                <a:gd name="connsiteX8" fmla="*/ 7648 w 694224"/>
                <a:gd name="connsiteY8" fmla="*/ 350520 h 350528"/>
                <a:gd name="connsiteX0" fmla="*/ 7648 w 698457"/>
                <a:gd name="connsiteY0" fmla="*/ 350520 h 350528"/>
                <a:gd name="connsiteX1" fmla="*/ 17173 w 698457"/>
                <a:gd name="connsiteY1" fmla="*/ 272415 h 350528"/>
                <a:gd name="connsiteX2" fmla="*/ 154333 w 698457"/>
                <a:gd name="connsiteY2" fmla="*/ 154305 h 350528"/>
                <a:gd name="connsiteX3" fmla="*/ 430558 w 698457"/>
                <a:gd name="connsiteY3" fmla="*/ 0 h 350528"/>
                <a:gd name="connsiteX4" fmla="*/ 682018 w 698457"/>
                <a:gd name="connsiteY4" fmla="*/ 186690 h 350528"/>
                <a:gd name="connsiteX5" fmla="*/ 649633 w 698457"/>
                <a:gd name="connsiteY5" fmla="*/ 213360 h 350528"/>
                <a:gd name="connsiteX6" fmla="*/ 426748 w 698457"/>
                <a:gd name="connsiteY6" fmla="*/ 68580 h 350528"/>
                <a:gd name="connsiteX7" fmla="*/ 68608 w 698457"/>
                <a:gd name="connsiteY7" fmla="*/ 276225 h 350528"/>
                <a:gd name="connsiteX8" fmla="*/ 7648 w 698457"/>
                <a:gd name="connsiteY8" fmla="*/ 350520 h 35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57" h="350528">
                  <a:moveTo>
                    <a:pt x="7648" y="350520"/>
                  </a:moveTo>
                  <a:cubicBezTo>
                    <a:pt x="-924" y="349885"/>
                    <a:pt x="-7274" y="305117"/>
                    <a:pt x="17173" y="272415"/>
                  </a:cubicBezTo>
                  <a:cubicBezTo>
                    <a:pt x="41620" y="239713"/>
                    <a:pt x="85436" y="199707"/>
                    <a:pt x="154333" y="154305"/>
                  </a:cubicBezTo>
                  <a:cubicBezTo>
                    <a:pt x="223230" y="108903"/>
                    <a:pt x="277841" y="58420"/>
                    <a:pt x="430558" y="0"/>
                  </a:cubicBezTo>
                  <a:cubicBezTo>
                    <a:pt x="562320" y="73025"/>
                    <a:pt x="647411" y="137795"/>
                    <a:pt x="682018" y="186690"/>
                  </a:cubicBezTo>
                  <a:cubicBezTo>
                    <a:pt x="716625" y="235585"/>
                    <a:pt x="692178" y="233045"/>
                    <a:pt x="649633" y="213360"/>
                  </a:cubicBezTo>
                  <a:cubicBezTo>
                    <a:pt x="607088" y="193675"/>
                    <a:pt x="515965" y="117158"/>
                    <a:pt x="426748" y="68580"/>
                  </a:cubicBezTo>
                  <a:cubicBezTo>
                    <a:pt x="268951" y="124777"/>
                    <a:pt x="133695" y="234633"/>
                    <a:pt x="68608" y="276225"/>
                  </a:cubicBezTo>
                  <a:cubicBezTo>
                    <a:pt x="3521" y="317817"/>
                    <a:pt x="16220" y="351155"/>
                    <a:pt x="7648" y="35052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800A8803-DCE4-4673-99B0-5F8D9A0F351A}"/>
                </a:ext>
              </a:extLst>
            </p:cNvPr>
            <p:cNvSpPr/>
            <p:nvPr/>
          </p:nvSpPr>
          <p:spPr>
            <a:xfrm rot="15974881" flipV="1">
              <a:off x="1013728" y="3298617"/>
              <a:ext cx="317005" cy="350528"/>
            </a:xfrm>
            <a:custGeom>
              <a:avLst/>
              <a:gdLst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87251"/>
                <a:gd name="connsiteY0" fmla="*/ 350520 h 350528"/>
                <a:gd name="connsiteX1" fmla="*/ 15279 w 687251"/>
                <a:gd name="connsiteY1" fmla="*/ 272415 h 350528"/>
                <a:gd name="connsiteX2" fmla="*/ 118149 w 687251"/>
                <a:gd name="connsiteY2" fmla="*/ 194310 h 350528"/>
                <a:gd name="connsiteX3" fmla="*/ 428664 w 687251"/>
                <a:gd name="connsiteY3" fmla="*/ 0 h 350528"/>
                <a:gd name="connsiteX4" fmla="*/ 680124 w 687251"/>
                <a:gd name="connsiteY4" fmla="*/ 186690 h 350528"/>
                <a:gd name="connsiteX5" fmla="*/ 647739 w 687251"/>
                <a:gd name="connsiteY5" fmla="*/ 213360 h 350528"/>
                <a:gd name="connsiteX6" fmla="*/ 424854 w 687251"/>
                <a:gd name="connsiteY6" fmla="*/ 68580 h 350528"/>
                <a:gd name="connsiteX7" fmla="*/ 66714 w 687251"/>
                <a:gd name="connsiteY7" fmla="*/ 276225 h 350528"/>
                <a:gd name="connsiteX8" fmla="*/ 5754 w 687251"/>
                <a:gd name="connsiteY8" fmla="*/ 350520 h 350528"/>
                <a:gd name="connsiteX0" fmla="*/ 7648 w 689145"/>
                <a:gd name="connsiteY0" fmla="*/ 350520 h 350528"/>
                <a:gd name="connsiteX1" fmla="*/ 17173 w 689145"/>
                <a:gd name="connsiteY1" fmla="*/ 272415 h 350528"/>
                <a:gd name="connsiteX2" fmla="*/ 154333 w 689145"/>
                <a:gd name="connsiteY2" fmla="*/ 154305 h 350528"/>
                <a:gd name="connsiteX3" fmla="*/ 430558 w 689145"/>
                <a:gd name="connsiteY3" fmla="*/ 0 h 350528"/>
                <a:gd name="connsiteX4" fmla="*/ 682018 w 689145"/>
                <a:gd name="connsiteY4" fmla="*/ 186690 h 350528"/>
                <a:gd name="connsiteX5" fmla="*/ 649633 w 689145"/>
                <a:gd name="connsiteY5" fmla="*/ 213360 h 350528"/>
                <a:gd name="connsiteX6" fmla="*/ 426748 w 689145"/>
                <a:gd name="connsiteY6" fmla="*/ 68580 h 350528"/>
                <a:gd name="connsiteX7" fmla="*/ 68608 w 689145"/>
                <a:gd name="connsiteY7" fmla="*/ 276225 h 350528"/>
                <a:gd name="connsiteX8" fmla="*/ 7648 w 689145"/>
                <a:gd name="connsiteY8" fmla="*/ 350520 h 350528"/>
                <a:gd name="connsiteX0" fmla="*/ 7648 w 694224"/>
                <a:gd name="connsiteY0" fmla="*/ 350520 h 350528"/>
                <a:gd name="connsiteX1" fmla="*/ 17173 w 694224"/>
                <a:gd name="connsiteY1" fmla="*/ 272415 h 350528"/>
                <a:gd name="connsiteX2" fmla="*/ 154333 w 694224"/>
                <a:gd name="connsiteY2" fmla="*/ 154305 h 350528"/>
                <a:gd name="connsiteX3" fmla="*/ 430558 w 694224"/>
                <a:gd name="connsiteY3" fmla="*/ 0 h 350528"/>
                <a:gd name="connsiteX4" fmla="*/ 682018 w 694224"/>
                <a:gd name="connsiteY4" fmla="*/ 186690 h 350528"/>
                <a:gd name="connsiteX5" fmla="*/ 649633 w 694224"/>
                <a:gd name="connsiteY5" fmla="*/ 213360 h 350528"/>
                <a:gd name="connsiteX6" fmla="*/ 426748 w 694224"/>
                <a:gd name="connsiteY6" fmla="*/ 68580 h 350528"/>
                <a:gd name="connsiteX7" fmla="*/ 68608 w 694224"/>
                <a:gd name="connsiteY7" fmla="*/ 276225 h 350528"/>
                <a:gd name="connsiteX8" fmla="*/ 7648 w 694224"/>
                <a:gd name="connsiteY8" fmla="*/ 350520 h 350528"/>
                <a:gd name="connsiteX0" fmla="*/ 7648 w 698457"/>
                <a:gd name="connsiteY0" fmla="*/ 350520 h 350528"/>
                <a:gd name="connsiteX1" fmla="*/ 17173 w 698457"/>
                <a:gd name="connsiteY1" fmla="*/ 272415 h 350528"/>
                <a:gd name="connsiteX2" fmla="*/ 154333 w 698457"/>
                <a:gd name="connsiteY2" fmla="*/ 154305 h 350528"/>
                <a:gd name="connsiteX3" fmla="*/ 430558 w 698457"/>
                <a:gd name="connsiteY3" fmla="*/ 0 h 350528"/>
                <a:gd name="connsiteX4" fmla="*/ 682018 w 698457"/>
                <a:gd name="connsiteY4" fmla="*/ 186690 h 350528"/>
                <a:gd name="connsiteX5" fmla="*/ 649633 w 698457"/>
                <a:gd name="connsiteY5" fmla="*/ 213360 h 350528"/>
                <a:gd name="connsiteX6" fmla="*/ 426748 w 698457"/>
                <a:gd name="connsiteY6" fmla="*/ 68580 h 350528"/>
                <a:gd name="connsiteX7" fmla="*/ 68608 w 698457"/>
                <a:gd name="connsiteY7" fmla="*/ 276225 h 350528"/>
                <a:gd name="connsiteX8" fmla="*/ 7648 w 698457"/>
                <a:gd name="connsiteY8" fmla="*/ 350520 h 35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57" h="350528">
                  <a:moveTo>
                    <a:pt x="7648" y="350520"/>
                  </a:moveTo>
                  <a:cubicBezTo>
                    <a:pt x="-924" y="349885"/>
                    <a:pt x="-7274" y="305117"/>
                    <a:pt x="17173" y="272415"/>
                  </a:cubicBezTo>
                  <a:cubicBezTo>
                    <a:pt x="41620" y="239713"/>
                    <a:pt x="85436" y="199707"/>
                    <a:pt x="154333" y="154305"/>
                  </a:cubicBezTo>
                  <a:cubicBezTo>
                    <a:pt x="223230" y="108903"/>
                    <a:pt x="277841" y="58420"/>
                    <a:pt x="430558" y="0"/>
                  </a:cubicBezTo>
                  <a:cubicBezTo>
                    <a:pt x="562320" y="73025"/>
                    <a:pt x="647411" y="137795"/>
                    <a:pt x="682018" y="186690"/>
                  </a:cubicBezTo>
                  <a:cubicBezTo>
                    <a:pt x="716625" y="235585"/>
                    <a:pt x="692178" y="233045"/>
                    <a:pt x="649633" y="213360"/>
                  </a:cubicBezTo>
                  <a:cubicBezTo>
                    <a:pt x="607088" y="193675"/>
                    <a:pt x="515965" y="117158"/>
                    <a:pt x="426748" y="68580"/>
                  </a:cubicBezTo>
                  <a:cubicBezTo>
                    <a:pt x="268951" y="124777"/>
                    <a:pt x="133695" y="234633"/>
                    <a:pt x="68608" y="276225"/>
                  </a:cubicBezTo>
                  <a:cubicBezTo>
                    <a:pt x="3521" y="317817"/>
                    <a:pt x="16220" y="351155"/>
                    <a:pt x="7648" y="35052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E6546A9D-4BBC-4E8D-B563-4B866871EC5C}"/>
                </a:ext>
              </a:extLst>
            </p:cNvPr>
            <p:cNvSpPr/>
            <p:nvPr/>
          </p:nvSpPr>
          <p:spPr>
            <a:xfrm rot="15974881" flipV="1">
              <a:off x="1013728" y="4944212"/>
              <a:ext cx="317005" cy="350528"/>
            </a:xfrm>
            <a:custGeom>
              <a:avLst/>
              <a:gdLst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87251"/>
                <a:gd name="connsiteY0" fmla="*/ 350520 h 350528"/>
                <a:gd name="connsiteX1" fmla="*/ 15279 w 687251"/>
                <a:gd name="connsiteY1" fmla="*/ 272415 h 350528"/>
                <a:gd name="connsiteX2" fmla="*/ 118149 w 687251"/>
                <a:gd name="connsiteY2" fmla="*/ 194310 h 350528"/>
                <a:gd name="connsiteX3" fmla="*/ 428664 w 687251"/>
                <a:gd name="connsiteY3" fmla="*/ 0 h 350528"/>
                <a:gd name="connsiteX4" fmla="*/ 680124 w 687251"/>
                <a:gd name="connsiteY4" fmla="*/ 186690 h 350528"/>
                <a:gd name="connsiteX5" fmla="*/ 647739 w 687251"/>
                <a:gd name="connsiteY5" fmla="*/ 213360 h 350528"/>
                <a:gd name="connsiteX6" fmla="*/ 424854 w 687251"/>
                <a:gd name="connsiteY6" fmla="*/ 68580 h 350528"/>
                <a:gd name="connsiteX7" fmla="*/ 66714 w 687251"/>
                <a:gd name="connsiteY7" fmla="*/ 276225 h 350528"/>
                <a:gd name="connsiteX8" fmla="*/ 5754 w 687251"/>
                <a:gd name="connsiteY8" fmla="*/ 350520 h 350528"/>
                <a:gd name="connsiteX0" fmla="*/ 7648 w 689145"/>
                <a:gd name="connsiteY0" fmla="*/ 350520 h 350528"/>
                <a:gd name="connsiteX1" fmla="*/ 17173 w 689145"/>
                <a:gd name="connsiteY1" fmla="*/ 272415 h 350528"/>
                <a:gd name="connsiteX2" fmla="*/ 154333 w 689145"/>
                <a:gd name="connsiteY2" fmla="*/ 154305 h 350528"/>
                <a:gd name="connsiteX3" fmla="*/ 430558 w 689145"/>
                <a:gd name="connsiteY3" fmla="*/ 0 h 350528"/>
                <a:gd name="connsiteX4" fmla="*/ 682018 w 689145"/>
                <a:gd name="connsiteY4" fmla="*/ 186690 h 350528"/>
                <a:gd name="connsiteX5" fmla="*/ 649633 w 689145"/>
                <a:gd name="connsiteY5" fmla="*/ 213360 h 350528"/>
                <a:gd name="connsiteX6" fmla="*/ 426748 w 689145"/>
                <a:gd name="connsiteY6" fmla="*/ 68580 h 350528"/>
                <a:gd name="connsiteX7" fmla="*/ 68608 w 689145"/>
                <a:gd name="connsiteY7" fmla="*/ 276225 h 350528"/>
                <a:gd name="connsiteX8" fmla="*/ 7648 w 689145"/>
                <a:gd name="connsiteY8" fmla="*/ 350520 h 350528"/>
                <a:gd name="connsiteX0" fmla="*/ 7648 w 694224"/>
                <a:gd name="connsiteY0" fmla="*/ 350520 h 350528"/>
                <a:gd name="connsiteX1" fmla="*/ 17173 w 694224"/>
                <a:gd name="connsiteY1" fmla="*/ 272415 h 350528"/>
                <a:gd name="connsiteX2" fmla="*/ 154333 w 694224"/>
                <a:gd name="connsiteY2" fmla="*/ 154305 h 350528"/>
                <a:gd name="connsiteX3" fmla="*/ 430558 w 694224"/>
                <a:gd name="connsiteY3" fmla="*/ 0 h 350528"/>
                <a:gd name="connsiteX4" fmla="*/ 682018 w 694224"/>
                <a:gd name="connsiteY4" fmla="*/ 186690 h 350528"/>
                <a:gd name="connsiteX5" fmla="*/ 649633 w 694224"/>
                <a:gd name="connsiteY5" fmla="*/ 213360 h 350528"/>
                <a:gd name="connsiteX6" fmla="*/ 426748 w 694224"/>
                <a:gd name="connsiteY6" fmla="*/ 68580 h 350528"/>
                <a:gd name="connsiteX7" fmla="*/ 68608 w 694224"/>
                <a:gd name="connsiteY7" fmla="*/ 276225 h 350528"/>
                <a:gd name="connsiteX8" fmla="*/ 7648 w 694224"/>
                <a:gd name="connsiteY8" fmla="*/ 350520 h 350528"/>
                <a:gd name="connsiteX0" fmla="*/ 7648 w 698457"/>
                <a:gd name="connsiteY0" fmla="*/ 350520 h 350528"/>
                <a:gd name="connsiteX1" fmla="*/ 17173 w 698457"/>
                <a:gd name="connsiteY1" fmla="*/ 272415 h 350528"/>
                <a:gd name="connsiteX2" fmla="*/ 154333 w 698457"/>
                <a:gd name="connsiteY2" fmla="*/ 154305 h 350528"/>
                <a:gd name="connsiteX3" fmla="*/ 430558 w 698457"/>
                <a:gd name="connsiteY3" fmla="*/ 0 h 350528"/>
                <a:gd name="connsiteX4" fmla="*/ 682018 w 698457"/>
                <a:gd name="connsiteY4" fmla="*/ 186690 h 350528"/>
                <a:gd name="connsiteX5" fmla="*/ 649633 w 698457"/>
                <a:gd name="connsiteY5" fmla="*/ 213360 h 350528"/>
                <a:gd name="connsiteX6" fmla="*/ 426748 w 698457"/>
                <a:gd name="connsiteY6" fmla="*/ 68580 h 350528"/>
                <a:gd name="connsiteX7" fmla="*/ 68608 w 698457"/>
                <a:gd name="connsiteY7" fmla="*/ 276225 h 350528"/>
                <a:gd name="connsiteX8" fmla="*/ 7648 w 698457"/>
                <a:gd name="connsiteY8" fmla="*/ 350520 h 35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57" h="350528">
                  <a:moveTo>
                    <a:pt x="7648" y="350520"/>
                  </a:moveTo>
                  <a:cubicBezTo>
                    <a:pt x="-924" y="349885"/>
                    <a:pt x="-7274" y="305117"/>
                    <a:pt x="17173" y="272415"/>
                  </a:cubicBezTo>
                  <a:cubicBezTo>
                    <a:pt x="41620" y="239713"/>
                    <a:pt x="85436" y="199707"/>
                    <a:pt x="154333" y="154305"/>
                  </a:cubicBezTo>
                  <a:cubicBezTo>
                    <a:pt x="223230" y="108903"/>
                    <a:pt x="277841" y="58420"/>
                    <a:pt x="430558" y="0"/>
                  </a:cubicBezTo>
                  <a:cubicBezTo>
                    <a:pt x="562320" y="73025"/>
                    <a:pt x="647411" y="137795"/>
                    <a:pt x="682018" y="186690"/>
                  </a:cubicBezTo>
                  <a:cubicBezTo>
                    <a:pt x="716625" y="235585"/>
                    <a:pt x="692178" y="233045"/>
                    <a:pt x="649633" y="213360"/>
                  </a:cubicBezTo>
                  <a:cubicBezTo>
                    <a:pt x="607088" y="193675"/>
                    <a:pt x="515965" y="117158"/>
                    <a:pt x="426748" y="68580"/>
                  </a:cubicBezTo>
                  <a:cubicBezTo>
                    <a:pt x="268951" y="124777"/>
                    <a:pt x="133695" y="234633"/>
                    <a:pt x="68608" y="276225"/>
                  </a:cubicBezTo>
                  <a:cubicBezTo>
                    <a:pt x="3521" y="317817"/>
                    <a:pt x="16220" y="351155"/>
                    <a:pt x="7648" y="35052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B931D08-67C5-48A6-9A2E-02F9B404346F}"/>
              </a:ext>
            </a:extLst>
          </p:cNvPr>
          <p:cNvGrpSpPr/>
          <p:nvPr/>
        </p:nvGrpSpPr>
        <p:grpSpPr>
          <a:xfrm>
            <a:off x="986970" y="5367222"/>
            <a:ext cx="9531648" cy="1031051"/>
            <a:chOff x="986970" y="5367222"/>
            <a:chExt cx="9531648" cy="1031051"/>
          </a:xfrm>
        </p:grpSpPr>
        <p:sp>
          <p:nvSpPr>
            <p:cNvPr id="19" name="Місце для вмісту 2">
              <a:extLst>
                <a:ext uri="{FF2B5EF4-FFF2-40B4-BE49-F238E27FC236}">
                  <a16:creationId xmlns:a16="http://schemas.microsoft.com/office/drawing/2014/main" id="{A675669E-E7D5-43A3-A448-9F4B1343681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86970" y="5367222"/>
              <a:ext cx="9531648" cy="103105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600"/>
                </a:spcBef>
                <a:buNone/>
                <a:defRPr/>
              </a:pPr>
              <a:r>
                <a:rPr lang="ru-RU" sz="3000" b="1" dirty="0">
                  <a:solidFill>
                    <a:srgbClr val="6D276A"/>
                  </a:solidFill>
                  <a:latin typeface="+mn-lt"/>
                  <a:cs typeface="Arial" panose="020B0604020202020204" pitchFamily="34" charset="0"/>
                </a:rPr>
                <a:t>Классному руководителю:</a:t>
              </a:r>
            </a:p>
            <a:p>
              <a:pPr marL="444500" defTabSz="900113">
                <a:spcBef>
                  <a:spcPts val="600"/>
                </a:spcBef>
                <a:buNone/>
                <a:defRPr/>
              </a:pP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связать свою воспитательную деятельность с общешкольной</a:t>
              </a: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62A033E8-7815-499D-A440-123A3E7CFAF5}"/>
                </a:ext>
              </a:extLst>
            </p:cNvPr>
            <p:cNvSpPr/>
            <p:nvPr/>
          </p:nvSpPr>
          <p:spPr>
            <a:xfrm rot="15974881" flipV="1">
              <a:off x="1013728" y="6022600"/>
              <a:ext cx="317005" cy="350528"/>
            </a:xfrm>
            <a:custGeom>
              <a:avLst/>
              <a:gdLst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87251"/>
                <a:gd name="connsiteY0" fmla="*/ 350520 h 350528"/>
                <a:gd name="connsiteX1" fmla="*/ 15279 w 687251"/>
                <a:gd name="connsiteY1" fmla="*/ 272415 h 350528"/>
                <a:gd name="connsiteX2" fmla="*/ 118149 w 687251"/>
                <a:gd name="connsiteY2" fmla="*/ 194310 h 350528"/>
                <a:gd name="connsiteX3" fmla="*/ 428664 w 687251"/>
                <a:gd name="connsiteY3" fmla="*/ 0 h 350528"/>
                <a:gd name="connsiteX4" fmla="*/ 680124 w 687251"/>
                <a:gd name="connsiteY4" fmla="*/ 186690 h 350528"/>
                <a:gd name="connsiteX5" fmla="*/ 647739 w 687251"/>
                <a:gd name="connsiteY5" fmla="*/ 213360 h 350528"/>
                <a:gd name="connsiteX6" fmla="*/ 424854 w 687251"/>
                <a:gd name="connsiteY6" fmla="*/ 68580 h 350528"/>
                <a:gd name="connsiteX7" fmla="*/ 66714 w 687251"/>
                <a:gd name="connsiteY7" fmla="*/ 276225 h 350528"/>
                <a:gd name="connsiteX8" fmla="*/ 5754 w 687251"/>
                <a:gd name="connsiteY8" fmla="*/ 350520 h 350528"/>
                <a:gd name="connsiteX0" fmla="*/ 7648 w 689145"/>
                <a:gd name="connsiteY0" fmla="*/ 350520 h 350528"/>
                <a:gd name="connsiteX1" fmla="*/ 17173 w 689145"/>
                <a:gd name="connsiteY1" fmla="*/ 272415 h 350528"/>
                <a:gd name="connsiteX2" fmla="*/ 154333 w 689145"/>
                <a:gd name="connsiteY2" fmla="*/ 154305 h 350528"/>
                <a:gd name="connsiteX3" fmla="*/ 430558 w 689145"/>
                <a:gd name="connsiteY3" fmla="*/ 0 h 350528"/>
                <a:gd name="connsiteX4" fmla="*/ 682018 w 689145"/>
                <a:gd name="connsiteY4" fmla="*/ 186690 h 350528"/>
                <a:gd name="connsiteX5" fmla="*/ 649633 w 689145"/>
                <a:gd name="connsiteY5" fmla="*/ 213360 h 350528"/>
                <a:gd name="connsiteX6" fmla="*/ 426748 w 689145"/>
                <a:gd name="connsiteY6" fmla="*/ 68580 h 350528"/>
                <a:gd name="connsiteX7" fmla="*/ 68608 w 689145"/>
                <a:gd name="connsiteY7" fmla="*/ 276225 h 350528"/>
                <a:gd name="connsiteX8" fmla="*/ 7648 w 689145"/>
                <a:gd name="connsiteY8" fmla="*/ 350520 h 350528"/>
                <a:gd name="connsiteX0" fmla="*/ 7648 w 694224"/>
                <a:gd name="connsiteY0" fmla="*/ 350520 h 350528"/>
                <a:gd name="connsiteX1" fmla="*/ 17173 w 694224"/>
                <a:gd name="connsiteY1" fmla="*/ 272415 h 350528"/>
                <a:gd name="connsiteX2" fmla="*/ 154333 w 694224"/>
                <a:gd name="connsiteY2" fmla="*/ 154305 h 350528"/>
                <a:gd name="connsiteX3" fmla="*/ 430558 w 694224"/>
                <a:gd name="connsiteY3" fmla="*/ 0 h 350528"/>
                <a:gd name="connsiteX4" fmla="*/ 682018 w 694224"/>
                <a:gd name="connsiteY4" fmla="*/ 186690 h 350528"/>
                <a:gd name="connsiteX5" fmla="*/ 649633 w 694224"/>
                <a:gd name="connsiteY5" fmla="*/ 213360 h 350528"/>
                <a:gd name="connsiteX6" fmla="*/ 426748 w 694224"/>
                <a:gd name="connsiteY6" fmla="*/ 68580 h 350528"/>
                <a:gd name="connsiteX7" fmla="*/ 68608 w 694224"/>
                <a:gd name="connsiteY7" fmla="*/ 276225 h 350528"/>
                <a:gd name="connsiteX8" fmla="*/ 7648 w 694224"/>
                <a:gd name="connsiteY8" fmla="*/ 350520 h 350528"/>
                <a:gd name="connsiteX0" fmla="*/ 7648 w 698457"/>
                <a:gd name="connsiteY0" fmla="*/ 350520 h 350528"/>
                <a:gd name="connsiteX1" fmla="*/ 17173 w 698457"/>
                <a:gd name="connsiteY1" fmla="*/ 272415 h 350528"/>
                <a:gd name="connsiteX2" fmla="*/ 154333 w 698457"/>
                <a:gd name="connsiteY2" fmla="*/ 154305 h 350528"/>
                <a:gd name="connsiteX3" fmla="*/ 430558 w 698457"/>
                <a:gd name="connsiteY3" fmla="*/ 0 h 350528"/>
                <a:gd name="connsiteX4" fmla="*/ 682018 w 698457"/>
                <a:gd name="connsiteY4" fmla="*/ 186690 h 350528"/>
                <a:gd name="connsiteX5" fmla="*/ 649633 w 698457"/>
                <a:gd name="connsiteY5" fmla="*/ 213360 h 350528"/>
                <a:gd name="connsiteX6" fmla="*/ 426748 w 698457"/>
                <a:gd name="connsiteY6" fmla="*/ 68580 h 350528"/>
                <a:gd name="connsiteX7" fmla="*/ 68608 w 698457"/>
                <a:gd name="connsiteY7" fmla="*/ 276225 h 350528"/>
                <a:gd name="connsiteX8" fmla="*/ 7648 w 698457"/>
                <a:gd name="connsiteY8" fmla="*/ 350520 h 35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57" h="350528">
                  <a:moveTo>
                    <a:pt x="7648" y="350520"/>
                  </a:moveTo>
                  <a:cubicBezTo>
                    <a:pt x="-924" y="349885"/>
                    <a:pt x="-7274" y="305117"/>
                    <a:pt x="17173" y="272415"/>
                  </a:cubicBezTo>
                  <a:cubicBezTo>
                    <a:pt x="41620" y="239713"/>
                    <a:pt x="85436" y="199707"/>
                    <a:pt x="154333" y="154305"/>
                  </a:cubicBezTo>
                  <a:cubicBezTo>
                    <a:pt x="223230" y="108903"/>
                    <a:pt x="277841" y="58420"/>
                    <a:pt x="430558" y="0"/>
                  </a:cubicBezTo>
                  <a:cubicBezTo>
                    <a:pt x="562320" y="73025"/>
                    <a:pt x="647411" y="137795"/>
                    <a:pt x="682018" y="186690"/>
                  </a:cubicBezTo>
                  <a:cubicBezTo>
                    <a:pt x="716625" y="235585"/>
                    <a:pt x="692178" y="233045"/>
                    <a:pt x="649633" y="213360"/>
                  </a:cubicBezTo>
                  <a:cubicBezTo>
                    <a:pt x="607088" y="193675"/>
                    <a:pt x="515965" y="117158"/>
                    <a:pt x="426748" y="68580"/>
                  </a:cubicBezTo>
                  <a:cubicBezTo>
                    <a:pt x="268951" y="124777"/>
                    <a:pt x="133695" y="234633"/>
                    <a:pt x="68608" y="276225"/>
                  </a:cubicBezTo>
                  <a:cubicBezTo>
                    <a:pt x="3521" y="317817"/>
                    <a:pt x="16220" y="351155"/>
                    <a:pt x="7648" y="350520"/>
                  </a:cubicBezTo>
                  <a:close/>
                </a:path>
              </a:pathLst>
            </a:custGeom>
            <a:solidFill>
              <a:srgbClr val="6D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EC6CA6-3CCF-43D1-84F6-5A5EE22CDDCD}"/>
              </a:ext>
            </a:extLst>
          </p:cNvPr>
          <p:cNvSpPr/>
          <p:nvPr/>
        </p:nvSpPr>
        <p:spPr>
          <a:xfrm>
            <a:off x="3754300" y="267328"/>
            <a:ext cx="3097893" cy="651263"/>
          </a:xfrm>
          <a:prstGeom prst="rect">
            <a:avLst/>
          </a:prstGeom>
          <a:solidFill>
            <a:srgbClr val="6D2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D1B8F12-1AF4-4925-BAB6-3F5A7065B90B}"/>
              </a:ext>
            </a:extLst>
          </p:cNvPr>
          <p:cNvCxnSpPr/>
          <p:nvPr/>
        </p:nvCxnSpPr>
        <p:spPr>
          <a:xfrm>
            <a:off x="1052053" y="1442333"/>
            <a:ext cx="9615947" cy="0"/>
          </a:xfrm>
          <a:prstGeom prst="line">
            <a:avLst/>
          </a:prstGeom>
          <a:ln w="76200">
            <a:solidFill>
              <a:srgbClr val="3A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3" name="Заголовок 3">
            <a:extLst>
              <a:ext uri="{FF2B5EF4-FFF2-40B4-BE49-F238E27FC236}">
                <a16:creationId xmlns:a16="http://schemas.microsoft.com/office/drawing/2014/main" id="{027B509A-5919-4AC4-8B7C-226B6448488C}"/>
              </a:ext>
            </a:extLst>
          </p:cNvPr>
          <p:cNvSpPr txBox="1">
            <a:spLocks/>
          </p:cNvSpPr>
          <p:nvPr/>
        </p:nvSpPr>
        <p:spPr bwMode="auto">
          <a:xfrm>
            <a:off x="943427" y="475038"/>
            <a:ext cx="6817764" cy="978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F5F5F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200" dirty="0">
                <a:solidFill>
                  <a:schemeClr val="tx1"/>
                </a:solidFill>
                <a:latin typeface="+mn-lt"/>
              </a:rPr>
              <a:t>КОМУ И В ЧЁМ </a:t>
            </a:r>
            <a:r>
              <a:rPr lang="ru-RU" altLang="ru-RU" sz="3200" dirty="0">
                <a:latin typeface="+mn-lt"/>
              </a:rPr>
              <a:t>МОЖЕТ ПОМОЧЬ </a:t>
            </a:r>
          </a:p>
          <a:p>
            <a:r>
              <a:rPr lang="ru-RU" altLang="ru-RU" sz="3200" dirty="0">
                <a:solidFill>
                  <a:schemeClr val="tx1"/>
                </a:solidFill>
                <a:latin typeface="+mn-lt"/>
              </a:rPr>
              <a:t>РАБОЧАЯ ПРОГРАММА ВОСПИТАНИЯ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7FC5C2B-4576-4BBF-8017-9CAA07691CEF}"/>
              </a:ext>
            </a:extLst>
          </p:cNvPr>
          <p:cNvGrpSpPr/>
          <p:nvPr/>
        </p:nvGrpSpPr>
        <p:grpSpPr>
          <a:xfrm>
            <a:off x="986970" y="1661477"/>
            <a:ext cx="8808693" cy="1508105"/>
            <a:chOff x="986970" y="1661477"/>
            <a:chExt cx="8808693" cy="1508105"/>
          </a:xfrm>
        </p:grpSpPr>
        <p:sp>
          <p:nvSpPr>
            <p:cNvPr id="5" name="Місце для вмісту 2">
              <a:extLst>
                <a:ext uri="{FF2B5EF4-FFF2-40B4-BE49-F238E27FC236}">
                  <a16:creationId xmlns:a16="http://schemas.microsoft.com/office/drawing/2014/main" id="{C37E4F70-711B-4493-8A32-31896226350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86970" y="1661477"/>
              <a:ext cx="8808693" cy="150810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Aft>
                  <a:spcPts val="1200"/>
                </a:spcAft>
                <a:buNone/>
                <a:defRPr/>
              </a:pPr>
              <a:r>
                <a:rPr lang="ru-RU" sz="3000" b="1" dirty="0">
                  <a:solidFill>
                    <a:srgbClr val="3A6E8E"/>
                  </a:solidFill>
                  <a:latin typeface="+mn-lt"/>
                  <a:cs typeface="Arial" panose="020B0604020202020204" pitchFamily="34" charset="0"/>
                </a:rPr>
                <a:t>Начинающему педагогу:</a:t>
              </a:r>
            </a:p>
            <a:p>
              <a:pPr marL="449263"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понять, как можно организовать воспитание в школе,</a:t>
              </a:r>
              <a:br>
                <a:rPr lang="ru-RU" sz="2600" b="1" dirty="0">
                  <a:latin typeface="+mn-lt"/>
                  <a:cs typeface="Arial" panose="020B0604020202020204" pitchFamily="34" charset="0"/>
                </a:rPr>
              </a:b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какое содержание выбрать, какие формы использовать</a:t>
              </a:r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5EEFF4DB-5C01-4851-9163-654661F6C608}"/>
                </a:ext>
              </a:extLst>
            </p:cNvPr>
            <p:cNvSpPr/>
            <p:nvPr/>
          </p:nvSpPr>
          <p:spPr>
            <a:xfrm rot="15974881" flipV="1">
              <a:off x="1013728" y="2385018"/>
              <a:ext cx="317005" cy="350528"/>
            </a:xfrm>
            <a:custGeom>
              <a:avLst/>
              <a:gdLst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87251"/>
                <a:gd name="connsiteY0" fmla="*/ 350520 h 350528"/>
                <a:gd name="connsiteX1" fmla="*/ 15279 w 687251"/>
                <a:gd name="connsiteY1" fmla="*/ 272415 h 350528"/>
                <a:gd name="connsiteX2" fmla="*/ 118149 w 687251"/>
                <a:gd name="connsiteY2" fmla="*/ 194310 h 350528"/>
                <a:gd name="connsiteX3" fmla="*/ 428664 w 687251"/>
                <a:gd name="connsiteY3" fmla="*/ 0 h 350528"/>
                <a:gd name="connsiteX4" fmla="*/ 680124 w 687251"/>
                <a:gd name="connsiteY4" fmla="*/ 186690 h 350528"/>
                <a:gd name="connsiteX5" fmla="*/ 647739 w 687251"/>
                <a:gd name="connsiteY5" fmla="*/ 213360 h 350528"/>
                <a:gd name="connsiteX6" fmla="*/ 424854 w 687251"/>
                <a:gd name="connsiteY6" fmla="*/ 68580 h 350528"/>
                <a:gd name="connsiteX7" fmla="*/ 66714 w 687251"/>
                <a:gd name="connsiteY7" fmla="*/ 276225 h 350528"/>
                <a:gd name="connsiteX8" fmla="*/ 5754 w 687251"/>
                <a:gd name="connsiteY8" fmla="*/ 350520 h 350528"/>
                <a:gd name="connsiteX0" fmla="*/ 7648 w 689145"/>
                <a:gd name="connsiteY0" fmla="*/ 350520 h 350528"/>
                <a:gd name="connsiteX1" fmla="*/ 17173 w 689145"/>
                <a:gd name="connsiteY1" fmla="*/ 272415 h 350528"/>
                <a:gd name="connsiteX2" fmla="*/ 154333 w 689145"/>
                <a:gd name="connsiteY2" fmla="*/ 154305 h 350528"/>
                <a:gd name="connsiteX3" fmla="*/ 430558 w 689145"/>
                <a:gd name="connsiteY3" fmla="*/ 0 h 350528"/>
                <a:gd name="connsiteX4" fmla="*/ 682018 w 689145"/>
                <a:gd name="connsiteY4" fmla="*/ 186690 h 350528"/>
                <a:gd name="connsiteX5" fmla="*/ 649633 w 689145"/>
                <a:gd name="connsiteY5" fmla="*/ 213360 h 350528"/>
                <a:gd name="connsiteX6" fmla="*/ 426748 w 689145"/>
                <a:gd name="connsiteY6" fmla="*/ 68580 h 350528"/>
                <a:gd name="connsiteX7" fmla="*/ 68608 w 689145"/>
                <a:gd name="connsiteY7" fmla="*/ 276225 h 350528"/>
                <a:gd name="connsiteX8" fmla="*/ 7648 w 689145"/>
                <a:gd name="connsiteY8" fmla="*/ 350520 h 350528"/>
                <a:gd name="connsiteX0" fmla="*/ 7648 w 694224"/>
                <a:gd name="connsiteY0" fmla="*/ 350520 h 350528"/>
                <a:gd name="connsiteX1" fmla="*/ 17173 w 694224"/>
                <a:gd name="connsiteY1" fmla="*/ 272415 h 350528"/>
                <a:gd name="connsiteX2" fmla="*/ 154333 w 694224"/>
                <a:gd name="connsiteY2" fmla="*/ 154305 h 350528"/>
                <a:gd name="connsiteX3" fmla="*/ 430558 w 694224"/>
                <a:gd name="connsiteY3" fmla="*/ 0 h 350528"/>
                <a:gd name="connsiteX4" fmla="*/ 682018 w 694224"/>
                <a:gd name="connsiteY4" fmla="*/ 186690 h 350528"/>
                <a:gd name="connsiteX5" fmla="*/ 649633 w 694224"/>
                <a:gd name="connsiteY5" fmla="*/ 213360 h 350528"/>
                <a:gd name="connsiteX6" fmla="*/ 426748 w 694224"/>
                <a:gd name="connsiteY6" fmla="*/ 68580 h 350528"/>
                <a:gd name="connsiteX7" fmla="*/ 68608 w 694224"/>
                <a:gd name="connsiteY7" fmla="*/ 276225 h 350528"/>
                <a:gd name="connsiteX8" fmla="*/ 7648 w 694224"/>
                <a:gd name="connsiteY8" fmla="*/ 350520 h 350528"/>
                <a:gd name="connsiteX0" fmla="*/ 7648 w 698457"/>
                <a:gd name="connsiteY0" fmla="*/ 350520 h 350528"/>
                <a:gd name="connsiteX1" fmla="*/ 17173 w 698457"/>
                <a:gd name="connsiteY1" fmla="*/ 272415 h 350528"/>
                <a:gd name="connsiteX2" fmla="*/ 154333 w 698457"/>
                <a:gd name="connsiteY2" fmla="*/ 154305 h 350528"/>
                <a:gd name="connsiteX3" fmla="*/ 430558 w 698457"/>
                <a:gd name="connsiteY3" fmla="*/ 0 h 350528"/>
                <a:gd name="connsiteX4" fmla="*/ 682018 w 698457"/>
                <a:gd name="connsiteY4" fmla="*/ 186690 h 350528"/>
                <a:gd name="connsiteX5" fmla="*/ 649633 w 698457"/>
                <a:gd name="connsiteY5" fmla="*/ 213360 h 350528"/>
                <a:gd name="connsiteX6" fmla="*/ 426748 w 698457"/>
                <a:gd name="connsiteY6" fmla="*/ 68580 h 350528"/>
                <a:gd name="connsiteX7" fmla="*/ 68608 w 698457"/>
                <a:gd name="connsiteY7" fmla="*/ 276225 h 350528"/>
                <a:gd name="connsiteX8" fmla="*/ 7648 w 698457"/>
                <a:gd name="connsiteY8" fmla="*/ 350520 h 35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57" h="350528">
                  <a:moveTo>
                    <a:pt x="7648" y="350520"/>
                  </a:moveTo>
                  <a:cubicBezTo>
                    <a:pt x="-924" y="349885"/>
                    <a:pt x="-7274" y="305117"/>
                    <a:pt x="17173" y="272415"/>
                  </a:cubicBezTo>
                  <a:cubicBezTo>
                    <a:pt x="41620" y="239713"/>
                    <a:pt x="85436" y="199707"/>
                    <a:pt x="154333" y="154305"/>
                  </a:cubicBezTo>
                  <a:cubicBezTo>
                    <a:pt x="223230" y="108903"/>
                    <a:pt x="277841" y="58420"/>
                    <a:pt x="430558" y="0"/>
                  </a:cubicBezTo>
                  <a:cubicBezTo>
                    <a:pt x="562320" y="73025"/>
                    <a:pt x="647411" y="137795"/>
                    <a:pt x="682018" y="186690"/>
                  </a:cubicBezTo>
                  <a:cubicBezTo>
                    <a:pt x="716625" y="235585"/>
                    <a:pt x="692178" y="233045"/>
                    <a:pt x="649633" y="213360"/>
                  </a:cubicBezTo>
                  <a:cubicBezTo>
                    <a:pt x="607088" y="193675"/>
                    <a:pt x="515965" y="117158"/>
                    <a:pt x="426748" y="68580"/>
                  </a:cubicBezTo>
                  <a:cubicBezTo>
                    <a:pt x="268951" y="124777"/>
                    <a:pt x="133695" y="234633"/>
                    <a:pt x="68608" y="276225"/>
                  </a:cubicBezTo>
                  <a:cubicBezTo>
                    <a:pt x="3521" y="317817"/>
                    <a:pt x="16220" y="351155"/>
                    <a:pt x="7648" y="350520"/>
                  </a:cubicBezTo>
                  <a:close/>
                </a:path>
              </a:pathLst>
            </a:custGeom>
            <a:solidFill>
              <a:srgbClr val="3A6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AC7B06-55E4-4270-9922-76FEB18DEBD9}"/>
              </a:ext>
            </a:extLst>
          </p:cNvPr>
          <p:cNvGrpSpPr/>
          <p:nvPr/>
        </p:nvGrpSpPr>
        <p:grpSpPr>
          <a:xfrm>
            <a:off x="986970" y="4949844"/>
            <a:ext cx="7246727" cy="1431161"/>
            <a:chOff x="986970" y="4949844"/>
            <a:chExt cx="7246727" cy="1431161"/>
          </a:xfrm>
        </p:grpSpPr>
        <p:sp>
          <p:nvSpPr>
            <p:cNvPr id="19" name="Учащимся">
              <a:extLst>
                <a:ext uri="{FF2B5EF4-FFF2-40B4-BE49-F238E27FC236}">
                  <a16:creationId xmlns:a16="http://schemas.microsoft.com/office/drawing/2014/main" id="{A675669E-E7D5-43A3-A448-9F4B1343681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86970" y="4949844"/>
              <a:ext cx="7246727" cy="143116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ts val="600"/>
                </a:spcBef>
                <a:buNone/>
                <a:defRPr/>
              </a:pPr>
              <a:r>
                <a:rPr lang="ru-RU" sz="3000" b="1" dirty="0">
                  <a:solidFill>
                    <a:srgbClr val="6D276A"/>
                  </a:solidFill>
                  <a:latin typeface="+mn-lt"/>
                  <a:cs typeface="Arial" panose="020B0604020202020204" pitchFamily="34" charset="0"/>
                </a:rPr>
                <a:t>Учащимся:</a:t>
              </a:r>
            </a:p>
            <a:p>
              <a:pPr marL="444500" defTabSz="900113">
                <a:spcBef>
                  <a:spcPts val="600"/>
                </a:spcBef>
                <a:buNone/>
                <a:defRPr/>
              </a:pP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понять, каким образом может быть устроено</a:t>
              </a:r>
              <a:br>
                <a:rPr lang="ru-RU" sz="2600" b="1" dirty="0">
                  <a:latin typeface="+mn-lt"/>
                  <a:cs typeface="Arial" panose="020B0604020202020204" pitchFamily="34" charset="0"/>
                </a:rPr>
              </a:b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школьное самоуправление</a:t>
              </a:r>
            </a:p>
          </p:txBody>
        </p:sp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62A033E8-7815-499D-A440-123A3E7CFAF5}"/>
                </a:ext>
              </a:extLst>
            </p:cNvPr>
            <p:cNvSpPr/>
            <p:nvPr/>
          </p:nvSpPr>
          <p:spPr>
            <a:xfrm rot="15974881" flipV="1">
              <a:off x="1013728" y="5605222"/>
              <a:ext cx="317005" cy="350528"/>
            </a:xfrm>
            <a:custGeom>
              <a:avLst/>
              <a:gdLst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87251"/>
                <a:gd name="connsiteY0" fmla="*/ 350520 h 350528"/>
                <a:gd name="connsiteX1" fmla="*/ 15279 w 687251"/>
                <a:gd name="connsiteY1" fmla="*/ 272415 h 350528"/>
                <a:gd name="connsiteX2" fmla="*/ 118149 w 687251"/>
                <a:gd name="connsiteY2" fmla="*/ 194310 h 350528"/>
                <a:gd name="connsiteX3" fmla="*/ 428664 w 687251"/>
                <a:gd name="connsiteY3" fmla="*/ 0 h 350528"/>
                <a:gd name="connsiteX4" fmla="*/ 680124 w 687251"/>
                <a:gd name="connsiteY4" fmla="*/ 186690 h 350528"/>
                <a:gd name="connsiteX5" fmla="*/ 647739 w 687251"/>
                <a:gd name="connsiteY5" fmla="*/ 213360 h 350528"/>
                <a:gd name="connsiteX6" fmla="*/ 424854 w 687251"/>
                <a:gd name="connsiteY6" fmla="*/ 68580 h 350528"/>
                <a:gd name="connsiteX7" fmla="*/ 66714 w 687251"/>
                <a:gd name="connsiteY7" fmla="*/ 276225 h 350528"/>
                <a:gd name="connsiteX8" fmla="*/ 5754 w 687251"/>
                <a:gd name="connsiteY8" fmla="*/ 350520 h 350528"/>
                <a:gd name="connsiteX0" fmla="*/ 7648 w 689145"/>
                <a:gd name="connsiteY0" fmla="*/ 350520 h 350528"/>
                <a:gd name="connsiteX1" fmla="*/ 17173 w 689145"/>
                <a:gd name="connsiteY1" fmla="*/ 272415 h 350528"/>
                <a:gd name="connsiteX2" fmla="*/ 154333 w 689145"/>
                <a:gd name="connsiteY2" fmla="*/ 154305 h 350528"/>
                <a:gd name="connsiteX3" fmla="*/ 430558 w 689145"/>
                <a:gd name="connsiteY3" fmla="*/ 0 h 350528"/>
                <a:gd name="connsiteX4" fmla="*/ 682018 w 689145"/>
                <a:gd name="connsiteY4" fmla="*/ 186690 h 350528"/>
                <a:gd name="connsiteX5" fmla="*/ 649633 w 689145"/>
                <a:gd name="connsiteY5" fmla="*/ 213360 h 350528"/>
                <a:gd name="connsiteX6" fmla="*/ 426748 w 689145"/>
                <a:gd name="connsiteY6" fmla="*/ 68580 h 350528"/>
                <a:gd name="connsiteX7" fmla="*/ 68608 w 689145"/>
                <a:gd name="connsiteY7" fmla="*/ 276225 h 350528"/>
                <a:gd name="connsiteX8" fmla="*/ 7648 w 689145"/>
                <a:gd name="connsiteY8" fmla="*/ 350520 h 350528"/>
                <a:gd name="connsiteX0" fmla="*/ 7648 w 694224"/>
                <a:gd name="connsiteY0" fmla="*/ 350520 h 350528"/>
                <a:gd name="connsiteX1" fmla="*/ 17173 w 694224"/>
                <a:gd name="connsiteY1" fmla="*/ 272415 h 350528"/>
                <a:gd name="connsiteX2" fmla="*/ 154333 w 694224"/>
                <a:gd name="connsiteY2" fmla="*/ 154305 h 350528"/>
                <a:gd name="connsiteX3" fmla="*/ 430558 w 694224"/>
                <a:gd name="connsiteY3" fmla="*/ 0 h 350528"/>
                <a:gd name="connsiteX4" fmla="*/ 682018 w 694224"/>
                <a:gd name="connsiteY4" fmla="*/ 186690 h 350528"/>
                <a:gd name="connsiteX5" fmla="*/ 649633 w 694224"/>
                <a:gd name="connsiteY5" fmla="*/ 213360 h 350528"/>
                <a:gd name="connsiteX6" fmla="*/ 426748 w 694224"/>
                <a:gd name="connsiteY6" fmla="*/ 68580 h 350528"/>
                <a:gd name="connsiteX7" fmla="*/ 68608 w 694224"/>
                <a:gd name="connsiteY7" fmla="*/ 276225 h 350528"/>
                <a:gd name="connsiteX8" fmla="*/ 7648 w 694224"/>
                <a:gd name="connsiteY8" fmla="*/ 350520 h 350528"/>
                <a:gd name="connsiteX0" fmla="*/ 7648 w 698457"/>
                <a:gd name="connsiteY0" fmla="*/ 350520 h 350528"/>
                <a:gd name="connsiteX1" fmla="*/ 17173 w 698457"/>
                <a:gd name="connsiteY1" fmla="*/ 272415 h 350528"/>
                <a:gd name="connsiteX2" fmla="*/ 154333 w 698457"/>
                <a:gd name="connsiteY2" fmla="*/ 154305 h 350528"/>
                <a:gd name="connsiteX3" fmla="*/ 430558 w 698457"/>
                <a:gd name="connsiteY3" fmla="*/ 0 h 350528"/>
                <a:gd name="connsiteX4" fmla="*/ 682018 w 698457"/>
                <a:gd name="connsiteY4" fmla="*/ 186690 h 350528"/>
                <a:gd name="connsiteX5" fmla="*/ 649633 w 698457"/>
                <a:gd name="connsiteY5" fmla="*/ 213360 h 350528"/>
                <a:gd name="connsiteX6" fmla="*/ 426748 w 698457"/>
                <a:gd name="connsiteY6" fmla="*/ 68580 h 350528"/>
                <a:gd name="connsiteX7" fmla="*/ 68608 w 698457"/>
                <a:gd name="connsiteY7" fmla="*/ 276225 h 350528"/>
                <a:gd name="connsiteX8" fmla="*/ 7648 w 698457"/>
                <a:gd name="connsiteY8" fmla="*/ 350520 h 35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57" h="350528">
                  <a:moveTo>
                    <a:pt x="7648" y="350520"/>
                  </a:moveTo>
                  <a:cubicBezTo>
                    <a:pt x="-924" y="349885"/>
                    <a:pt x="-7274" y="305117"/>
                    <a:pt x="17173" y="272415"/>
                  </a:cubicBezTo>
                  <a:cubicBezTo>
                    <a:pt x="41620" y="239713"/>
                    <a:pt x="85436" y="199707"/>
                    <a:pt x="154333" y="154305"/>
                  </a:cubicBezTo>
                  <a:cubicBezTo>
                    <a:pt x="223230" y="108903"/>
                    <a:pt x="277841" y="58420"/>
                    <a:pt x="430558" y="0"/>
                  </a:cubicBezTo>
                  <a:cubicBezTo>
                    <a:pt x="562320" y="73025"/>
                    <a:pt x="647411" y="137795"/>
                    <a:pt x="682018" y="186690"/>
                  </a:cubicBezTo>
                  <a:cubicBezTo>
                    <a:pt x="716625" y="235585"/>
                    <a:pt x="692178" y="233045"/>
                    <a:pt x="649633" y="213360"/>
                  </a:cubicBezTo>
                  <a:cubicBezTo>
                    <a:pt x="607088" y="193675"/>
                    <a:pt x="515965" y="117158"/>
                    <a:pt x="426748" y="68580"/>
                  </a:cubicBezTo>
                  <a:cubicBezTo>
                    <a:pt x="268951" y="124777"/>
                    <a:pt x="133695" y="234633"/>
                    <a:pt x="68608" y="276225"/>
                  </a:cubicBezTo>
                  <a:cubicBezTo>
                    <a:pt x="3521" y="317817"/>
                    <a:pt x="16220" y="351155"/>
                    <a:pt x="7648" y="350520"/>
                  </a:cubicBezTo>
                  <a:close/>
                </a:path>
              </a:pathLst>
            </a:custGeom>
            <a:solidFill>
              <a:srgbClr val="6D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DA65F5C-547D-4764-BB8E-1A03455743A8}"/>
              </a:ext>
            </a:extLst>
          </p:cNvPr>
          <p:cNvGrpSpPr/>
          <p:nvPr/>
        </p:nvGrpSpPr>
        <p:grpSpPr>
          <a:xfrm>
            <a:off x="986970" y="3222596"/>
            <a:ext cx="9048183" cy="1508105"/>
            <a:chOff x="986970" y="3222596"/>
            <a:chExt cx="9048183" cy="1508105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E6546A9D-4BBC-4E8D-B563-4B866871EC5C}"/>
                </a:ext>
              </a:extLst>
            </p:cNvPr>
            <p:cNvSpPr/>
            <p:nvPr/>
          </p:nvSpPr>
          <p:spPr>
            <a:xfrm rot="15974881" flipV="1">
              <a:off x="1013728" y="3971015"/>
              <a:ext cx="317005" cy="350528"/>
            </a:xfrm>
            <a:custGeom>
              <a:avLst/>
              <a:gdLst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87251"/>
                <a:gd name="connsiteY0" fmla="*/ 350520 h 350528"/>
                <a:gd name="connsiteX1" fmla="*/ 15279 w 687251"/>
                <a:gd name="connsiteY1" fmla="*/ 272415 h 350528"/>
                <a:gd name="connsiteX2" fmla="*/ 118149 w 687251"/>
                <a:gd name="connsiteY2" fmla="*/ 194310 h 350528"/>
                <a:gd name="connsiteX3" fmla="*/ 428664 w 687251"/>
                <a:gd name="connsiteY3" fmla="*/ 0 h 350528"/>
                <a:gd name="connsiteX4" fmla="*/ 680124 w 687251"/>
                <a:gd name="connsiteY4" fmla="*/ 186690 h 350528"/>
                <a:gd name="connsiteX5" fmla="*/ 647739 w 687251"/>
                <a:gd name="connsiteY5" fmla="*/ 213360 h 350528"/>
                <a:gd name="connsiteX6" fmla="*/ 424854 w 687251"/>
                <a:gd name="connsiteY6" fmla="*/ 68580 h 350528"/>
                <a:gd name="connsiteX7" fmla="*/ 66714 w 687251"/>
                <a:gd name="connsiteY7" fmla="*/ 276225 h 350528"/>
                <a:gd name="connsiteX8" fmla="*/ 5754 w 687251"/>
                <a:gd name="connsiteY8" fmla="*/ 350520 h 350528"/>
                <a:gd name="connsiteX0" fmla="*/ 7648 w 689145"/>
                <a:gd name="connsiteY0" fmla="*/ 350520 h 350528"/>
                <a:gd name="connsiteX1" fmla="*/ 17173 w 689145"/>
                <a:gd name="connsiteY1" fmla="*/ 272415 h 350528"/>
                <a:gd name="connsiteX2" fmla="*/ 154333 w 689145"/>
                <a:gd name="connsiteY2" fmla="*/ 154305 h 350528"/>
                <a:gd name="connsiteX3" fmla="*/ 430558 w 689145"/>
                <a:gd name="connsiteY3" fmla="*/ 0 h 350528"/>
                <a:gd name="connsiteX4" fmla="*/ 682018 w 689145"/>
                <a:gd name="connsiteY4" fmla="*/ 186690 h 350528"/>
                <a:gd name="connsiteX5" fmla="*/ 649633 w 689145"/>
                <a:gd name="connsiteY5" fmla="*/ 213360 h 350528"/>
                <a:gd name="connsiteX6" fmla="*/ 426748 w 689145"/>
                <a:gd name="connsiteY6" fmla="*/ 68580 h 350528"/>
                <a:gd name="connsiteX7" fmla="*/ 68608 w 689145"/>
                <a:gd name="connsiteY7" fmla="*/ 276225 h 350528"/>
                <a:gd name="connsiteX8" fmla="*/ 7648 w 689145"/>
                <a:gd name="connsiteY8" fmla="*/ 350520 h 350528"/>
                <a:gd name="connsiteX0" fmla="*/ 7648 w 694224"/>
                <a:gd name="connsiteY0" fmla="*/ 350520 h 350528"/>
                <a:gd name="connsiteX1" fmla="*/ 17173 w 694224"/>
                <a:gd name="connsiteY1" fmla="*/ 272415 h 350528"/>
                <a:gd name="connsiteX2" fmla="*/ 154333 w 694224"/>
                <a:gd name="connsiteY2" fmla="*/ 154305 h 350528"/>
                <a:gd name="connsiteX3" fmla="*/ 430558 w 694224"/>
                <a:gd name="connsiteY3" fmla="*/ 0 h 350528"/>
                <a:gd name="connsiteX4" fmla="*/ 682018 w 694224"/>
                <a:gd name="connsiteY4" fmla="*/ 186690 h 350528"/>
                <a:gd name="connsiteX5" fmla="*/ 649633 w 694224"/>
                <a:gd name="connsiteY5" fmla="*/ 213360 h 350528"/>
                <a:gd name="connsiteX6" fmla="*/ 426748 w 694224"/>
                <a:gd name="connsiteY6" fmla="*/ 68580 h 350528"/>
                <a:gd name="connsiteX7" fmla="*/ 68608 w 694224"/>
                <a:gd name="connsiteY7" fmla="*/ 276225 h 350528"/>
                <a:gd name="connsiteX8" fmla="*/ 7648 w 694224"/>
                <a:gd name="connsiteY8" fmla="*/ 350520 h 350528"/>
                <a:gd name="connsiteX0" fmla="*/ 7648 w 698457"/>
                <a:gd name="connsiteY0" fmla="*/ 350520 h 350528"/>
                <a:gd name="connsiteX1" fmla="*/ 17173 w 698457"/>
                <a:gd name="connsiteY1" fmla="*/ 272415 h 350528"/>
                <a:gd name="connsiteX2" fmla="*/ 154333 w 698457"/>
                <a:gd name="connsiteY2" fmla="*/ 154305 h 350528"/>
                <a:gd name="connsiteX3" fmla="*/ 430558 w 698457"/>
                <a:gd name="connsiteY3" fmla="*/ 0 h 350528"/>
                <a:gd name="connsiteX4" fmla="*/ 682018 w 698457"/>
                <a:gd name="connsiteY4" fmla="*/ 186690 h 350528"/>
                <a:gd name="connsiteX5" fmla="*/ 649633 w 698457"/>
                <a:gd name="connsiteY5" fmla="*/ 213360 h 350528"/>
                <a:gd name="connsiteX6" fmla="*/ 426748 w 698457"/>
                <a:gd name="connsiteY6" fmla="*/ 68580 h 350528"/>
                <a:gd name="connsiteX7" fmla="*/ 68608 w 698457"/>
                <a:gd name="connsiteY7" fmla="*/ 276225 h 350528"/>
                <a:gd name="connsiteX8" fmla="*/ 7648 w 698457"/>
                <a:gd name="connsiteY8" fmla="*/ 350520 h 35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57" h="350528">
                  <a:moveTo>
                    <a:pt x="7648" y="350520"/>
                  </a:moveTo>
                  <a:cubicBezTo>
                    <a:pt x="-924" y="349885"/>
                    <a:pt x="-7274" y="305117"/>
                    <a:pt x="17173" y="272415"/>
                  </a:cubicBezTo>
                  <a:cubicBezTo>
                    <a:pt x="41620" y="239713"/>
                    <a:pt x="85436" y="199707"/>
                    <a:pt x="154333" y="154305"/>
                  </a:cubicBezTo>
                  <a:cubicBezTo>
                    <a:pt x="223230" y="108903"/>
                    <a:pt x="277841" y="58420"/>
                    <a:pt x="430558" y="0"/>
                  </a:cubicBezTo>
                  <a:cubicBezTo>
                    <a:pt x="562320" y="73025"/>
                    <a:pt x="647411" y="137795"/>
                    <a:pt x="682018" y="186690"/>
                  </a:cubicBezTo>
                  <a:cubicBezTo>
                    <a:pt x="716625" y="235585"/>
                    <a:pt x="692178" y="233045"/>
                    <a:pt x="649633" y="213360"/>
                  </a:cubicBezTo>
                  <a:cubicBezTo>
                    <a:pt x="607088" y="193675"/>
                    <a:pt x="515965" y="117158"/>
                    <a:pt x="426748" y="68580"/>
                  </a:cubicBezTo>
                  <a:cubicBezTo>
                    <a:pt x="268951" y="124777"/>
                    <a:pt x="133695" y="234633"/>
                    <a:pt x="68608" y="276225"/>
                  </a:cubicBezTo>
                  <a:cubicBezTo>
                    <a:pt x="3521" y="317817"/>
                    <a:pt x="16220" y="351155"/>
                    <a:pt x="7648" y="35052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одителям">
              <a:extLst>
                <a:ext uri="{FF2B5EF4-FFF2-40B4-BE49-F238E27FC236}">
                  <a16:creationId xmlns:a16="http://schemas.microsoft.com/office/drawing/2014/main" id="{9847664A-62B8-48F1-9105-3D5A2FCB058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86970" y="3222596"/>
              <a:ext cx="9048183" cy="150810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Aft>
                  <a:spcPts val="1200"/>
                </a:spcAft>
                <a:buNone/>
                <a:defRPr/>
              </a:pPr>
              <a:r>
                <a:rPr lang="ru-RU" sz="3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cs typeface="Arial" panose="020B0604020202020204" pitchFamily="34" charset="0"/>
                </a:rPr>
                <a:t>Родителям:</a:t>
              </a:r>
            </a:p>
            <a:p>
              <a:pPr marL="449263"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активно включаться в жизнь школы,</a:t>
              </a:r>
              <a:br>
                <a:rPr lang="ru-RU" sz="2600" b="1" dirty="0">
                  <a:latin typeface="+mn-lt"/>
                  <a:cs typeface="Arial" panose="020B0604020202020204" pitchFamily="34" charset="0"/>
                </a:rPr>
              </a:br>
              <a:r>
                <a:rPr lang="ru-RU" sz="2600" b="1" dirty="0">
                  <a:latin typeface="+mn-lt"/>
                  <a:cs typeface="Arial" panose="020B0604020202020204" pitchFamily="34" charset="0"/>
                </a:rPr>
                <a:t>понимая, как организован воспитательный процесс в ней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353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8661DA-7F28-4BE6-8514-591BBDCF07A3}"/>
              </a:ext>
            </a:extLst>
          </p:cNvPr>
          <p:cNvSpPr/>
          <p:nvPr/>
        </p:nvSpPr>
        <p:spPr>
          <a:xfrm>
            <a:off x="1066800" y="619493"/>
            <a:ext cx="1139952" cy="615137"/>
          </a:xfrm>
          <a:prstGeom prst="rect">
            <a:avLst/>
          </a:prstGeom>
          <a:solidFill>
            <a:srgbClr val="6D2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4D18BD1-21DB-4311-80A0-168508688ACD}"/>
              </a:ext>
            </a:extLst>
          </p:cNvPr>
          <p:cNvSpPr txBox="1">
            <a:spLocks/>
          </p:cNvSpPr>
          <p:nvPr/>
        </p:nvSpPr>
        <p:spPr>
          <a:xfrm>
            <a:off x="934064" y="685250"/>
            <a:ext cx="6511463" cy="54938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spc="-50" dirty="0">
                <a:solidFill>
                  <a:srgbClr val="F5F5F5"/>
                </a:solidFill>
                <a:latin typeface="+mn-lt"/>
                <a:cs typeface="Arial" panose="020B0604020202020204" pitchFamily="34" charset="0"/>
              </a:rPr>
              <a:t> РОЛИ </a:t>
            </a:r>
            <a:r>
              <a:rPr lang="ru-RU" sz="3300" b="1" spc="-50" dirty="0">
                <a:latin typeface="+mn-lt"/>
                <a:cs typeface="Arial" panose="020B0604020202020204" pitchFamily="34" charset="0"/>
              </a:rPr>
              <a:t>КЛАССНОГО РУКОВОДИТЕЛЯ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CDC05F6-28B9-45DA-9497-86E55F7A29FA}"/>
              </a:ext>
            </a:extLst>
          </p:cNvPr>
          <p:cNvCxnSpPr>
            <a:cxnSpLocks/>
          </p:cNvCxnSpPr>
          <p:nvPr/>
        </p:nvCxnSpPr>
        <p:spPr>
          <a:xfrm>
            <a:off x="1061085" y="1234630"/>
            <a:ext cx="10576521" cy="0"/>
          </a:xfrm>
          <a:prstGeom prst="line">
            <a:avLst/>
          </a:prstGeom>
          <a:ln w="76200">
            <a:solidFill>
              <a:srgbClr val="3A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4240BD1-C1C5-4238-8B15-C41E4B8F540E}"/>
              </a:ext>
            </a:extLst>
          </p:cNvPr>
          <p:cNvSpPr txBox="1"/>
          <p:nvPr/>
        </p:nvSpPr>
        <p:spPr>
          <a:xfrm>
            <a:off x="1061086" y="1779571"/>
            <a:ext cx="3420000" cy="12004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 anchor="b">
            <a:no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ea typeface="Yu Mincho Light" pitchFamily="18" charset="-128"/>
                <a:cs typeface="Times New Roman" pitchFamily="18" charset="0"/>
              </a:rPr>
              <a:t>«ДИСПЕТЧЕР»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336EB8-5039-4FBB-AA11-B72058E99400}"/>
              </a:ext>
            </a:extLst>
          </p:cNvPr>
          <p:cNvSpPr/>
          <p:nvPr/>
        </p:nvSpPr>
        <p:spPr>
          <a:xfrm>
            <a:off x="1064894" y="1782354"/>
            <a:ext cx="3420000" cy="43179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95D1B8D-DAC7-43A5-8DC8-561F8EAB7DF7}"/>
              </a:ext>
            </a:extLst>
          </p:cNvPr>
          <p:cNvSpPr/>
          <p:nvPr/>
        </p:nvSpPr>
        <p:spPr>
          <a:xfrm>
            <a:off x="1135015" y="3083983"/>
            <a:ext cx="27638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1C1C1C"/>
                </a:solidFill>
                <a:latin typeface="+mj-lt"/>
              </a:rPr>
              <a:t>Школы,</a:t>
            </a:r>
            <a:br>
              <a:rPr lang="ru-RU" b="1" i="1" dirty="0">
                <a:solidFill>
                  <a:srgbClr val="1C1C1C"/>
                </a:solidFill>
                <a:latin typeface="+mj-lt"/>
              </a:rPr>
            </a:br>
            <a:r>
              <a:rPr lang="ru-RU" b="1" i="1" dirty="0">
                <a:solidFill>
                  <a:srgbClr val="1C1C1C"/>
                </a:solidFill>
                <a:latin typeface="+mj-lt"/>
              </a:rPr>
              <a:t>ориентированные только</a:t>
            </a:r>
            <a:br>
              <a:rPr lang="ru-RU" b="1" i="1" dirty="0">
                <a:solidFill>
                  <a:srgbClr val="1C1C1C"/>
                </a:solidFill>
                <a:latin typeface="+mj-lt"/>
              </a:rPr>
            </a:br>
            <a:r>
              <a:rPr lang="ru-RU" b="1" i="1" dirty="0">
                <a:solidFill>
                  <a:srgbClr val="1C1C1C"/>
                </a:solidFill>
                <a:latin typeface="+mj-lt"/>
              </a:rPr>
              <a:t>на процесс обучения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AA63783-1A59-4A65-A351-BA6CABC0AC6B}"/>
              </a:ext>
            </a:extLst>
          </p:cNvPr>
          <p:cNvSpPr txBox="1"/>
          <p:nvPr/>
        </p:nvSpPr>
        <p:spPr>
          <a:xfrm>
            <a:off x="4641250" y="1782355"/>
            <a:ext cx="3420000" cy="1200413"/>
          </a:xfrm>
          <a:prstGeom prst="rect">
            <a:avLst/>
          </a:prstGeom>
          <a:solidFill>
            <a:srgbClr val="3A6E8E"/>
          </a:solidFill>
        </p:spPr>
        <p:txBody>
          <a:bodyPr wrap="square" rtlCol="0" anchor="b">
            <a:no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2800" b="1" spc="-80" dirty="0">
                <a:solidFill>
                  <a:schemeClr val="bg1"/>
                </a:solidFill>
                <a:ea typeface="Yu Mincho Light" pitchFamily="18" charset="-128"/>
                <a:cs typeface="Times New Roman" pitchFamily="18" charset="0"/>
              </a:rPr>
              <a:t>«ТРАДИЦИОНАЛИСТ»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F39E70CC-6219-47EA-99A3-A1B2F16C5788}"/>
              </a:ext>
            </a:extLst>
          </p:cNvPr>
          <p:cNvSpPr/>
          <p:nvPr/>
        </p:nvSpPr>
        <p:spPr>
          <a:xfrm>
            <a:off x="4641250" y="1782355"/>
            <a:ext cx="3420000" cy="4317986"/>
          </a:xfrm>
          <a:prstGeom prst="rect">
            <a:avLst/>
          </a:prstGeom>
          <a:noFill/>
          <a:ln>
            <a:solidFill>
              <a:srgbClr val="3A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Прямоугольник 410">
            <a:extLst>
              <a:ext uri="{FF2B5EF4-FFF2-40B4-BE49-F238E27FC236}">
                <a16:creationId xmlns:a16="http://schemas.microsoft.com/office/drawing/2014/main" id="{E4A4AF11-3C94-4149-A95B-81E60595BEE5}"/>
              </a:ext>
            </a:extLst>
          </p:cNvPr>
          <p:cNvSpPr/>
          <p:nvPr/>
        </p:nvSpPr>
        <p:spPr>
          <a:xfrm>
            <a:off x="4682789" y="3083983"/>
            <a:ext cx="3049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1C1C1C"/>
                </a:solidFill>
                <a:latin typeface="+mj-lt"/>
              </a:rPr>
              <a:t>Традиционная деятельность</a:t>
            </a:r>
            <a:br>
              <a:rPr lang="ru-RU" b="1" i="1" dirty="0">
                <a:solidFill>
                  <a:srgbClr val="1C1C1C"/>
                </a:solidFill>
                <a:latin typeface="+mj-lt"/>
              </a:rPr>
            </a:br>
            <a:r>
              <a:rPr lang="ru-RU" b="1" i="1" dirty="0">
                <a:solidFill>
                  <a:srgbClr val="1C1C1C"/>
                </a:solidFill>
                <a:latin typeface="+mj-lt"/>
              </a:rPr>
              <a:t>с элементами новизны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C0856033-E984-4BEF-843B-12C86C0D368E}"/>
              </a:ext>
            </a:extLst>
          </p:cNvPr>
          <p:cNvSpPr txBox="1"/>
          <p:nvPr/>
        </p:nvSpPr>
        <p:spPr>
          <a:xfrm>
            <a:off x="8217606" y="1782356"/>
            <a:ext cx="3420000" cy="1200414"/>
          </a:xfrm>
          <a:prstGeom prst="rect">
            <a:avLst/>
          </a:prstGeom>
          <a:solidFill>
            <a:srgbClr val="985296"/>
          </a:solidFill>
        </p:spPr>
        <p:txBody>
          <a:bodyPr wrap="square" rtlCol="0" anchor="b">
            <a:no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</a:pPr>
            <a:r>
              <a:rPr lang="ru-RU" sz="2800" b="1" spc="-80" dirty="0">
                <a:solidFill>
                  <a:schemeClr val="bg1"/>
                </a:solidFill>
                <a:ea typeface="Yu Mincho Light" pitchFamily="18" charset="-128"/>
                <a:cs typeface="Times New Roman" pitchFamily="18" charset="0"/>
              </a:rPr>
              <a:t>«ОСВОБОЖДЕННЫЙ</a:t>
            </a:r>
            <a:br>
              <a:rPr lang="ru-RU" sz="2800" b="1" spc="-80" dirty="0">
                <a:solidFill>
                  <a:schemeClr val="bg1"/>
                </a:solidFill>
                <a:ea typeface="Yu Mincho Light" pitchFamily="18" charset="-128"/>
                <a:cs typeface="Times New Roman" pitchFamily="18" charset="0"/>
              </a:rPr>
            </a:br>
            <a:r>
              <a:rPr lang="ru-RU" sz="2800" b="1" spc="-80" dirty="0">
                <a:solidFill>
                  <a:schemeClr val="bg1"/>
                </a:solidFill>
                <a:ea typeface="Yu Mincho Light" pitchFamily="18" charset="-128"/>
                <a:cs typeface="Times New Roman" pitchFamily="18" charset="0"/>
              </a:rPr>
              <a:t>КЛАССНЫЙ РУКОВОДИТЕЛЬ»</a:t>
            </a:r>
          </a:p>
        </p:txBody>
      </p:sp>
      <p:sp>
        <p:nvSpPr>
          <p:cNvPr id="413" name="Прямоугольник 412">
            <a:extLst>
              <a:ext uri="{FF2B5EF4-FFF2-40B4-BE49-F238E27FC236}">
                <a16:creationId xmlns:a16="http://schemas.microsoft.com/office/drawing/2014/main" id="{F9F79E71-AE0D-4B5D-AC2B-BB1FF7C4BDBE}"/>
              </a:ext>
            </a:extLst>
          </p:cNvPr>
          <p:cNvSpPr/>
          <p:nvPr/>
        </p:nvSpPr>
        <p:spPr>
          <a:xfrm>
            <a:off x="8217606" y="1782354"/>
            <a:ext cx="3420000" cy="4317987"/>
          </a:xfrm>
          <a:prstGeom prst="rect">
            <a:avLst/>
          </a:prstGeom>
          <a:noFill/>
          <a:ln>
            <a:solidFill>
              <a:srgbClr val="985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0" name="Прямоугольник 579">
            <a:extLst>
              <a:ext uri="{FF2B5EF4-FFF2-40B4-BE49-F238E27FC236}">
                <a16:creationId xmlns:a16="http://schemas.microsoft.com/office/drawing/2014/main" id="{00DEB663-F13F-4C3C-9B15-B6463E5EEBC6}"/>
              </a:ext>
            </a:extLst>
          </p:cNvPr>
          <p:cNvSpPr/>
          <p:nvPr/>
        </p:nvSpPr>
        <p:spPr>
          <a:xfrm>
            <a:off x="8288515" y="3079655"/>
            <a:ext cx="28648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1C1C1C"/>
                </a:solidFill>
                <a:latin typeface="+mj-lt"/>
              </a:rPr>
              <a:t>Стержень деятельности –</a:t>
            </a:r>
            <a:br>
              <a:rPr lang="ru-RU" b="1" i="1" dirty="0">
                <a:solidFill>
                  <a:srgbClr val="1C1C1C"/>
                </a:solidFill>
                <a:latin typeface="+mj-lt"/>
              </a:rPr>
            </a:br>
            <a:r>
              <a:rPr lang="ru-RU" b="1" i="1" dirty="0">
                <a:solidFill>
                  <a:srgbClr val="1C1C1C"/>
                </a:solidFill>
                <a:latin typeface="+mj-lt"/>
              </a:rPr>
              <a:t>педагогическая поддержка</a:t>
            </a:r>
            <a:br>
              <a:rPr lang="ru-RU" b="1" i="1" dirty="0">
                <a:solidFill>
                  <a:srgbClr val="1C1C1C"/>
                </a:solidFill>
                <a:latin typeface="+mj-lt"/>
              </a:rPr>
            </a:br>
            <a:r>
              <a:rPr lang="ru-RU" b="1" i="1" dirty="0">
                <a:solidFill>
                  <a:srgbClr val="1C1C1C"/>
                </a:solidFill>
                <a:latin typeface="+mj-lt"/>
              </a:rPr>
              <a:t>каждого ребенка</a:t>
            </a:r>
          </a:p>
        </p:txBody>
      </p:sp>
      <p:pic>
        <p:nvPicPr>
          <p:cNvPr id="648" name="Picture 6" descr="Air Traffic Management">
            <a:extLst>
              <a:ext uri="{FF2B5EF4-FFF2-40B4-BE49-F238E27FC236}">
                <a16:creationId xmlns:a16="http://schemas.microsoft.com/office/drawing/2014/main" id="{A084262A-240D-4698-9704-07D74FF9F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45"/>
          <a:stretch/>
        </p:blipFill>
        <p:spPr bwMode="auto">
          <a:xfrm>
            <a:off x="2730465" y="4097678"/>
            <a:ext cx="1743319" cy="20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9" name="Рисунок 648">
            <a:extLst>
              <a:ext uri="{FF2B5EF4-FFF2-40B4-BE49-F238E27FC236}">
                <a16:creationId xmlns:a16="http://schemas.microsoft.com/office/drawing/2014/main" id="{78181D7E-A7B7-46B6-8506-F39C7F0ED5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rgbClr val="A4C0D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2245"/>
                    </a14:imgEffect>
                    <a14:imgEffect>
                      <a14:saturation sat="1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637"/>
          <a:stretch/>
        </p:blipFill>
        <p:spPr>
          <a:xfrm>
            <a:off x="5184263" y="4212533"/>
            <a:ext cx="2876988" cy="1890247"/>
          </a:xfrm>
          <a:prstGeom prst="rect">
            <a:avLst/>
          </a:prstGeom>
        </p:spPr>
      </p:pic>
      <p:pic>
        <p:nvPicPr>
          <p:cNvPr id="650" name="Picture 10" descr="Download Free png Smiling Woman PNG Images | Vectors and PSD Files | Free  Download ... - DLPNG.com">
            <a:extLst>
              <a:ext uri="{FF2B5EF4-FFF2-40B4-BE49-F238E27FC236}">
                <a16:creationId xmlns:a16="http://schemas.microsoft.com/office/drawing/2014/main" id="{291A292E-3AF0-47F0-B913-3B8B04835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0" b="100000" l="11429" r="100000">
                        <a14:foregroundMark x1="45397" y1="8333" x2="45397" y2="8333"/>
                        <a14:foregroundMark x1="43810" y1="4598" x2="43810" y2="4598"/>
                        <a14:foregroundMark x1="79048" y1="94540" x2="79048" y2="94540"/>
                        <a14:foregroundMark x1="70794" y1="96264" x2="70794" y2="9626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31681" y="3888021"/>
            <a:ext cx="2005926" cy="22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340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146160-E40C-4D50-AC00-917FFE319AD6}"/>
              </a:ext>
            </a:extLst>
          </p:cNvPr>
          <p:cNvSpPr/>
          <p:nvPr/>
        </p:nvSpPr>
        <p:spPr>
          <a:xfrm>
            <a:off x="1887078" y="2223152"/>
            <a:ext cx="7695833" cy="394225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бъект 13"/>
          <p:cNvSpPr>
            <a:spLocks noGrp="1"/>
          </p:cNvSpPr>
          <p:nvPr>
            <p:ph idx="4294967295"/>
          </p:nvPr>
        </p:nvSpPr>
        <p:spPr>
          <a:xfrm>
            <a:off x="1015704" y="2223153"/>
            <a:ext cx="8643938" cy="2643187"/>
          </a:xfr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ru-RU" sz="3200" dirty="0"/>
              <a:t>Под </a:t>
            </a:r>
            <a:r>
              <a:rPr lang="ru-RU" sz="3200" b="1" dirty="0"/>
              <a:t>индивидуальностью классного коллектива</a:t>
            </a:r>
            <a:b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dirty="0"/>
              <a:t>понимается конкретная форма его существования,</a:t>
            </a:r>
            <a:br>
              <a:rPr lang="ru-RU" sz="3200" dirty="0"/>
            </a:br>
            <a:r>
              <a:rPr lang="ru-RU" sz="3200" dirty="0"/>
              <a:t>характеризующаяся уникальной,</a:t>
            </a:r>
            <a:br>
              <a:rPr lang="ru-RU" sz="3200" dirty="0"/>
            </a:br>
            <a:r>
              <a:rPr lang="ru-RU" sz="3200" dirty="0"/>
              <a:t>неповторимой интеграцией</a:t>
            </a:r>
            <a:br>
              <a:rPr lang="ru-RU" sz="3200" dirty="0"/>
            </a:br>
            <a:r>
              <a:rPr lang="ru-RU" sz="3200" dirty="0"/>
              <a:t>общих, особенных и единичных его свойств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BC6882-F982-458A-9A6C-6EFCE4949AF1}"/>
              </a:ext>
            </a:extLst>
          </p:cNvPr>
          <p:cNvSpPr/>
          <p:nvPr/>
        </p:nvSpPr>
        <p:spPr>
          <a:xfrm>
            <a:off x="1066799" y="619493"/>
            <a:ext cx="4037635" cy="615137"/>
          </a:xfrm>
          <a:prstGeom prst="rect">
            <a:avLst/>
          </a:prstGeom>
          <a:solidFill>
            <a:srgbClr val="6D27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45EDE43-D66C-4C48-A78A-DF7EB1719E3F}"/>
              </a:ext>
            </a:extLst>
          </p:cNvPr>
          <p:cNvSpPr txBox="1">
            <a:spLocks/>
          </p:cNvSpPr>
          <p:nvPr/>
        </p:nvSpPr>
        <p:spPr>
          <a:xfrm>
            <a:off x="934064" y="685250"/>
            <a:ext cx="8963223" cy="549381"/>
          </a:xfrm>
          <a:prstGeom prst="rect">
            <a:avLst/>
          </a:prstGeom>
        </p:spPr>
        <p:txBody>
          <a:bodyPr wrap="none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b="1" spc="-50" dirty="0">
                <a:solidFill>
                  <a:srgbClr val="F5F5F5"/>
                </a:solidFill>
                <a:latin typeface="+mn-lt"/>
                <a:cs typeface="Arial" panose="020B0604020202020204" pitchFamily="34" charset="0"/>
              </a:rPr>
              <a:t> ИНДИВИДУАЛЬНОСТЬ </a:t>
            </a:r>
            <a:r>
              <a:rPr lang="ru-RU" sz="3300" b="1" spc="-50" dirty="0">
                <a:latin typeface="+mn-lt"/>
                <a:cs typeface="Arial" panose="020B0604020202020204" pitchFamily="34" charset="0"/>
              </a:rPr>
              <a:t>КЛАССНОГО КОЛЛЕКТИВА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77FEC85-29E6-4DEC-9F7B-D0BEC2AC90FA}"/>
              </a:ext>
            </a:extLst>
          </p:cNvPr>
          <p:cNvCxnSpPr>
            <a:cxnSpLocks/>
          </p:cNvCxnSpPr>
          <p:nvPr/>
        </p:nvCxnSpPr>
        <p:spPr>
          <a:xfrm>
            <a:off x="1061085" y="1234630"/>
            <a:ext cx="10576521" cy="0"/>
          </a:xfrm>
          <a:prstGeom prst="line">
            <a:avLst/>
          </a:prstGeom>
          <a:ln w="76200">
            <a:solidFill>
              <a:srgbClr val="3A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157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2CD91A7-6B2E-4FDB-AFE3-BDB76FFA5FCC}"/>
              </a:ext>
            </a:extLst>
          </p:cNvPr>
          <p:cNvGrpSpPr/>
          <p:nvPr/>
        </p:nvGrpSpPr>
        <p:grpSpPr>
          <a:xfrm>
            <a:off x="5102877" y="2654716"/>
            <a:ext cx="1875676" cy="1255161"/>
            <a:chOff x="5102877" y="2654716"/>
            <a:chExt cx="1875676" cy="1255161"/>
          </a:xfrm>
        </p:grpSpPr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6CB2E927-A1B7-43B5-BF34-A3A7D8D185DF}"/>
                </a:ext>
              </a:extLst>
            </p:cNvPr>
            <p:cNvSpPr/>
            <p:nvPr/>
          </p:nvSpPr>
          <p:spPr>
            <a:xfrm flipV="1">
              <a:off x="5102877" y="2654716"/>
              <a:ext cx="1098666" cy="1214845"/>
            </a:xfrm>
            <a:custGeom>
              <a:avLst/>
              <a:gdLst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7 h 350535"/>
                <a:gd name="connsiteX1" fmla="*/ 15279 w 697410"/>
                <a:gd name="connsiteY1" fmla="*/ 272422 h 350535"/>
                <a:gd name="connsiteX2" fmla="*/ 118149 w 697410"/>
                <a:gd name="connsiteY2" fmla="*/ 194317 h 350535"/>
                <a:gd name="connsiteX3" fmla="*/ 428664 w 697410"/>
                <a:gd name="connsiteY3" fmla="*/ 7 h 350535"/>
                <a:gd name="connsiteX4" fmla="*/ 680124 w 697410"/>
                <a:gd name="connsiteY4" fmla="*/ 186697 h 350535"/>
                <a:gd name="connsiteX5" fmla="*/ 647739 w 697410"/>
                <a:gd name="connsiteY5" fmla="*/ 213367 h 350535"/>
                <a:gd name="connsiteX6" fmla="*/ 424854 w 697410"/>
                <a:gd name="connsiteY6" fmla="*/ 68587 h 350535"/>
                <a:gd name="connsiteX7" fmla="*/ 66714 w 697410"/>
                <a:gd name="connsiteY7" fmla="*/ 276232 h 350535"/>
                <a:gd name="connsiteX8" fmla="*/ 5754 w 697410"/>
                <a:gd name="connsiteY8" fmla="*/ 350527 h 350535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97410"/>
                <a:gd name="connsiteY0" fmla="*/ 350520 h 350528"/>
                <a:gd name="connsiteX1" fmla="*/ 15279 w 697410"/>
                <a:gd name="connsiteY1" fmla="*/ 272415 h 350528"/>
                <a:gd name="connsiteX2" fmla="*/ 118149 w 697410"/>
                <a:gd name="connsiteY2" fmla="*/ 194310 h 350528"/>
                <a:gd name="connsiteX3" fmla="*/ 428664 w 697410"/>
                <a:gd name="connsiteY3" fmla="*/ 0 h 350528"/>
                <a:gd name="connsiteX4" fmla="*/ 680124 w 697410"/>
                <a:gd name="connsiteY4" fmla="*/ 186690 h 350528"/>
                <a:gd name="connsiteX5" fmla="*/ 647739 w 697410"/>
                <a:gd name="connsiteY5" fmla="*/ 213360 h 350528"/>
                <a:gd name="connsiteX6" fmla="*/ 424854 w 697410"/>
                <a:gd name="connsiteY6" fmla="*/ 68580 h 350528"/>
                <a:gd name="connsiteX7" fmla="*/ 66714 w 697410"/>
                <a:gd name="connsiteY7" fmla="*/ 276225 h 350528"/>
                <a:gd name="connsiteX8" fmla="*/ 5754 w 697410"/>
                <a:gd name="connsiteY8" fmla="*/ 350520 h 350528"/>
                <a:gd name="connsiteX0" fmla="*/ 5754 w 687251"/>
                <a:gd name="connsiteY0" fmla="*/ 350520 h 350528"/>
                <a:gd name="connsiteX1" fmla="*/ 15279 w 687251"/>
                <a:gd name="connsiteY1" fmla="*/ 272415 h 350528"/>
                <a:gd name="connsiteX2" fmla="*/ 118149 w 687251"/>
                <a:gd name="connsiteY2" fmla="*/ 194310 h 350528"/>
                <a:gd name="connsiteX3" fmla="*/ 428664 w 687251"/>
                <a:gd name="connsiteY3" fmla="*/ 0 h 350528"/>
                <a:gd name="connsiteX4" fmla="*/ 680124 w 687251"/>
                <a:gd name="connsiteY4" fmla="*/ 186690 h 350528"/>
                <a:gd name="connsiteX5" fmla="*/ 647739 w 687251"/>
                <a:gd name="connsiteY5" fmla="*/ 213360 h 350528"/>
                <a:gd name="connsiteX6" fmla="*/ 424854 w 687251"/>
                <a:gd name="connsiteY6" fmla="*/ 68580 h 350528"/>
                <a:gd name="connsiteX7" fmla="*/ 66714 w 687251"/>
                <a:gd name="connsiteY7" fmla="*/ 276225 h 350528"/>
                <a:gd name="connsiteX8" fmla="*/ 5754 w 687251"/>
                <a:gd name="connsiteY8" fmla="*/ 350520 h 350528"/>
                <a:gd name="connsiteX0" fmla="*/ 7648 w 689145"/>
                <a:gd name="connsiteY0" fmla="*/ 350520 h 350528"/>
                <a:gd name="connsiteX1" fmla="*/ 17173 w 689145"/>
                <a:gd name="connsiteY1" fmla="*/ 272415 h 350528"/>
                <a:gd name="connsiteX2" fmla="*/ 154333 w 689145"/>
                <a:gd name="connsiteY2" fmla="*/ 154305 h 350528"/>
                <a:gd name="connsiteX3" fmla="*/ 430558 w 689145"/>
                <a:gd name="connsiteY3" fmla="*/ 0 h 350528"/>
                <a:gd name="connsiteX4" fmla="*/ 682018 w 689145"/>
                <a:gd name="connsiteY4" fmla="*/ 186690 h 350528"/>
                <a:gd name="connsiteX5" fmla="*/ 649633 w 689145"/>
                <a:gd name="connsiteY5" fmla="*/ 213360 h 350528"/>
                <a:gd name="connsiteX6" fmla="*/ 426748 w 689145"/>
                <a:gd name="connsiteY6" fmla="*/ 68580 h 350528"/>
                <a:gd name="connsiteX7" fmla="*/ 68608 w 689145"/>
                <a:gd name="connsiteY7" fmla="*/ 276225 h 350528"/>
                <a:gd name="connsiteX8" fmla="*/ 7648 w 689145"/>
                <a:gd name="connsiteY8" fmla="*/ 350520 h 350528"/>
                <a:gd name="connsiteX0" fmla="*/ 7648 w 694224"/>
                <a:gd name="connsiteY0" fmla="*/ 350520 h 350528"/>
                <a:gd name="connsiteX1" fmla="*/ 17173 w 694224"/>
                <a:gd name="connsiteY1" fmla="*/ 272415 h 350528"/>
                <a:gd name="connsiteX2" fmla="*/ 154333 w 694224"/>
                <a:gd name="connsiteY2" fmla="*/ 154305 h 350528"/>
                <a:gd name="connsiteX3" fmla="*/ 430558 w 694224"/>
                <a:gd name="connsiteY3" fmla="*/ 0 h 350528"/>
                <a:gd name="connsiteX4" fmla="*/ 682018 w 694224"/>
                <a:gd name="connsiteY4" fmla="*/ 186690 h 350528"/>
                <a:gd name="connsiteX5" fmla="*/ 649633 w 694224"/>
                <a:gd name="connsiteY5" fmla="*/ 213360 h 350528"/>
                <a:gd name="connsiteX6" fmla="*/ 426748 w 694224"/>
                <a:gd name="connsiteY6" fmla="*/ 68580 h 350528"/>
                <a:gd name="connsiteX7" fmla="*/ 68608 w 694224"/>
                <a:gd name="connsiteY7" fmla="*/ 276225 h 350528"/>
                <a:gd name="connsiteX8" fmla="*/ 7648 w 694224"/>
                <a:gd name="connsiteY8" fmla="*/ 350520 h 350528"/>
                <a:gd name="connsiteX0" fmla="*/ 7648 w 698457"/>
                <a:gd name="connsiteY0" fmla="*/ 350520 h 350528"/>
                <a:gd name="connsiteX1" fmla="*/ 17173 w 698457"/>
                <a:gd name="connsiteY1" fmla="*/ 272415 h 350528"/>
                <a:gd name="connsiteX2" fmla="*/ 154333 w 698457"/>
                <a:gd name="connsiteY2" fmla="*/ 154305 h 350528"/>
                <a:gd name="connsiteX3" fmla="*/ 430558 w 698457"/>
                <a:gd name="connsiteY3" fmla="*/ 0 h 350528"/>
                <a:gd name="connsiteX4" fmla="*/ 682018 w 698457"/>
                <a:gd name="connsiteY4" fmla="*/ 186690 h 350528"/>
                <a:gd name="connsiteX5" fmla="*/ 649633 w 698457"/>
                <a:gd name="connsiteY5" fmla="*/ 213360 h 350528"/>
                <a:gd name="connsiteX6" fmla="*/ 426748 w 698457"/>
                <a:gd name="connsiteY6" fmla="*/ 68580 h 350528"/>
                <a:gd name="connsiteX7" fmla="*/ 68608 w 698457"/>
                <a:gd name="connsiteY7" fmla="*/ 276225 h 350528"/>
                <a:gd name="connsiteX8" fmla="*/ 7648 w 698457"/>
                <a:gd name="connsiteY8" fmla="*/ 350520 h 35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457" h="350528">
                  <a:moveTo>
                    <a:pt x="7648" y="350520"/>
                  </a:moveTo>
                  <a:cubicBezTo>
                    <a:pt x="-924" y="349885"/>
                    <a:pt x="-7274" y="305117"/>
                    <a:pt x="17173" y="272415"/>
                  </a:cubicBezTo>
                  <a:cubicBezTo>
                    <a:pt x="41620" y="239713"/>
                    <a:pt x="85436" y="199707"/>
                    <a:pt x="154333" y="154305"/>
                  </a:cubicBezTo>
                  <a:cubicBezTo>
                    <a:pt x="223230" y="108903"/>
                    <a:pt x="277841" y="58420"/>
                    <a:pt x="430558" y="0"/>
                  </a:cubicBezTo>
                  <a:cubicBezTo>
                    <a:pt x="562320" y="73025"/>
                    <a:pt x="647411" y="137795"/>
                    <a:pt x="682018" y="186690"/>
                  </a:cubicBezTo>
                  <a:cubicBezTo>
                    <a:pt x="716625" y="235585"/>
                    <a:pt x="692178" y="233045"/>
                    <a:pt x="649633" y="213360"/>
                  </a:cubicBezTo>
                  <a:cubicBezTo>
                    <a:pt x="607088" y="193675"/>
                    <a:pt x="515965" y="117158"/>
                    <a:pt x="426748" y="68580"/>
                  </a:cubicBezTo>
                  <a:cubicBezTo>
                    <a:pt x="268951" y="124777"/>
                    <a:pt x="133695" y="234633"/>
                    <a:pt x="68608" y="276225"/>
                  </a:cubicBezTo>
                  <a:cubicBezTo>
                    <a:pt x="3521" y="317817"/>
                    <a:pt x="16220" y="351155"/>
                    <a:pt x="7648" y="350520"/>
                  </a:cubicBezTo>
                  <a:close/>
                </a:path>
              </a:pathLst>
            </a:custGeom>
            <a:solidFill>
              <a:srgbClr val="6D2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851303-D403-4777-8CE3-15F8114CA99E}"/>
                </a:ext>
              </a:extLst>
            </p:cNvPr>
            <p:cNvSpPr txBox="1"/>
            <p:nvPr/>
          </p:nvSpPr>
          <p:spPr>
            <a:xfrm>
              <a:off x="6032857" y="2822576"/>
              <a:ext cx="945696" cy="1087301"/>
            </a:xfrm>
            <a:custGeom>
              <a:avLst/>
              <a:gdLst/>
              <a:ahLst/>
              <a:cxnLst/>
              <a:rect l="l" t="t" r="r" b="b"/>
              <a:pathLst>
                <a:path w="945696" h="1087301">
                  <a:moveTo>
                    <a:pt x="569268" y="0"/>
                  </a:moveTo>
                  <a:cubicBezTo>
                    <a:pt x="615758" y="0"/>
                    <a:pt x="673159" y="10673"/>
                    <a:pt x="741471" y="32021"/>
                  </a:cubicBezTo>
                  <a:cubicBezTo>
                    <a:pt x="826387" y="58587"/>
                    <a:pt x="868845" y="89185"/>
                    <a:pt x="868845" y="123815"/>
                  </a:cubicBezTo>
                  <a:cubicBezTo>
                    <a:pt x="868845" y="148484"/>
                    <a:pt x="860306" y="170306"/>
                    <a:pt x="843228" y="189281"/>
                  </a:cubicBezTo>
                  <a:cubicBezTo>
                    <a:pt x="824252" y="210629"/>
                    <a:pt x="799821" y="221302"/>
                    <a:pt x="769935" y="221302"/>
                  </a:cubicBezTo>
                  <a:cubicBezTo>
                    <a:pt x="747638" y="221302"/>
                    <a:pt x="714312" y="216559"/>
                    <a:pt x="669957" y="207071"/>
                  </a:cubicBezTo>
                  <a:cubicBezTo>
                    <a:pt x="625602" y="197583"/>
                    <a:pt x="592039" y="192839"/>
                    <a:pt x="569268" y="192839"/>
                  </a:cubicBezTo>
                  <a:cubicBezTo>
                    <a:pt x="508072" y="193313"/>
                    <a:pt x="449959" y="208020"/>
                    <a:pt x="394930" y="236957"/>
                  </a:cubicBezTo>
                  <a:cubicBezTo>
                    <a:pt x="338003" y="266369"/>
                    <a:pt x="309540" y="298391"/>
                    <a:pt x="309540" y="333021"/>
                  </a:cubicBezTo>
                  <a:cubicBezTo>
                    <a:pt x="309540" y="351048"/>
                    <a:pt x="318197" y="365873"/>
                    <a:pt x="335512" y="377495"/>
                  </a:cubicBezTo>
                  <a:cubicBezTo>
                    <a:pt x="352828" y="389118"/>
                    <a:pt x="378800" y="397301"/>
                    <a:pt x="413431" y="402045"/>
                  </a:cubicBezTo>
                  <a:cubicBezTo>
                    <a:pt x="474153" y="405366"/>
                    <a:pt x="534637" y="408686"/>
                    <a:pt x="594885" y="412007"/>
                  </a:cubicBezTo>
                  <a:cubicBezTo>
                    <a:pt x="700199" y="420072"/>
                    <a:pt x="783455" y="449721"/>
                    <a:pt x="844651" y="500955"/>
                  </a:cubicBezTo>
                  <a:cubicBezTo>
                    <a:pt x="912014" y="557882"/>
                    <a:pt x="945696" y="636631"/>
                    <a:pt x="945696" y="737201"/>
                  </a:cubicBezTo>
                  <a:cubicBezTo>
                    <a:pt x="945696" y="859594"/>
                    <a:pt x="875961" y="952337"/>
                    <a:pt x="736490" y="1015431"/>
                  </a:cubicBezTo>
                  <a:cubicBezTo>
                    <a:pt x="630227" y="1063344"/>
                    <a:pt x="508783" y="1087301"/>
                    <a:pt x="372159" y="1087301"/>
                  </a:cubicBezTo>
                  <a:cubicBezTo>
                    <a:pt x="251664" y="1087301"/>
                    <a:pt x="156786" y="1060498"/>
                    <a:pt x="87525" y="1006892"/>
                  </a:cubicBezTo>
                  <a:cubicBezTo>
                    <a:pt x="29175" y="962299"/>
                    <a:pt x="0" y="910828"/>
                    <a:pt x="0" y="852478"/>
                  </a:cubicBezTo>
                  <a:cubicBezTo>
                    <a:pt x="0" y="822591"/>
                    <a:pt x="9014" y="797805"/>
                    <a:pt x="27041" y="778117"/>
                  </a:cubicBezTo>
                  <a:cubicBezTo>
                    <a:pt x="45067" y="758430"/>
                    <a:pt x="69973" y="748587"/>
                    <a:pt x="101757" y="748587"/>
                  </a:cubicBezTo>
                  <a:cubicBezTo>
                    <a:pt x="144452" y="748587"/>
                    <a:pt x="175762" y="770409"/>
                    <a:pt x="195686" y="814052"/>
                  </a:cubicBezTo>
                  <a:cubicBezTo>
                    <a:pt x="222726" y="872402"/>
                    <a:pt x="283922" y="901577"/>
                    <a:pt x="379275" y="901577"/>
                  </a:cubicBezTo>
                  <a:cubicBezTo>
                    <a:pt x="460870" y="901577"/>
                    <a:pt x="539856" y="883788"/>
                    <a:pt x="616232" y="848208"/>
                  </a:cubicBezTo>
                  <a:cubicBezTo>
                    <a:pt x="695455" y="811680"/>
                    <a:pt x="735067" y="771595"/>
                    <a:pt x="735067" y="727951"/>
                  </a:cubicBezTo>
                  <a:cubicBezTo>
                    <a:pt x="735067" y="668178"/>
                    <a:pt x="710399" y="628803"/>
                    <a:pt x="661062" y="609828"/>
                  </a:cubicBezTo>
                  <a:cubicBezTo>
                    <a:pt x="625957" y="596070"/>
                    <a:pt x="555511" y="588006"/>
                    <a:pt x="449722" y="585634"/>
                  </a:cubicBezTo>
                  <a:cubicBezTo>
                    <a:pt x="367652" y="583736"/>
                    <a:pt x="294122" y="568319"/>
                    <a:pt x="229131" y="539381"/>
                  </a:cubicBezTo>
                  <a:cubicBezTo>
                    <a:pt x="141368" y="500006"/>
                    <a:pt x="98199" y="443554"/>
                    <a:pt x="99622" y="370024"/>
                  </a:cubicBezTo>
                  <a:cubicBezTo>
                    <a:pt x="101045" y="277518"/>
                    <a:pt x="150382" y="192720"/>
                    <a:pt x="247632" y="115632"/>
                  </a:cubicBezTo>
                  <a:cubicBezTo>
                    <a:pt x="344882" y="38544"/>
                    <a:pt x="452094" y="0"/>
                    <a:pt x="569268" y="0"/>
                  </a:cubicBezTo>
                  <a:close/>
                </a:path>
              </a:pathLst>
            </a:custGeom>
            <a:solidFill>
              <a:srgbClr val="6D276A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80000"/>
                </a:lnSpc>
                <a:spcAft>
                  <a:spcPts val="600"/>
                </a:spcAft>
              </a:pPr>
              <a:endParaRPr lang="ru-RU" sz="11500" b="1" dirty="0">
                <a:solidFill>
                  <a:srgbClr val="6D276A"/>
                </a:solidFill>
                <a:latin typeface="Comic Sans MS" panose="030F0702030302020204" pitchFamily="66" charset="0"/>
                <a:ea typeface="Yu Mincho Light" pitchFamily="18" charset="-128"/>
                <a:cs typeface="Times New Roman" pitchFamily="18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B163F04-6C88-40C8-80AA-71E2DC10C83F}"/>
              </a:ext>
            </a:extLst>
          </p:cNvPr>
          <p:cNvGrpSpPr/>
          <p:nvPr/>
        </p:nvGrpSpPr>
        <p:grpSpPr>
          <a:xfrm>
            <a:off x="1048512" y="1285793"/>
            <a:ext cx="3701975" cy="4574782"/>
            <a:chOff x="1048512" y="1285795"/>
            <a:chExt cx="3701975" cy="4574782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061A436-5D25-4DB5-A934-CD5806F1AA94}"/>
                </a:ext>
              </a:extLst>
            </p:cNvPr>
            <p:cNvSpPr/>
            <p:nvPr/>
          </p:nvSpPr>
          <p:spPr>
            <a:xfrm>
              <a:off x="1139825" y="5344724"/>
              <a:ext cx="2401951" cy="210894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33BED1-0EB9-4715-8A6F-3F45FA305673}"/>
                </a:ext>
              </a:extLst>
            </p:cNvPr>
            <p:cNvSpPr/>
            <p:nvPr/>
          </p:nvSpPr>
          <p:spPr>
            <a:xfrm>
              <a:off x="1139825" y="3816096"/>
              <a:ext cx="2072767" cy="210894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BDD8BAF4-6AC8-4D6D-97E3-A156CBF1B08F}"/>
                </a:ext>
              </a:extLst>
            </p:cNvPr>
            <p:cNvSpPr/>
            <p:nvPr/>
          </p:nvSpPr>
          <p:spPr>
            <a:xfrm>
              <a:off x="1064893" y="1288577"/>
              <a:ext cx="3636000" cy="45720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54512F-A0CB-4E70-8A82-27AA1D5C126B}"/>
                </a:ext>
              </a:extLst>
            </p:cNvPr>
            <p:cNvSpPr txBox="1"/>
            <p:nvPr/>
          </p:nvSpPr>
          <p:spPr>
            <a:xfrm>
              <a:off x="1061084" y="1285795"/>
              <a:ext cx="3636000" cy="74417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lIns="0" tIns="0" rIns="0" bIns="0" rtlCol="0" anchor="b">
              <a:noAutofit/>
            </a:bodyPr>
            <a:lstStyle/>
            <a:p>
              <a:pPr marL="92075">
                <a:lnSpc>
                  <a:spcPct val="80000"/>
                </a:lnSpc>
                <a:spcAft>
                  <a:spcPts val="600"/>
                </a:spcAft>
              </a:pPr>
              <a:r>
                <a:rPr lang="ru-RU" sz="2800" b="1" dirty="0">
                  <a:solidFill>
                    <a:schemeClr val="bg1"/>
                  </a:solidFill>
                  <a:ea typeface="Yu Mincho Light" pitchFamily="18" charset="-128"/>
                  <a:cs typeface="Times New Roman" pitchFamily="18" charset="0"/>
                </a:rPr>
                <a:t>РЕЗУЛЬТАТ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F1B6789-D0F0-4B25-8B53-52A1E044F558}"/>
                </a:ext>
              </a:extLst>
            </p:cNvPr>
            <p:cNvSpPr/>
            <p:nvPr/>
          </p:nvSpPr>
          <p:spPr>
            <a:xfrm>
              <a:off x="1048512" y="2008555"/>
              <a:ext cx="3612143" cy="590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непосредственный итог</a:t>
              </a:r>
              <a:b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участия школьника в деятельности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C26237D3-6EC3-48B0-B93D-39765501C824}"/>
                </a:ext>
              </a:extLst>
            </p:cNvPr>
            <p:cNvSpPr/>
            <p:nvPr/>
          </p:nvSpPr>
          <p:spPr>
            <a:xfrm>
              <a:off x="1048512" y="3094821"/>
              <a:ext cx="3701975" cy="27515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i="1" spc="-90" dirty="0">
                  <a:latin typeface="+mj-lt"/>
                </a:rPr>
                <a:t>Школьник, пройдя туристический маршрут,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не только переместился в пространстве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из одной географической точки в другую,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преодолел сложности пути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b="1" i="1" spc="-90" dirty="0">
                  <a:latin typeface="+mj-lt"/>
                </a:rPr>
                <a:t>(фактический результат),</a:t>
              </a:r>
              <a:br>
                <a:rPr lang="ru-RU" sz="1600" b="1" i="1" spc="-90" dirty="0">
                  <a:solidFill>
                    <a:schemeClr val="hlink"/>
                  </a:solidFill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но и приобрел некое знание о себе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и окружающих,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пережил и прочувствовал нечто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как ценность,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приобрел опыт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самостоятельного действия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b="1" i="1" spc="-90" dirty="0">
                  <a:latin typeface="+mj-lt"/>
                </a:rPr>
                <a:t>(воспитательный результат)</a:t>
              </a:r>
              <a:endParaRPr lang="ru-RU" sz="1600" i="1" spc="-90" dirty="0">
                <a:latin typeface="+mj-lt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00DDCD4-9329-4E34-8487-15C963B2C802}"/>
              </a:ext>
            </a:extLst>
          </p:cNvPr>
          <p:cNvGrpSpPr/>
          <p:nvPr/>
        </p:nvGrpSpPr>
        <p:grpSpPr>
          <a:xfrm>
            <a:off x="7503679" y="1285793"/>
            <a:ext cx="3639809" cy="4572000"/>
            <a:chOff x="7503679" y="1285793"/>
            <a:chExt cx="3639809" cy="4572000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2D06454C-7123-48AC-9EB1-87C9F23BFFE2}"/>
                </a:ext>
              </a:extLst>
            </p:cNvPr>
            <p:cNvGrpSpPr/>
            <p:nvPr/>
          </p:nvGrpSpPr>
          <p:grpSpPr>
            <a:xfrm>
              <a:off x="7507488" y="1285793"/>
              <a:ext cx="3636000" cy="4572000"/>
              <a:chOff x="8027172" y="1779570"/>
              <a:chExt cx="3636000" cy="4320771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75C40DFC-AECC-4DDB-AF74-FEF8FEA57A64}"/>
                  </a:ext>
                </a:extLst>
              </p:cNvPr>
              <p:cNvSpPr/>
              <p:nvPr/>
            </p:nvSpPr>
            <p:spPr>
              <a:xfrm>
                <a:off x="8027172" y="1782354"/>
                <a:ext cx="3636000" cy="4317987"/>
              </a:xfrm>
              <a:prstGeom prst="rect">
                <a:avLst/>
              </a:prstGeom>
              <a:noFill/>
              <a:ln>
                <a:solidFill>
                  <a:srgbClr val="6D27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D2D5F0-56FD-4C41-A506-CB0A8E2A6EC2}"/>
                  </a:ext>
                </a:extLst>
              </p:cNvPr>
              <p:cNvSpPr txBox="1"/>
              <p:nvPr/>
            </p:nvSpPr>
            <p:spPr>
              <a:xfrm>
                <a:off x="8027172" y="1779570"/>
                <a:ext cx="3636000" cy="700703"/>
              </a:xfrm>
              <a:prstGeom prst="rect">
                <a:avLst/>
              </a:prstGeom>
              <a:solidFill>
                <a:srgbClr val="6D276A"/>
              </a:solidFill>
            </p:spPr>
            <p:txBody>
              <a:bodyPr wrap="none" lIns="0" tIns="0" rIns="0" bIns="0" rtlCol="0" anchor="b">
                <a:noAutofit/>
              </a:bodyPr>
              <a:lstStyle>
                <a:defPPr>
                  <a:defRPr lang="ru-RU"/>
                </a:defPPr>
                <a:lvl1pPr marL="92075">
                  <a:lnSpc>
                    <a:spcPct val="80000"/>
                  </a:lnSpc>
                  <a:spcAft>
                    <a:spcPts val="600"/>
                  </a:spcAft>
                  <a:defRPr sz="2800" b="1">
                    <a:solidFill>
                      <a:schemeClr val="bg1"/>
                    </a:solidFill>
                    <a:ea typeface="Yu Mincho Light" pitchFamily="18" charset="-128"/>
                    <a:cs typeface="Times New Roman" pitchFamily="18" charset="0"/>
                  </a:defRPr>
                </a:lvl1pPr>
              </a:lstStyle>
              <a:p>
                <a:r>
                  <a:rPr lang="ru-RU" dirty="0"/>
                  <a:t>ЭФФЕКТ</a:t>
                </a: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CD8B921-F0F4-49E4-BC6E-2D92BD51F93B}"/>
                </a:ext>
              </a:extLst>
            </p:cNvPr>
            <p:cNvSpPr/>
            <p:nvPr/>
          </p:nvSpPr>
          <p:spPr>
            <a:xfrm>
              <a:off x="7503679" y="2008555"/>
              <a:ext cx="2591479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последствие результата;</a:t>
              </a:r>
              <a:b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то, к чему привело</a:t>
              </a:r>
              <a:b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достижение результата 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39025FC3-3D77-4EFF-8889-B65AA93506CD}"/>
                </a:ext>
              </a:extLst>
            </p:cNvPr>
            <p:cNvSpPr/>
            <p:nvPr/>
          </p:nvSpPr>
          <p:spPr>
            <a:xfrm>
              <a:off x="7503679" y="3094821"/>
              <a:ext cx="3196068" cy="1421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i="1" spc="-90" dirty="0">
                  <a:latin typeface="+mj-lt"/>
                </a:rPr>
                <a:t>Приобретенное знание,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пережитые чувства и отношения,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совершённые действия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развили человека как личность,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способствовали формированию</a:t>
              </a:r>
              <a:br>
                <a:rPr lang="ru-RU" sz="1600" i="1" spc="-90" dirty="0">
                  <a:latin typeface="+mj-lt"/>
                </a:rPr>
              </a:br>
              <a:r>
                <a:rPr lang="ru-RU" sz="1600" i="1" spc="-90" dirty="0">
                  <a:latin typeface="+mj-lt"/>
                </a:rPr>
                <a:t>его компетентности, идентичности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293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none">
        <a:spAutoFit/>
      </a:bodyPr>
      <a:lstStyle>
        <a:defPPr algn="l">
          <a:lnSpc>
            <a:spcPct val="80000"/>
          </a:lnSpc>
          <a:spcAft>
            <a:spcPts val="600"/>
          </a:spcAft>
          <a:defRPr sz="3200" b="1" dirty="0">
            <a:solidFill>
              <a:srgbClr val="6D276A"/>
            </a:solidFill>
            <a:latin typeface="Times New Roman" pitchFamily="18" charset="0"/>
            <a:ea typeface="Yu Mincho Light" pitchFamily="18" charset="-128"/>
            <a:cs typeface="Times New Roman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887</Words>
  <Application>Microsoft Office PowerPoint</Application>
  <PresentationFormat>Широкоэкранный</PresentationFormat>
  <Paragraphs>95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Yu Mincho Light</vt:lpstr>
      <vt:lpstr>Calibri Light</vt:lpstr>
      <vt:lpstr>Comic Sans MS</vt:lpstr>
      <vt:lpstr>Calibri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Надя</dc:creator>
  <cp:lastModifiedBy>Надя</cp:lastModifiedBy>
  <cp:revision>54</cp:revision>
  <dcterms:created xsi:type="dcterms:W3CDTF">2021-10-11T13:10:07Z</dcterms:created>
  <dcterms:modified xsi:type="dcterms:W3CDTF">2021-10-11T23:33:47Z</dcterms:modified>
</cp:coreProperties>
</file>