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290" r:id="rId3"/>
    <p:sldId id="293" r:id="rId4"/>
    <p:sldId id="294" r:id="rId5"/>
    <p:sldId id="295" r:id="rId6"/>
    <p:sldId id="296" r:id="rId7"/>
    <p:sldId id="289" r:id="rId8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95F172F-A856-3D4C-B549-37A69151F42C}">
          <p14:sldIdLst>
            <p14:sldId id="270"/>
            <p14:sldId id="290"/>
            <p14:sldId id="293"/>
            <p14:sldId id="294"/>
            <p14:sldId id="295"/>
            <p14:sldId id="296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276A"/>
    <a:srgbClr val="3A6E8E"/>
    <a:srgbClr val="6F3191"/>
    <a:srgbClr val="71DAEB"/>
    <a:srgbClr val="CEDDF2"/>
    <a:srgbClr val="ECDFF5"/>
    <a:srgbClr val="CAF3C5"/>
    <a:srgbClr val="1E5260"/>
    <a:srgbClr val="8853B9"/>
    <a:srgbClr val="D7E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66" autoAdjust="0"/>
    <p:restoredTop sz="92750" autoAdjust="0"/>
  </p:normalViewPr>
  <p:slideViewPr>
    <p:cSldViewPr>
      <p:cViewPr varScale="1">
        <p:scale>
          <a:sx n="100" d="100"/>
          <a:sy n="100" d="100"/>
        </p:scale>
        <p:origin x="4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DAD4C-CFD2-47D3-B93D-939F5330EB9F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51244-DDC3-4122-AEC3-2DEB83F466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637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8A6C9-D5AC-E84C-B658-AD7D92776A0A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B6868-6167-0A41-B6D5-4ACD1FA9C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444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B6868-6167-0A41-B6D5-4ACD1FA9CFF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037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 txBox="1">
            <a:spLocks noGrp="1"/>
          </p:cNvSpPr>
          <p:nvPr>
            <p:ph type="body" idx="1"/>
          </p:nvPr>
        </p:nvSpPr>
        <p:spPr>
          <a:xfrm>
            <a:off x="679450" y="4716462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6227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808A-BCC2-4075-92C8-B6644E6290B2}" type="datetime1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8400-0658-4A70-88B7-291BA28E6087}" type="datetime1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521A-57DF-4C4B-9C66-FDDB2F597331}" type="datetime1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EC72-DC0A-4288-A51C-230F09492838}" type="datetime1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99314-F06D-4A77-B0D7-7508AFF81B4D}" type="datetime1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41F6-7263-43F6-99B1-CE7FDB6FDA5D}" type="datetime1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24BA-EFC9-47F9-8307-3BAC5A57C8B3}" type="datetime1">
              <a:rPr lang="ru-RU" smtClean="0"/>
              <a:t>11.10.2021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DE78-644B-4138-BD0F-D95302950CE9}" type="datetime1">
              <a:rPr lang="ru-RU" smtClean="0"/>
              <a:t>11.10.2021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2967-08E8-4325-97EB-F3F0329F998F}" type="datetime1">
              <a:rPr lang="ru-RU" smtClean="0"/>
              <a:t>11.10.2021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A4BC-FF46-456F-A031-3BEDB103DFB4}" type="datetime1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8AB1-B98D-4E21-9700-EA22B4EFD8DA}" type="datetime1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BBF9C-2680-4582-85FA-7AC577CB5CDB}" type="datetime1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10C84-21BF-45EB-93D2-B81AE5863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1887" y="0"/>
            <a:ext cx="9132112" cy="7105924"/>
            <a:chOff x="11887" y="0"/>
            <a:chExt cx="9132112" cy="710592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7" y="0"/>
              <a:ext cx="9132112" cy="7105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7" y="0"/>
              <a:ext cx="5499180" cy="1936263"/>
            </a:xfrm>
            <a:prstGeom prst="rect">
              <a:avLst/>
            </a:prstGeom>
          </p:spPr>
        </p:pic>
      </p:grpSp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1115610" y="2348884"/>
            <a:ext cx="7601340" cy="208823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b="1" sz="3200">
                <a:solidFill>
                  <a:srgbClr val="6D276A"/>
                </a:solidFill>
                <a:latin typeface="Times New Roman"/>
                <a:ea typeface="Yu Mincho Light"/>
                <a:cs typeface="Times New Roman"/>
              </a:rPr>
              <a:t>«Как оценить результативность реализации</a:t>
            </a:r>
            <a:br>
              <a:rPr b="1" sz="3200">
                <a:solidFill>
                  <a:srgbClr val="6D276A"/>
                </a:solidFill>
                <a:ea typeface="Yu Mincho Light"/>
                <a:cs typeface="Times New Roman"/>
              </a:rPr>
            </a:br>
            <a:r>
              <a:rPr b="1" sz="3200">
                <a:solidFill>
                  <a:srgbClr val="6D276A"/>
                </a:solidFill>
                <a:latin typeface="Times New Roman"/>
                <a:ea typeface="Yu Mincho Light"/>
                <a:cs typeface="Times New Roman"/>
              </a:rPr>
              <a:t>программы воспитания»</a:t>
            </a:r>
          </a:p>
        </p:txBody>
      </p:sp>
      <p:sp>
        <p:nvSpPr>
          <p:cNvPr id="205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1117" y="5564185"/>
            <a:ext cx="7862882" cy="1293814"/>
          </a:xfrm>
        </p:spPr>
        <p:txBody>
          <a:bodyPr/>
          <a:lstStyle/>
          <a:p>
            <a:pPr algn="just">
              <a:lnSpc>
                <a:spcPct val="110000"/>
              </a:lnSpc>
            </a:pPr>
            <a:r>
              <a:rPr sz="2000">
                <a:solidFill>
                  <a:srgbClr val="6600FF"/>
                </a:solidFill>
              </a:rPr>
              <a:t> 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-111648" y="5301206"/>
            <a:ext cx="8858277" cy="27146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algn="r" indent="-3429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</a:pPr>
            <a:r>
              <a:rPr b="1" i="1" cap="none" sz="2800" baseline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Круглов Владимир Витальевич</a:t>
            </a:r>
            <a:r>
              <a:rPr cap="none" sz="2800" baseline="0">
                <a:solidFill>
                  <a:srgbClr val="4B4B4B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pPr marL="342900" algn="r" indent="-342900"/>
            <a:r>
              <a:rPr sz="1700">
                <a:solidFill>
                  <a:srgbClr val="4B4B4B"/>
                </a:solidFill>
              </a:rPr>
              <a:t>к.п.н</a:t>
            </a:r>
            <a:r>
              <a:rPr sz="1700">
                <a:solidFill>
                  <a:srgbClr val="4B4B4B"/>
                </a:solidFill>
              </a:rPr>
              <a:t>., </a:t>
            </a:r>
            <a:r>
              <a:rPr sz="1700">
                <a:solidFill>
                  <a:srgbClr val="4B4B4B"/>
                </a:solidFill>
              </a:rPr>
              <a:t>доцент, </a:t>
            </a:r>
            <a:r>
              <a:rPr cap="none" sz="1700" baseline="0">
                <a:solidFill>
                  <a:srgbClr val="4B4B4B"/>
                </a:solidFill>
              </a:rPr>
              <a:t>старший </a:t>
            </a:r>
            <a:r>
              <a:rPr cap="none" sz="1700" baseline="0">
                <a:solidFill>
                  <a:srgbClr val="4B4B4B"/>
                </a:solidFill>
              </a:rPr>
              <a:t>научный </a:t>
            </a:r>
            <a:r>
              <a:rPr cap="none" sz="1700" baseline="0">
                <a:solidFill>
                  <a:srgbClr val="4B4B4B"/>
                </a:solidFill>
              </a:rPr>
              <a:t>сотрудник</a:t>
            </a:r>
          </a:p>
          <a:p>
            <a:pPr marL="342900" algn="r" indent="-342900"/>
            <a:r>
              <a:rPr sz="1700">
                <a:solidFill>
                  <a:srgbClr val="4B4B4B"/>
                </a:solidFill>
              </a:rPr>
              <a:t>лаборатории развития личности в системе образования</a:t>
            </a:r>
            <a:r>
              <a:rPr cap="none" sz="1700" baseline="0">
                <a:solidFill>
                  <a:srgbClr val="4B4B4B"/>
                </a:solidFill>
              </a:rPr>
              <a:t> </a:t>
            </a:r>
          </a:p>
          <a:p>
            <a:pPr marL="342900" algn="r" indent="-342900"/>
            <a:r>
              <a:rPr cap="none" sz="1700" baseline="0">
                <a:solidFill>
                  <a:srgbClr val="4B4B4B"/>
                </a:solidFill>
              </a:rPr>
              <a:t>Института</a:t>
            </a:r>
            <a:r>
              <a:rPr cap="none" sz="1700">
                <a:solidFill>
                  <a:srgbClr val="4B4B4B"/>
                </a:solidFill>
              </a:rPr>
              <a:t> </a:t>
            </a:r>
            <a:r>
              <a:rPr cap="none" sz="1700" baseline="0">
                <a:solidFill>
                  <a:srgbClr val="4B4B4B"/>
                </a:solidFill>
              </a:rPr>
              <a:t>стратегии развития образования РАО,</a:t>
            </a:r>
          </a:p>
          <a:p>
            <a:pPr marL="342900" marR="0" algn="r" indent="-342900">
              <a:lnSpc>
                <a:spcPct val="100000"/>
              </a:lnSpc>
            </a:pPr>
          </a:p>
        </p:txBody>
      </p:sp>
    </p:spTree>
    <p:extLst>
      <p:ext uri="{BB962C8B-B14F-4D97-AF65-F5344CB8AC3E}">
        <p14:creationId xmlns:p14="http://schemas.microsoft.com/office/powerpoint/2010/main" val="194034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2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84" y="0"/>
              <a:ext cx="2792215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9" y="0"/>
              <a:ext cx="5090605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71"/>
              <a:ext cx="708459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/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13" y="55977"/>
            <a:ext cx="744582" cy="99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3"/>
            <a:ext cx="2057400" cy="365126"/>
          </a:xfrm>
        </p:spPr>
        <p:txBody>
          <a:bodyPr/>
          <a:lstStyle/>
          <a:p>
            <a:pPr/>
            <a:r>
              <a:rPr/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43601" y="432015"/>
            <a:ext cx="7992893" cy="646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b="1" sz="3600">
                <a:solidFill>
                  <a:srgbClr val="7F63A1"/>
                </a:solidFill>
                <a:latin typeface="Georgia"/>
              </a:rPr>
              <a:t>ПОДХОДЫ </a:t>
            </a:r>
            <a:r>
              <a:rPr b="1" sz="2400">
                <a:solidFill>
                  <a:srgbClr val="741647"/>
                </a:solidFill>
              </a:rPr>
              <a:t> к оценке качества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7538" y="1171254"/>
            <a:ext cx="8568956" cy="4559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spcAft>
                <a:spcPts val="2000"/>
              </a:spcAft>
              <a:buFont typeface="Wingdings"/>
              <a:buChar char="Ø"/>
            </a:pPr>
            <a:r>
              <a:rPr sz="2400"/>
              <a:t>Во-первых, процесс воспитания принципиально </a:t>
            </a:r>
            <a:r>
              <a:rPr sz="2400"/>
              <a:t>незавершим</a:t>
            </a:r>
            <a:r>
              <a:rPr sz="2400"/>
              <a:t>, а его результаты не являются конечными. </a:t>
            </a:r>
          </a:p>
          <a:p>
            <a:pPr marL="457200" indent="-457200">
              <a:lnSpc>
                <a:spcPct val="90000"/>
              </a:lnSpc>
              <a:spcAft>
                <a:spcPts val="2000"/>
              </a:spcAft>
              <a:buFont typeface="Wingdings"/>
              <a:buChar char="Ø"/>
            </a:pPr>
            <a:r>
              <a:rPr sz="2400"/>
              <a:t>Во-вторых, авторство результатов воспитания носит неочевидный и разделённый характер</a:t>
            </a:r>
          </a:p>
          <a:p>
            <a:pPr marL="457200" indent="-457200">
              <a:lnSpc>
                <a:spcPct val="90000"/>
              </a:lnSpc>
              <a:spcAft>
                <a:spcPts val="2000"/>
              </a:spcAft>
              <a:buFont typeface="Wingdings"/>
              <a:buChar char="Ø"/>
            </a:pPr>
            <a:r>
              <a:rPr sz="2400"/>
              <a:t>В-третьих, заданная обществом гуманистическая направленность воспитания налагает на процесс оценки качества воспитания определённые этические ограничения, связанные с недопустимостью сравнения воспитанников друг с другом или с неким стандартом, эталоном воспитанности</a:t>
            </a:r>
          </a:p>
          <a:p>
            <a:pPr marL="457200" indent="-457200">
              <a:lnSpc>
                <a:spcPct val="90000"/>
              </a:lnSpc>
              <a:spcAft>
                <a:spcPts val="2000"/>
              </a:spcAft>
              <a:buFont typeface="Wingdings"/>
              <a:buChar char="Ø"/>
            </a:pPr>
          </a:p>
        </p:txBody>
      </p:sp>
    </p:spTree>
    <p:extLst>
      <p:ext uri="{BB962C8B-B14F-4D97-AF65-F5344CB8AC3E}">
        <p14:creationId xmlns:p14="http://schemas.microsoft.com/office/powerpoint/2010/main" val="297860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/>
            <a:r>
              <a:rPr/>
              <a:t>ЧТО АНАЛИЗИРУЕМ?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2191" y="2995868"/>
            <a:ext cx="7338054" cy="2524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sz="3000"/>
              <a:t>ВОСПИТАНИЕ</a:t>
            </a:r>
          </a:p>
          <a:p>
            <a:pPr marL="0" indent="0">
              <a:buNone/>
            </a:pPr>
            <a:r>
              <a:rPr sz="3000"/>
              <a:t>СОЦИАЛИЗАЦИЯ</a:t>
            </a:r>
          </a:p>
          <a:p>
            <a:pPr marL="0" indent="0">
              <a:buNone/>
            </a:pPr>
            <a:r>
              <a:rPr sz="3000"/>
              <a:t>САМОРАЗВИТИЕ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4177140" y="3377793"/>
            <a:ext cx="1701133" cy="730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6020785" y="3219529"/>
            <a:ext cx="2369129" cy="1061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sz="2100"/>
              <a:t>Личностное развитие</a:t>
            </a:r>
          </a:p>
          <a:p>
            <a:pPr algn="ctr"/>
            <a:r>
              <a:rPr sz="2100"/>
              <a:t>ребенка</a:t>
            </a:r>
          </a:p>
        </p:txBody>
      </p:sp>
      <p:grpSp>
        <p:nvGrpSpPr>
          <p:cNvPr id="6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2"/>
          </a:xfrm>
        </p:grpSpPr>
        <p:pic>
          <p:nvPicPr>
            <p:cNvPr id="7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84" y="0"/>
              <a:ext cx="2792215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9" y="0"/>
              <a:ext cx="5090605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object 24"/>
            <p:cNvSpPr>
              <a:spLocks/>
            </p:cNvSpPr>
            <p:nvPr/>
          </p:nvSpPr>
          <p:spPr bwMode="auto">
            <a:xfrm>
              <a:off x="0" y="6565971"/>
              <a:ext cx="708459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/>
            </a:p>
          </p:txBody>
        </p:sp>
      </p:grp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13" y="55977"/>
            <a:ext cx="744582" cy="99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280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2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84" y="0"/>
              <a:ext cx="2792215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9" y="0"/>
              <a:ext cx="5090605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71"/>
              <a:ext cx="708459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/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13" y="55977"/>
            <a:ext cx="744582" cy="99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3"/>
            <a:ext cx="2057400" cy="365126"/>
          </a:xfrm>
        </p:spPr>
        <p:txBody>
          <a:bodyPr/>
          <a:lstStyle/>
          <a:p>
            <a:pPr/>
            <a:r>
              <a:rPr/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43601" y="432015"/>
            <a:ext cx="7992893" cy="646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b="1" sz="3600">
                <a:solidFill>
                  <a:srgbClr val="7F63A1"/>
                </a:solidFill>
                <a:latin typeface="Georgia"/>
              </a:rPr>
              <a:t>МЕТОД </a:t>
            </a:r>
            <a:r>
              <a:rPr b="1" sz="2400">
                <a:solidFill>
                  <a:srgbClr val="741647"/>
                </a:solidFill>
              </a:rPr>
              <a:t> </a:t>
            </a:r>
            <a:r>
              <a:rPr b="1" sz="2400">
                <a:solidFill>
                  <a:srgbClr val="741647"/>
                </a:solidFill>
              </a:rPr>
              <a:t>наблюдения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5043" y="2105452"/>
            <a:ext cx="8568956" cy="3410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spcAft>
                <a:spcPts val="2000"/>
              </a:spcAft>
              <a:buFont typeface="Wingdings"/>
              <a:buChar char="Ø"/>
            </a:pPr>
            <a:r>
              <a:rPr sz="2400"/>
              <a:t>СИТУАЦИЯ КОНФЛИКТА</a:t>
            </a:r>
          </a:p>
          <a:p>
            <a:pPr marL="457200" indent="-457200">
              <a:lnSpc>
                <a:spcPct val="90000"/>
              </a:lnSpc>
              <a:spcAft>
                <a:spcPts val="2000"/>
              </a:spcAft>
              <a:buFont typeface="Wingdings"/>
              <a:buChar char="Ø"/>
            </a:pPr>
            <a:r>
              <a:rPr sz="2400"/>
              <a:t>СИТУАЦИЯ ОТНОШЕНИЯ К НОВИЧКАМ</a:t>
            </a:r>
          </a:p>
          <a:p>
            <a:pPr marL="457200" indent="-457200">
              <a:lnSpc>
                <a:spcPct val="90000"/>
              </a:lnSpc>
              <a:spcAft>
                <a:spcPts val="2000"/>
              </a:spcAft>
              <a:buFont typeface="Wingdings"/>
              <a:buChar char="Ø"/>
            </a:pPr>
            <a:r>
              <a:rPr sz="2400"/>
              <a:t>СИТУАЦИЯ СООТНЕСЕНИЯ СЕБЯ С ДРУГИМИ</a:t>
            </a:r>
          </a:p>
          <a:p>
            <a:pPr marL="457200" indent="-457200">
              <a:lnSpc>
                <a:spcPct val="90000"/>
              </a:lnSpc>
              <a:spcAft>
                <a:spcPts val="2000"/>
              </a:spcAft>
              <a:buFont typeface="Wingdings"/>
              <a:buChar char="Ø"/>
            </a:pPr>
            <a:r>
              <a:rPr sz="2400"/>
              <a:t>СИТУАЦИЯ УСПЕХА И СИТУАЦИЯ НЕУСПЕХА</a:t>
            </a:r>
          </a:p>
          <a:p>
            <a:pPr marL="457200" indent="-457200">
              <a:lnSpc>
                <a:spcPct val="90000"/>
              </a:lnSpc>
              <a:spcAft>
                <a:spcPts val="2000"/>
              </a:spcAft>
              <a:buFont typeface="Wingdings"/>
              <a:buChar char="Ø"/>
            </a:pPr>
            <a:r>
              <a:rPr sz="2400"/>
              <a:t>СИТУАЦИЯ СТОЛКНОВЕНИЯ МНЕНИЙ</a:t>
            </a:r>
          </a:p>
          <a:p>
            <a:pPr marL="457200" indent="-457200">
              <a:lnSpc>
                <a:spcPct val="90000"/>
              </a:lnSpc>
              <a:spcAft>
                <a:spcPts val="2000"/>
              </a:spcAft>
              <a:buFont typeface="Wingdings"/>
              <a:buChar char="Ø"/>
            </a:pPr>
          </a:p>
        </p:txBody>
      </p:sp>
    </p:spTree>
    <p:extLst>
      <p:ext uri="{BB962C8B-B14F-4D97-AF65-F5344CB8AC3E}">
        <p14:creationId xmlns:p14="http://schemas.microsoft.com/office/powerpoint/2010/main" val="127679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2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84" y="0"/>
              <a:ext cx="2792215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9" y="0"/>
              <a:ext cx="5090605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71"/>
              <a:ext cx="708459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/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13" y="55977"/>
            <a:ext cx="744582" cy="99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3"/>
            <a:ext cx="2057400" cy="365126"/>
          </a:xfrm>
        </p:spPr>
        <p:txBody>
          <a:bodyPr/>
          <a:lstStyle/>
          <a:p>
            <a:pPr/>
            <a:r>
              <a:rPr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43601" y="432015"/>
            <a:ext cx="7992893" cy="646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b="1" sz="3600">
                <a:solidFill>
                  <a:srgbClr val="7F63A1"/>
                </a:solidFill>
                <a:latin typeface="Georgia"/>
              </a:rPr>
              <a:t>МИНИ-ПЕДСОВЕТЫ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7538" y="1484783"/>
            <a:ext cx="8568956" cy="3520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spcAft>
                <a:spcPts val="2000"/>
              </a:spcAft>
              <a:buFont typeface="Wingdings"/>
              <a:buChar char="Ø"/>
            </a:pPr>
            <a:r>
              <a:rPr sz="2400"/>
              <a:t>Вокруг конкретного детского коллектива (класса)</a:t>
            </a:r>
          </a:p>
          <a:p>
            <a:pPr marL="457200" indent="-457200">
              <a:lnSpc>
                <a:spcPct val="90000"/>
              </a:lnSpc>
              <a:spcAft>
                <a:spcPts val="2000"/>
              </a:spcAft>
              <a:buFont typeface="Wingdings"/>
              <a:buChar char="Ø"/>
            </a:pPr>
            <a:r>
              <a:rPr sz="2400"/>
              <a:t>Равноправное сообщество специалистов, цель которого – решение проблем или обсуждение перспектив развития личности членов детского коллектива</a:t>
            </a:r>
          </a:p>
          <a:p>
            <a:pPr marL="457200" indent="-457200">
              <a:lnSpc>
                <a:spcPct val="90000"/>
              </a:lnSpc>
              <a:spcAft>
                <a:spcPts val="2000"/>
              </a:spcAft>
              <a:buFont typeface="Wingdings"/>
              <a:buChar char="Ø"/>
            </a:pPr>
            <a:r>
              <a:rPr sz="2400"/>
              <a:t>Разговор «по кругу», с оговорёнными правилами «безопасности» для каждого из обсуждаемых детей</a:t>
            </a:r>
          </a:p>
          <a:p>
            <a:pPr marL="457200" indent="-457200">
              <a:lnSpc>
                <a:spcPct val="90000"/>
              </a:lnSpc>
              <a:spcAft>
                <a:spcPts val="2000"/>
              </a:spcAft>
              <a:buFont typeface="Wingdings"/>
              <a:buChar char="Ø"/>
            </a:pPr>
            <a:r>
              <a:rPr sz="2400"/>
              <a:t>Максимально полная информация и полное доверие участников друг другу.</a:t>
            </a:r>
          </a:p>
        </p:txBody>
      </p:sp>
    </p:spTree>
    <p:extLst>
      <p:ext uri="{BB962C8B-B14F-4D97-AF65-F5344CB8AC3E}">
        <p14:creationId xmlns:p14="http://schemas.microsoft.com/office/powerpoint/2010/main" val="9424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432"/>
          </a:xfrm>
        </p:grpSpPr>
        <p:pic>
          <p:nvPicPr>
            <p:cNvPr id="5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1784" y="0"/>
              <a:ext cx="2792215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959" y="0"/>
              <a:ext cx="5090605" cy="313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bject 24"/>
            <p:cNvSpPr>
              <a:spLocks/>
            </p:cNvSpPr>
            <p:nvPr/>
          </p:nvSpPr>
          <p:spPr bwMode="auto">
            <a:xfrm>
              <a:off x="0" y="6565971"/>
              <a:ext cx="708459" cy="292461"/>
            </a:xfrm>
            <a:custGeom>
              <a:avLst/>
              <a:gdLst>
                <a:gd name="T0" fmla="*/ 1260779 w 1261110"/>
                <a:gd name="T1" fmla="*/ 432003 h 432434"/>
                <a:gd name="T2" fmla="*/ 0 w 1261110"/>
                <a:gd name="T3" fmla="*/ 432003 h 432434"/>
                <a:gd name="T4" fmla="*/ 0 w 1261110"/>
                <a:gd name="T5" fmla="*/ 0 h 432434"/>
                <a:gd name="T6" fmla="*/ 1260779 w 1261110"/>
                <a:gd name="T7" fmla="*/ 0 h 432434"/>
                <a:gd name="T8" fmla="*/ 1260779 w 1261110"/>
                <a:gd name="T9" fmla="*/ 432003 h 432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110"/>
                <a:gd name="T16" fmla="*/ 0 h 432434"/>
                <a:gd name="T17" fmla="*/ 1261110 w 1261110"/>
                <a:gd name="T18" fmla="*/ 432434 h 4324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110" h="432434">
                  <a:moveTo>
                    <a:pt x="1260779" y="432003"/>
                  </a:moveTo>
                  <a:lnTo>
                    <a:pt x="0" y="432003"/>
                  </a:lnTo>
                  <a:lnTo>
                    <a:pt x="0" y="0"/>
                  </a:lnTo>
                  <a:lnTo>
                    <a:pt x="1260779" y="0"/>
                  </a:lnTo>
                  <a:lnTo>
                    <a:pt x="1260779" y="432003"/>
                  </a:lnTo>
                  <a:close/>
                </a:path>
              </a:pathLst>
            </a:custGeom>
            <a:solidFill>
              <a:srgbClr val="3A6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/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13" y="55977"/>
            <a:ext cx="744582" cy="99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86600" y="6492873"/>
            <a:ext cx="2057400" cy="365126"/>
          </a:xfrm>
        </p:spPr>
        <p:txBody>
          <a:bodyPr/>
          <a:lstStyle/>
          <a:p>
            <a:pPr/>
            <a:r>
              <a:rPr/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43601" y="432015"/>
            <a:ext cx="7992893" cy="646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b="1" sz="3600">
                <a:solidFill>
                  <a:srgbClr val="7F63A1"/>
                </a:solidFill>
                <a:latin typeface="Georgia"/>
              </a:rPr>
              <a:t>ОЦЕНКА ДЕЯТЕЛЬНОСТИ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7538" y="1484783"/>
            <a:ext cx="8568956" cy="840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2000"/>
              </a:spcAft>
            </a:pPr>
            <a:r>
              <a:rPr sz="2700"/>
              <a:t>Показателями результативности совместной деятельности детей и взрослых могут быть: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596" y="2492889"/>
            <a:ext cx="81368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/>
              <a:t>Реальная добровольность участия детей в деятельности (закрытые опросы)</a:t>
            </a:r>
          </a:p>
          <a:p>
            <a:pPr marL="285750" indent="-285750">
              <a:buFont typeface="Arial"/>
              <a:buChar char="•"/>
            </a:pPr>
            <a:r>
              <a:rPr/>
              <a:t>Стремление участвовать в деятельности с конкретным педагогом</a:t>
            </a:r>
          </a:p>
          <a:p>
            <a:pPr marL="285750" indent="-285750">
              <a:buFont typeface="Arial"/>
              <a:buChar char="•"/>
            </a:pPr>
            <a:r>
              <a:rPr/>
              <a:t>Авторитет конкретного педагога у детей</a:t>
            </a:r>
          </a:p>
          <a:p>
            <a:pPr marL="285750" indent="-285750">
              <a:buFont typeface="Arial"/>
              <a:buChar char="•"/>
            </a:pPr>
            <a:r>
              <a:rPr/>
              <a:t>Позитивная атмосфера в ходе деятельности (спокойствие, доброжелательность, отсутствие агрессии, криков и т.п.)</a:t>
            </a:r>
          </a:p>
          <a:p>
            <a:pPr marL="285750" indent="-285750">
              <a:buFont typeface="Arial"/>
              <a:buChar char="•"/>
            </a:pPr>
            <a:r>
              <a:rPr/>
              <a:t>Дети в роли организаторов деятельности (а не только в роли зрителей, участников, исполнителей)</a:t>
            </a:r>
          </a:p>
          <a:p>
            <a:pPr/>
          </a:p>
        </p:txBody>
      </p:sp>
    </p:spTree>
    <p:extLst>
      <p:ext uri="{BB962C8B-B14F-4D97-AF65-F5344CB8AC3E}">
        <p14:creationId xmlns:p14="http://schemas.microsoft.com/office/powerpoint/2010/main" val="375683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784" y="0"/>
            <a:ext cx="2792215" cy="432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959" y="0"/>
            <a:ext cx="5090605" cy="432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ject 24"/>
          <p:cNvSpPr>
            <a:spLocks/>
          </p:cNvSpPr>
          <p:nvPr/>
        </p:nvSpPr>
        <p:spPr bwMode="auto">
          <a:xfrm>
            <a:off x="0" y="6425593"/>
            <a:ext cx="1261109" cy="432406"/>
          </a:xfrm>
          <a:custGeom>
            <a:avLst/>
            <a:gdLst>
              <a:gd name="T0" fmla="*/ 1260779 w 1261110"/>
              <a:gd name="T1" fmla="*/ 432003 h 432434"/>
              <a:gd name="T2" fmla="*/ 0 w 1261110"/>
              <a:gd name="T3" fmla="*/ 432003 h 432434"/>
              <a:gd name="T4" fmla="*/ 0 w 1261110"/>
              <a:gd name="T5" fmla="*/ 0 h 432434"/>
              <a:gd name="T6" fmla="*/ 1260779 w 1261110"/>
              <a:gd name="T7" fmla="*/ 0 h 432434"/>
              <a:gd name="T8" fmla="*/ 1260779 w 1261110"/>
              <a:gd name="T9" fmla="*/ 432003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1110"/>
              <a:gd name="T16" fmla="*/ 0 h 432434"/>
              <a:gd name="T17" fmla="*/ 1261110 w 1261110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1110" h="432434">
                <a:moveTo>
                  <a:pt x="1260779" y="432003"/>
                </a:moveTo>
                <a:lnTo>
                  <a:pt x="0" y="432003"/>
                </a:lnTo>
                <a:lnTo>
                  <a:pt x="0" y="0"/>
                </a:lnTo>
                <a:lnTo>
                  <a:pt x="1260779" y="0"/>
                </a:lnTo>
                <a:lnTo>
                  <a:pt x="1260779" y="432003"/>
                </a:lnTo>
                <a:close/>
              </a:path>
            </a:pathLst>
          </a:custGeom>
          <a:solidFill>
            <a:srgbClr val="3A6E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4" y="64293"/>
            <a:ext cx="792160" cy="1060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/>
            <a:r>
              <a:rPr/>
              <a:t>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0713" y="2554169"/>
            <a:ext cx="7886086" cy="923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sz="5400">
                <a:solidFill>
                  <a:srgbClr val="6D276A"/>
                </a:solidFill>
                <a:latin typeface="Times New Roman"/>
                <a:cs typeface="Times New Roman"/>
              </a:rPr>
              <a:t>Спасибо за внимание!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-111648" y="5301206"/>
            <a:ext cx="8858277" cy="155679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algn="r" indent="-3429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</a:pPr>
            <a:r>
              <a:rPr b="1" i="1" cap="none" sz="2800" baseline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Круглов Владимир Витальевич</a:t>
            </a:r>
            <a:r>
              <a:rPr cap="none" sz="2800" baseline="0">
                <a:solidFill>
                  <a:srgbClr val="4B4B4B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pPr marL="342900" algn="r" indent="-342900"/>
            <a:r>
              <a:rPr sz="1700">
                <a:solidFill>
                  <a:srgbClr val="4B4B4B"/>
                </a:solidFill>
              </a:rPr>
              <a:t>к.п.н</a:t>
            </a:r>
            <a:r>
              <a:rPr sz="1700">
                <a:solidFill>
                  <a:srgbClr val="4B4B4B"/>
                </a:solidFill>
              </a:rPr>
              <a:t>., </a:t>
            </a:r>
            <a:r>
              <a:rPr sz="1700">
                <a:solidFill>
                  <a:srgbClr val="4B4B4B"/>
                </a:solidFill>
              </a:rPr>
              <a:t>доцент, </a:t>
            </a:r>
            <a:r>
              <a:rPr cap="none" sz="1700" baseline="0">
                <a:solidFill>
                  <a:srgbClr val="4B4B4B"/>
                </a:solidFill>
              </a:rPr>
              <a:t>старший </a:t>
            </a:r>
            <a:r>
              <a:rPr cap="none" sz="1700" baseline="0">
                <a:solidFill>
                  <a:srgbClr val="4B4B4B"/>
                </a:solidFill>
              </a:rPr>
              <a:t>научный </a:t>
            </a:r>
            <a:r>
              <a:rPr cap="none" sz="1700" baseline="0">
                <a:solidFill>
                  <a:srgbClr val="4B4B4B"/>
                </a:solidFill>
              </a:rPr>
              <a:t>сотрудник</a:t>
            </a:r>
          </a:p>
          <a:p>
            <a:pPr marL="342900" algn="r" indent="-342900"/>
            <a:r>
              <a:rPr sz="1700">
                <a:solidFill>
                  <a:srgbClr val="4B4B4B"/>
                </a:solidFill>
              </a:rPr>
              <a:t>лаборатории развития личности в системе образования</a:t>
            </a:r>
            <a:r>
              <a:rPr cap="none" sz="1700" baseline="0">
                <a:solidFill>
                  <a:srgbClr val="4B4B4B"/>
                </a:solidFill>
              </a:rPr>
              <a:t> </a:t>
            </a:r>
          </a:p>
          <a:p>
            <a:pPr marL="342900" algn="r" indent="-342900"/>
            <a:r>
              <a:rPr cap="none" sz="1700" baseline="0">
                <a:solidFill>
                  <a:srgbClr val="4B4B4B"/>
                </a:solidFill>
              </a:rPr>
              <a:t>Института</a:t>
            </a:r>
            <a:r>
              <a:rPr cap="none" sz="1700">
                <a:solidFill>
                  <a:srgbClr val="4B4B4B"/>
                </a:solidFill>
              </a:rPr>
              <a:t> </a:t>
            </a:r>
            <a:r>
              <a:rPr cap="none" sz="1700" baseline="0">
                <a:solidFill>
                  <a:srgbClr val="4B4B4B"/>
                </a:solidFill>
              </a:rPr>
              <a:t>стратегии развития образования РАО,</a:t>
            </a:r>
          </a:p>
          <a:p>
            <a:pPr marL="342900" marR="0" algn="r" indent="-342900">
              <a:lnSpc>
                <a:spcPct val="100000"/>
              </a:lnSpc>
            </a:pPr>
          </a:p>
        </p:txBody>
      </p:sp>
    </p:spTree>
    <p:extLst>
      <p:ext uri="{BB962C8B-B14F-4D97-AF65-F5344CB8AC3E}">
        <p14:creationId xmlns:p14="http://schemas.microsoft.com/office/powerpoint/2010/main" val="295746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1267</TotalTime>
  <Words>271</Words>
  <Application>Microsoft Office PowerPoint</Application>
  <PresentationFormat>Экран (4:3)</PresentationFormat>
  <Paragraphs>45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Georgia</vt:lpstr>
      <vt:lpstr>Times New Roman</vt:lpstr>
      <vt:lpstr>Wingdings</vt:lpstr>
      <vt:lpstr>Yu Mincho Light</vt:lpstr>
      <vt:lpstr>Тема Office</vt:lpstr>
      <vt:lpstr>«Как оценить результативность реализации программы воспитания»</vt:lpstr>
      <vt:lpstr>Презентация PowerPoint</vt:lpstr>
      <vt:lpstr>ЧТО АНАЛИЗИРУЕМ?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Sofia</dc:creator>
  <cp:lastModifiedBy>Владимир</cp:lastModifiedBy>
  <cp:revision>116</cp:revision>
  <cp:lastPrinted>2018-09-20T15:14:37Z</cp:lastPrinted>
  <dcterms:created xsi:type="dcterms:W3CDTF">2018-09-17T13:51:28Z</dcterms:created>
  <dcterms:modified xsi:type="dcterms:W3CDTF">2021-10-11T17:29:14Z</dcterms:modified>
</cp:coreProperties>
</file>