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19" r:id="rId6"/>
    <p:sldMasterId id="2147483743" r:id="rId7"/>
    <p:sldMasterId id="2147483755" r:id="rId8"/>
    <p:sldMasterId id="2147483768" r:id="rId9"/>
  </p:sldMasterIdLst>
  <p:notesMasterIdLst>
    <p:notesMasterId r:id="rId84"/>
  </p:notesMasterIdLst>
  <p:sldIdLst>
    <p:sldId id="256" r:id="rId10"/>
    <p:sldId id="257" r:id="rId11"/>
    <p:sldId id="271" r:id="rId12"/>
    <p:sldId id="269" r:id="rId13"/>
    <p:sldId id="270" r:id="rId14"/>
    <p:sldId id="258" r:id="rId15"/>
    <p:sldId id="259" r:id="rId16"/>
    <p:sldId id="272" r:id="rId17"/>
    <p:sldId id="273" r:id="rId18"/>
    <p:sldId id="260" r:id="rId19"/>
    <p:sldId id="267" r:id="rId20"/>
    <p:sldId id="261" r:id="rId21"/>
    <p:sldId id="274" r:id="rId22"/>
    <p:sldId id="262" r:id="rId23"/>
    <p:sldId id="266" r:id="rId24"/>
    <p:sldId id="265" r:id="rId25"/>
    <p:sldId id="268" r:id="rId26"/>
    <p:sldId id="275" r:id="rId27"/>
    <p:sldId id="324" r:id="rId28"/>
    <p:sldId id="325" r:id="rId29"/>
    <p:sldId id="326" r:id="rId30"/>
    <p:sldId id="327" r:id="rId31"/>
    <p:sldId id="337" r:id="rId32"/>
    <p:sldId id="328" r:id="rId33"/>
    <p:sldId id="336" r:id="rId34"/>
    <p:sldId id="330" r:id="rId35"/>
    <p:sldId id="331" r:id="rId36"/>
    <p:sldId id="332" r:id="rId37"/>
    <p:sldId id="333" r:id="rId38"/>
    <p:sldId id="335" r:id="rId39"/>
    <p:sldId id="284" r:id="rId40"/>
    <p:sldId id="287" r:id="rId41"/>
    <p:sldId id="288" r:id="rId42"/>
    <p:sldId id="290" r:id="rId43"/>
    <p:sldId id="289" r:id="rId44"/>
    <p:sldId id="291" r:id="rId45"/>
    <p:sldId id="292" r:id="rId46"/>
    <p:sldId id="276" r:id="rId47"/>
    <p:sldId id="278" r:id="rId48"/>
    <p:sldId id="281" r:id="rId49"/>
    <p:sldId id="282" r:id="rId50"/>
    <p:sldId id="280" r:id="rId51"/>
    <p:sldId id="283" r:id="rId52"/>
    <p:sldId id="311" r:id="rId53"/>
    <p:sldId id="312" r:id="rId54"/>
    <p:sldId id="313" r:id="rId55"/>
    <p:sldId id="314" r:id="rId56"/>
    <p:sldId id="334" r:id="rId57"/>
    <p:sldId id="298" r:id="rId58"/>
    <p:sldId id="294" r:id="rId59"/>
    <p:sldId id="297"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20" r:id="rId73"/>
    <p:sldId id="322" r:id="rId74"/>
    <p:sldId id="321" r:id="rId75"/>
    <p:sldId id="323" r:id="rId76"/>
    <p:sldId id="315" r:id="rId77"/>
    <p:sldId id="316" r:id="rId78"/>
    <p:sldId id="317" r:id="rId79"/>
    <p:sldId id="318" r:id="rId80"/>
    <p:sldId id="319" r:id="rId81"/>
    <p:sldId id="296" r:id="rId82"/>
    <p:sldId id="295" r:id="rId8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60" y="-2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E77D5A-052E-4636-B511-2B9FEAD89F00}" type="datetimeFigureOut">
              <a:rPr lang="ru-RU" smtClean="0"/>
              <a:t>21.11.2023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68830-5210-461C-A007-1344A09C21F8}" type="slidenum">
              <a:rPr lang="ru-RU" smtClean="0"/>
              <a:t>‹#›</a:t>
            </a:fld>
            <a:endParaRPr lang="ru-RU"/>
          </a:p>
        </p:txBody>
      </p:sp>
    </p:spTree>
    <p:extLst>
      <p:ext uri="{BB962C8B-B14F-4D97-AF65-F5344CB8AC3E}">
        <p14:creationId xmlns:p14="http://schemas.microsoft.com/office/powerpoint/2010/main" val="400599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8891BC5-3DA0-4617-9D10-B06C4377CDED}" type="slidenum">
              <a:rPr lang="ru-RU" smtClean="0"/>
              <a:t>9</a:t>
            </a:fld>
            <a:endParaRPr lang="ru-RU"/>
          </a:p>
        </p:txBody>
      </p:sp>
    </p:spTree>
    <p:extLst>
      <p:ext uri="{BB962C8B-B14F-4D97-AF65-F5344CB8AC3E}">
        <p14:creationId xmlns:p14="http://schemas.microsoft.com/office/powerpoint/2010/main" val="270939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8891BC5-3DA0-4617-9D10-B06C4377CDED}"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254572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978C76-D27A-FA4D-BE28-96E497C57894}" type="slidenum">
              <a:rPr lang="ru-RU" smtClean="0">
                <a:solidFill>
                  <a:prstClr val="black"/>
                </a:solidFill>
              </a:rPr>
              <a:pPr/>
              <a:t>40</a:t>
            </a:fld>
            <a:endParaRPr lang="ru-RU">
              <a:solidFill>
                <a:prstClr val="black"/>
              </a:solidFill>
            </a:endParaRPr>
          </a:p>
        </p:txBody>
      </p:sp>
    </p:spTree>
    <p:extLst>
      <p:ext uri="{BB962C8B-B14F-4D97-AF65-F5344CB8AC3E}">
        <p14:creationId xmlns:p14="http://schemas.microsoft.com/office/powerpoint/2010/main" val="369824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9B247EA-5D04-B24D-AB0E-FC2EF4DBB982}"/>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476BB92-D7FE-7546-B13D-FF740FCFA5AB}"/>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018CCC3-43A8-5D42-84D4-E66ABF5D48E9}"/>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205FDD0-B672-C340-ACDA-132C8F49D15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75C491E1-4257-7549-AAE5-5A16EC898BA5}"/>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636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1"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1" y="3602038"/>
            <a:ext cx="6858000" cy="1655762"/>
          </a:xfrm>
        </p:spPr>
        <p:txBody>
          <a:bodyPr/>
          <a:lstStyle>
            <a:lvl1pPr marL="0" indent="0" algn="ctr">
              <a:buNone/>
              <a:defRPr sz="2400"/>
            </a:lvl1pPr>
            <a:lvl2pPr marL="456759" indent="0" algn="ctr">
              <a:buNone/>
              <a:defRPr sz="2000"/>
            </a:lvl2pPr>
            <a:lvl3pPr marL="913503" indent="0" algn="ctr">
              <a:buNone/>
              <a:defRPr sz="1800"/>
            </a:lvl3pPr>
            <a:lvl4pPr marL="1370261" indent="0" algn="ctr">
              <a:buNone/>
              <a:defRPr sz="1600"/>
            </a:lvl4pPr>
            <a:lvl5pPr marL="1827015" indent="0" algn="ctr">
              <a:buNone/>
              <a:defRPr sz="1600"/>
            </a:lvl5pPr>
            <a:lvl6pPr marL="2283774" indent="0" algn="ctr">
              <a:buNone/>
              <a:defRPr sz="1600"/>
            </a:lvl6pPr>
            <a:lvl7pPr marL="2740531" indent="0" algn="ctr">
              <a:buNone/>
              <a:defRPr sz="1600"/>
            </a:lvl7pPr>
            <a:lvl8pPr marL="3197289" indent="0" algn="ctr">
              <a:buNone/>
              <a:defRPr sz="1600"/>
            </a:lvl8pPr>
            <a:lvl9pPr marL="3654035"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65549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4543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85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583"/>
            <a:ext cx="7886700" cy="1500187"/>
          </a:xfrm>
        </p:spPr>
        <p:txBody>
          <a:bodyPr/>
          <a:lstStyle>
            <a:lvl1pPr marL="0" indent="0">
              <a:buNone/>
              <a:defRPr sz="2400">
                <a:solidFill>
                  <a:schemeClr val="tx1">
                    <a:tint val="75000"/>
                  </a:schemeClr>
                </a:solidFill>
              </a:defRPr>
            </a:lvl1pPr>
            <a:lvl2pPr marL="456759" indent="0">
              <a:buNone/>
              <a:defRPr sz="2000">
                <a:solidFill>
                  <a:schemeClr val="tx1">
                    <a:tint val="75000"/>
                  </a:schemeClr>
                </a:solidFill>
              </a:defRPr>
            </a:lvl2pPr>
            <a:lvl3pPr marL="913503" indent="0">
              <a:buNone/>
              <a:defRPr sz="1800">
                <a:solidFill>
                  <a:schemeClr val="tx1">
                    <a:tint val="75000"/>
                  </a:schemeClr>
                </a:solidFill>
              </a:defRPr>
            </a:lvl3pPr>
            <a:lvl4pPr marL="1370261" indent="0">
              <a:buNone/>
              <a:defRPr sz="1600">
                <a:solidFill>
                  <a:schemeClr val="tx1">
                    <a:tint val="75000"/>
                  </a:schemeClr>
                </a:solidFill>
              </a:defRPr>
            </a:lvl4pPr>
            <a:lvl5pPr marL="1827015" indent="0">
              <a:buNone/>
              <a:defRPr sz="1600">
                <a:solidFill>
                  <a:schemeClr val="tx1">
                    <a:tint val="75000"/>
                  </a:schemeClr>
                </a:solidFill>
              </a:defRPr>
            </a:lvl5pPr>
            <a:lvl6pPr marL="2283774" indent="0">
              <a:buNone/>
              <a:defRPr sz="1600">
                <a:solidFill>
                  <a:schemeClr val="tx1">
                    <a:tint val="75000"/>
                  </a:schemeClr>
                </a:solidFill>
              </a:defRPr>
            </a:lvl6pPr>
            <a:lvl7pPr marL="2740531" indent="0">
              <a:buNone/>
              <a:defRPr sz="1600">
                <a:solidFill>
                  <a:schemeClr val="tx1">
                    <a:tint val="75000"/>
                  </a:schemeClr>
                </a:solidFill>
              </a:defRPr>
            </a:lvl7pPr>
            <a:lvl8pPr marL="3197289" indent="0">
              <a:buNone/>
              <a:defRPr sz="1600">
                <a:solidFill>
                  <a:schemeClr val="tx1">
                    <a:tint val="75000"/>
                  </a:schemeClr>
                </a:solidFill>
              </a:defRPr>
            </a:lvl8pPr>
            <a:lvl9pPr marL="3654035"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614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1"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6617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0398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0315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8809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54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2330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545"/>
            <a:ext cx="4629150" cy="4873625"/>
          </a:xfrm>
        </p:spPr>
        <p:txBody>
          <a:bodyPr/>
          <a:lstStyle>
            <a:lvl1pPr marL="0" indent="0">
              <a:buNone/>
              <a:defRPr sz="3200"/>
            </a:lvl1pPr>
            <a:lvl2pPr marL="456759" indent="0">
              <a:buNone/>
              <a:defRPr sz="2800"/>
            </a:lvl2pPr>
            <a:lvl3pPr marL="913503" indent="0">
              <a:buNone/>
              <a:defRPr sz="2400"/>
            </a:lvl3pPr>
            <a:lvl4pPr marL="1370261" indent="0">
              <a:buNone/>
              <a:defRPr sz="2000"/>
            </a:lvl4pPr>
            <a:lvl5pPr marL="1827015" indent="0">
              <a:buNone/>
              <a:defRPr sz="2000"/>
            </a:lvl5pPr>
            <a:lvl6pPr marL="2283774" indent="0">
              <a:buNone/>
              <a:defRPr sz="2000"/>
            </a:lvl6pPr>
            <a:lvl7pPr marL="2740531" indent="0">
              <a:buNone/>
              <a:defRPr sz="2000"/>
            </a:lvl7pPr>
            <a:lvl8pPr marL="3197289" indent="0">
              <a:buNone/>
              <a:defRPr sz="2000"/>
            </a:lvl8pPr>
            <a:lvl9pPr marL="3654035" indent="0">
              <a:buNone/>
              <a:defRPr sz="2000"/>
            </a:lvl9pPr>
          </a:lstStyle>
          <a:p>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000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0441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596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1"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1" y="3602038"/>
            <a:ext cx="6858000" cy="1655762"/>
          </a:xfrm>
        </p:spPr>
        <p:txBody>
          <a:bodyPr/>
          <a:lstStyle>
            <a:lvl1pPr marL="0" indent="0" algn="ctr">
              <a:buNone/>
              <a:defRPr sz="2400"/>
            </a:lvl1pPr>
            <a:lvl2pPr marL="456759" indent="0" algn="ctr">
              <a:buNone/>
              <a:defRPr sz="2000"/>
            </a:lvl2pPr>
            <a:lvl3pPr marL="913503" indent="0" algn="ctr">
              <a:buNone/>
              <a:defRPr sz="1800"/>
            </a:lvl3pPr>
            <a:lvl4pPr marL="1370261" indent="0" algn="ctr">
              <a:buNone/>
              <a:defRPr sz="1600"/>
            </a:lvl4pPr>
            <a:lvl5pPr marL="1827015" indent="0" algn="ctr">
              <a:buNone/>
              <a:defRPr sz="1600"/>
            </a:lvl5pPr>
            <a:lvl6pPr marL="2283774" indent="0" algn="ctr">
              <a:buNone/>
              <a:defRPr sz="1600"/>
            </a:lvl6pPr>
            <a:lvl7pPr marL="2740531" indent="0" algn="ctr">
              <a:buNone/>
              <a:defRPr sz="1600"/>
            </a:lvl7pPr>
            <a:lvl8pPr marL="3197289" indent="0" algn="ctr">
              <a:buNone/>
              <a:defRPr sz="1600"/>
            </a:lvl8pPr>
            <a:lvl9pPr marL="3654035"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4229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0795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852"/>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577"/>
            <a:ext cx="7886700" cy="1500187"/>
          </a:xfrm>
        </p:spPr>
        <p:txBody>
          <a:bodyPr/>
          <a:lstStyle>
            <a:lvl1pPr marL="0" indent="0">
              <a:buNone/>
              <a:defRPr sz="2400">
                <a:solidFill>
                  <a:schemeClr val="tx1">
                    <a:tint val="75000"/>
                  </a:schemeClr>
                </a:solidFill>
              </a:defRPr>
            </a:lvl1pPr>
            <a:lvl2pPr marL="456759" indent="0">
              <a:buNone/>
              <a:defRPr sz="2000">
                <a:solidFill>
                  <a:schemeClr val="tx1">
                    <a:tint val="75000"/>
                  </a:schemeClr>
                </a:solidFill>
              </a:defRPr>
            </a:lvl2pPr>
            <a:lvl3pPr marL="913503" indent="0">
              <a:buNone/>
              <a:defRPr sz="1800">
                <a:solidFill>
                  <a:schemeClr val="tx1">
                    <a:tint val="75000"/>
                  </a:schemeClr>
                </a:solidFill>
              </a:defRPr>
            </a:lvl3pPr>
            <a:lvl4pPr marL="1370261" indent="0">
              <a:buNone/>
              <a:defRPr sz="1600">
                <a:solidFill>
                  <a:schemeClr val="tx1">
                    <a:tint val="75000"/>
                  </a:schemeClr>
                </a:solidFill>
              </a:defRPr>
            </a:lvl4pPr>
            <a:lvl5pPr marL="1827015" indent="0">
              <a:buNone/>
              <a:defRPr sz="1600">
                <a:solidFill>
                  <a:schemeClr val="tx1">
                    <a:tint val="75000"/>
                  </a:schemeClr>
                </a:solidFill>
              </a:defRPr>
            </a:lvl5pPr>
            <a:lvl6pPr marL="2283774" indent="0">
              <a:buNone/>
              <a:defRPr sz="1600">
                <a:solidFill>
                  <a:schemeClr val="tx1">
                    <a:tint val="75000"/>
                  </a:schemeClr>
                </a:solidFill>
              </a:defRPr>
            </a:lvl6pPr>
            <a:lvl7pPr marL="2740531" indent="0">
              <a:buNone/>
              <a:defRPr sz="1600">
                <a:solidFill>
                  <a:schemeClr val="tx1">
                    <a:tint val="75000"/>
                  </a:schemeClr>
                </a:solidFill>
              </a:defRPr>
            </a:lvl7pPr>
            <a:lvl8pPr marL="3197289" indent="0">
              <a:buNone/>
              <a:defRPr sz="1600">
                <a:solidFill>
                  <a:schemeClr val="tx1">
                    <a:tint val="75000"/>
                  </a:schemeClr>
                </a:solidFill>
              </a:defRPr>
            </a:lvl8pPr>
            <a:lvl9pPr marL="3654035"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3443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1"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338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5199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7917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38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53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724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539"/>
            <a:ext cx="4629150" cy="4873625"/>
          </a:xfrm>
        </p:spPr>
        <p:txBody>
          <a:bodyPr/>
          <a:lstStyle>
            <a:lvl1pPr marL="0" indent="0">
              <a:buNone/>
              <a:defRPr sz="3200"/>
            </a:lvl1pPr>
            <a:lvl2pPr marL="456759" indent="0">
              <a:buNone/>
              <a:defRPr sz="2800"/>
            </a:lvl2pPr>
            <a:lvl3pPr marL="913503" indent="0">
              <a:buNone/>
              <a:defRPr sz="2400"/>
            </a:lvl3pPr>
            <a:lvl4pPr marL="1370261" indent="0">
              <a:buNone/>
              <a:defRPr sz="2000"/>
            </a:lvl4pPr>
            <a:lvl5pPr marL="1827015" indent="0">
              <a:buNone/>
              <a:defRPr sz="2000"/>
            </a:lvl5pPr>
            <a:lvl6pPr marL="2283774" indent="0">
              <a:buNone/>
              <a:defRPr sz="2000"/>
            </a:lvl6pPr>
            <a:lvl7pPr marL="2740531" indent="0">
              <a:buNone/>
              <a:defRPr sz="2000"/>
            </a:lvl7pPr>
            <a:lvl8pPr marL="3197289" indent="0">
              <a:buNone/>
              <a:defRPr sz="2000"/>
            </a:lvl8pPr>
            <a:lvl9pPr marL="3654035" indent="0">
              <a:buNone/>
              <a:defRPr sz="2000"/>
            </a:lvl9pPr>
          </a:lstStyle>
          <a:p>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3184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2410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6016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1"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1" y="3602038"/>
            <a:ext cx="6858000" cy="1655762"/>
          </a:xfrm>
        </p:spPr>
        <p:txBody>
          <a:bodyPr/>
          <a:lstStyle>
            <a:lvl1pPr marL="0" indent="0" algn="ctr">
              <a:buNone/>
              <a:defRPr sz="2400"/>
            </a:lvl1pPr>
            <a:lvl2pPr marL="456759" indent="0" algn="ctr">
              <a:buNone/>
              <a:defRPr sz="2000"/>
            </a:lvl2pPr>
            <a:lvl3pPr marL="913503" indent="0" algn="ctr">
              <a:buNone/>
              <a:defRPr sz="1800"/>
            </a:lvl3pPr>
            <a:lvl4pPr marL="1370261" indent="0" algn="ctr">
              <a:buNone/>
              <a:defRPr sz="1600"/>
            </a:lvl4pPr>
            <a:lvl5pPr marL="1827015" indent="0" algn="ctr">
              <a:buNone/>
              <a:defRPr sz="1600"/>
            </a:lvl5pPr>
            <a:lvl6pPr marL="2283774" indent="0" algn="ctr">
              <a:buNone/>
              <a:defRPr sz="1600"/>
            </a:lvl6pPr>
            <a:lvl7pPr marL="2740531" indent="0" algn="ctr">
              <a:buNone/>
              <a:defRPr sz="1600"/>
            </a:lvl7pPr>
            <a:lvl8pPr marL="3197289" indent="0" algn="ctr">
              <a:buNone/>
              <a:defRPr sz="1600"/>
            </a:lvl8pPr>
            <a:lvl9pPr marL="3654035"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7110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970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846"/>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571"/>
            <a:ext cx="7886700" cy="1500187"/>
          </a:xfrm>
        </p:spPr>
        <p:txBody>
          <a:bodyPr/>
          <a:lstStyle>
            <a:lvl1pPr marL="0" indent="0">
              <a:buNone/>
              <a:defRPr sz="2400">
                <a:solidFill>
                  <a:schemeClr val="tx1">
                    <a:tint val="75000"/>
                  </a:schemeClr>
                </a:solidFill>
              </a:defRPr>
            </a:lvl1pPr>
            <a:lvl2pPr marL="456759" indent="0">
              <a:buNone/>
              <a:defRPr sz="2000">
                <a:solidFill>
                  <a:schemeClr val="tx1">
                    <a:tint val="75000"/>
                  </a:schemeClr>
                </a:solidFill>
              </a:defRPr>
            </a:lvl2pPr>
            <a:lvl3pPr marL="913503" indent="0">
              <a:buNone/>
              <a:defRPr sz="1800">
                <a:solidFill>
                  <a:schemeClr val="tx1">
                    <a:tint val="75000"/>
                  </a:schemeClr>
                </a:solidFill>
              </a:defRPr>
            </a:lvl3pPr>
            <a:lvl4pPr marL="1370261" indent="0">
              <a:buNone/>
              <a:defRPr sz="1600">
                <a:solidFill>
                  <a:schemeClr val="tx1">
                    <a:tint val="75000"/>
                  </a:schemeClr>
                </a:solidFill>
              </a:defRPr>
            </a:lvl4pPr>
            <a:lvl5pPr marL="1827015" indent="0">
              <a:buNone/>
              <a:defRPr sz="1600">
                <a:solidFill>
                  <a:schemeClr val="tx1">
                    <a:tint val="75000"/>
                  </a:schemeClr>
                </a:solidFill>
              </a:defRPr>
            </a:lvl5pPr>
            <a:lvl6pPr marL="2283774" indent="0">
              <a:buNone/>
              <a:defRPr sz="1600">
                <a:solidFill>
                  <a:schemeClr val="tx1">
                    <a:tint val="75000"/>
                  </a:schemeClr>
                </a:solidFill>
              </a:defRPr>
            </a:lvl6pPr>
            <a:lvl7pPr marL="2740531" indent="0">
              <a:buNone/>
              <a:defRPr sz="1600">
                <a:solidFill>
                  <a:schemeClr val="tx1">
                    <a:tint val="75000"/>
                  </a:schemeClr>
                </a:solidFill>
              </a:defRPr>
            </a:lvl7pPr>
            <a:lvl8pPr marL="3197289" indent="0">
              <a:buNone/>
              <a:defRPr sz="1600">
                <a:solidFill>
                  <a:schemeClr val="tx1">
                    <a:tint val="75000"/>
                  </a:schemeClr>
                </a:solidFill>
              </a:defRPr>
            </a:lvl8pPr>
            <a:lvl9pPr marL="3654035"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6299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1"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971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8751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946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9246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53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4947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533"/>
            <a:ext cx="4629150" cy="4873625"/>
          </a:xfrm>
        </p:spPr>
        <p:txBody>
          <a:bodyPr/>
          <a:lstStyle>
            <a:lvl1pPr marL="0" indent="0">
              <a:buNone/>
              <a:defRPr sz="3200"/>
            </a:lvl1pPr>
            <a:lvl2pPr marL="456759" indent="0">
              <a:buNone/>
              <a:defRPr sz="2800"/>
            </a:lvl2pPr>
            <a:lvl3pPr marL="913503" indent="0">
              <a:buNone/>
              <a:defRPr sz="2400"/>
            </a:lvl3pPr>
            <a:lvl4pPr marL="1370261" indent="0">
              <a:buNone/>
              <a:defRPr sz="2000"/>
            </a:lvl4pPr>
            <a:lvl5pPr marL="1827015" indent="0">
              <a:buNone/>
              <a:defRPr sz="2000"/>
            </a:lvl5pPr>
            <a:lvl6pPr marL="2283774" indent="0">
              <a:buNone/>
              <a:defRPr sz="2000"/>
            </a:lvl6pPr>
            <a:lvl7pPr marL="2740531" indent="0">
              <a:buNone/>
              <a:defRPr sz="2000"/>
            </a:lvl7pPr>
            <a:lvl8pPr marL="3197289" indent="0">
              <a:buNone/>
              <a:defRPr sz="2000"/>
            </a:lvl8pPr>
            <a:lvl9pPr marL="3654035" indent="0">
              <a:buNone/>
              <a:defRPr sz="2000"/>
            </a:lvl9pPr>
          </a:lstStyle>
          <a:p>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46333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8999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111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1"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1" y="3602038"/>
            <a:ext cx="6858000" cy="1655762"/>
          </a:xfrm>
        </p:spPr>
        <p:txBody>
          <a:bodyPr/>
          <a:lstStyle>
            <a:lvl1pPr marL="0" indent="0" algn="ctr">
              <a:buNone/>
              <a:defRPr sz="2400"/>
            </a:lvl1pPr>
            <a:lvl2pPr marL="456759" indent="0" algn="ctr">
              <a:buNone/>
              <a:defRPr sz="2000"/>
            </a:lvl2pPr>
            <a:lvl3pPr marL="913503" indent="0" algn="ctr">
              <a:buNone/>
              <a:defRPr sz="1800"/>
            </a:lvl3pPr>
            <a:lvl4pPr marL="1370261" indent="0" algn="ctr">
              <a:buNone/>
              <a:defRPr sz="1600"/>
            </a:lvl4pPr>
            <a:lvl5pPr marL="1827015" indent="0" algn="ctr">
              <a:buNone/>
              <a:defRPr sz="1600"/>
            </a:lvl5pPr>
            <a:lvl6pPr marL="2283774" indent="0" algn="ctr">
              <a:buNone/>
              <a:defRPr sz="1600"/>
            </a:lvl6pPr>
            <a:lvl7pPr marL="2740531" indent="0" algn="ctr">
              <a:buNone/>
              <a:defRPr sz="1600"/>
            </a:lvl7pPr>
            <a:lvl8pPr marL="3197289" indent="0" algn="ctr">
              <a:buNone/>
              <a:defRPr sz="1600"/>
            </a:lvl8pPr>
            <a:lvl9pPr marL="3654035"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020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19974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836"/>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561"/>
            <a:ext cx="7886700" cy="1500187"/>
          </a:xfrm>
        </p:spPr>
        <p:txBody>
          <a:bodyPr/>
          <a:lstStyle>
            <a:lvl1pPr marL="0" indent="0">
              <a:buNone/>
              <a:defRPr sz="2400">
                <a:solidFill>
                  <a:schemeClr val="tx1">
                    <a:tint val="75000"/>
                  </a:schemeClr>
                </a:solidFill>
              </a:defRPr>
            </a:lvl1pPr>
            <a:lvl2pPr marL="456759" indent="0">
              <a:buNone/>
              <a:defRPr sz="2000">
                <a:solidFill>
                  <a:schemeClr val="tx1">
                    <a:tint val="75000"/>
                  </a:schemeClr>
                </a:solidFill>
              </a:defRPr>
            </a:lvl2pPr>
            <a:lvl3pPr marL="913503" indent="0">
              <a:buNone/>
              <a:defRPr sz="1800">
                <a:solidFill>
                  <a:schemeClr val="tx1">
                    <a:tint val="75000"/>
                  </a:schemeClr>
                </a:solidFill>
              </a:defRPr>
            </a:lvl3pPr>
            <a:lvl4pPr marL="1370261" indent="0">
              <a:buNone/>
              <a:defRPr sz="1600">
                <a:solidFill>
                  <a:schemeClr val="tx1">
                    <a:tint val="75000"/>
                  </a:schemeClr>
                </a:solidFill>
              </a:defRPr>
            </a:lvl4pPr>
            <a:lvl5pPr marL="1827015" indent="0">
              <a:buNone/>
              <a:defRPr sz="1600">
                <a:solidFill>
                  <a:schemeClr val="tx1">
                    <a:tint val="75000"/>
                  </a:schemeClr>
                </a:solidFill>
              </a:defRPr>
            </a:lvl5pPr>
            <a:lvl6pPr marL="2283774" indent="0">
              <a:buNone/>
              <a:defRPr sz="1600">
                <a:solidFill>
                  <a:schemeClr val="tx1">
                    <a:tint val="75000"/>
                  </a:schemeClr>
                </a:solidFill>
              </a:defRPr>
            </a:lvl6pPr>
            <a:lvl7pPr marL="2740531" indent="0">
              <a:buNone/>
              <a:defRPr sz="1600">
                <a:solidFill>
                  <a:schemeClr val="tx1">
                    <a:tint val="75000"/>
                  </a:schemeClr>
                </a:solidFill>
              </a:defRPr>
            </a:lvl7pPr>
            <a:lvl8pPr marL="3197289" indent="0">
              <a:buNone/>
              <a:defRPr sz="1600">
                <a:solidFill>
                  <a:schemeClr val="tx1">
                    <a:tint val="75000"/>
                  </a:schemeClr>
                </a:solidFill>
              </a:defRPr>
            </a:lvl8pPr>
            <a:lvl9pPr marL="3654035"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9272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1"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64954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6759" indent="0">
              <a:buNone/>
              <a:defRPr sz="2000" b="1"/>
            </a:lvl2pPr>
            <a:lvl3pPr marL="913503" indent="0">
              <a:buNone/>
              <a:defRPr sz="1800" b="1"/>
            </a:lvl3pPr>
            <a:lvl4pPr marL="1370261" indent="0">
              <a:buNone/>
              <a:defRPr sz="1600" b="1"/>
            </a:lvl4pPr>
            <a:lvl5pPr marL="1827015" indent="0">
              <a:buNone/>
              <a:defRPr sz="1600" b="1"/>
            </a:lvl5pPr>
            <a:lvl6pPr marL="2283774" indent="0">
              <a:buNone/>
              <a:defRPr sz="1600" b="1"/>
            </a:lvl6pPr>
            <a:lvl7pPr marL="2740531" indent="0">
              <a:buNone/>
              <a:defRPr sz="1600" b="1"/>
            </a:lvl7pPr>
            <a:lvl8pPr marL="3197289" indent="0">
              <a:buNone/>
              <a:defRPr sz="1600" b="1"/>
            </a:lvl8pPr>
            <a:lvl9pPr marL="3654035"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3558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21.11.2023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2706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2690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52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0369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59"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523"/>
            <a:ext cx="4629150" cy="4873625"/>
          </a:xfrm>
        </p:spPr>
        <p:txBody>
          <a:bodyPr/>
          <a:lstStyle>
            <a:lvl1pPr marL="0" indent="0">
              <a:buNone/>
              <a:defRPr sz="3200"/>
            </a:lvl1pPr>
            <a:lvl2pPr marL="456759" indent="0">
              <a:buNone/>
              <a:defRPr sz="2800"/>
            </a:lvl2pPr>
            <a:lvl3pPr marL="913503" indent="0">
              <a:buNone/>
              <a:defRPr sz="2400"/>
            </a:lvl3pPr>
            <a:lvl4pPr marL="1370261" indent="0">
              <a:buNone/>
              <a:defRPr sz="2000"/>
            </a:lvl4pPr>
            <a:lvl5pPr marL="1827015" indent="0">
              <a:buNone/>
              <a:defRPr sz="2000"/>
            </a:lvl5pPr>
            <a:lvl6pPr marL="2283774" indent="0">
              <a:buNone/>
              <a:defRPr sz="2000"/>
            </a:lvl6pPr>
            <a:lvl7pPr marL="2740531" indent="0">
              <a:buNone/>
              <a:defRPr sz="2000"/>
            </a:lvl7pPr>
            <a:lvl8pPr marL="3197289" indent="0">
              <a:buNone/>
              <a:defRPr sz="2000"/>
            </a:lvl8pPr>
            <a:lvl9pPr marL="3654035" indent="0">
              <a:buNone/>
              <a:defRPr sz="2000"/>
            </a:lvl9pPr>
          </a:lstStyle>
          <a:p>
            <a:endParaRPr lang="ru-RU"/>
          </a:p>
        </p:txBody>
      </p:sp>
      <p:sp>
        <p:nvSpPr>
          <p:cNvPr id="4" name="Текст 3"/>
          <p:cNvSpPr>
            <a:spLocks noGrp="1"/>
          </p:cNvSpPr>
          <p:nvPr>
            <p:ph type="body" sz="half" idx="2"/>
          </p:nvPr>
        </p:nvSpPr>
        <p:spPr>
          <a:xfrm>
            <a:off x="629859" y="2057400"/>
            <a:ext cx="2949178" cy="3811588"/>
          </a:xfrm>
        </p:spPr>
        <p:txBody>
          <a:bodyPr/>
          <a:lstStyle>
            <a:lvl1pPr marL="0" indent="0">
              <a:buNone/>
              <a:defRPr sz="1600"/>
            </a:lvl1pPr>
            <a:lvl2pPr marL="456759" indent="0">
              <a:buNone/>
              <a:defRPr sz="1400"/>
            </a:lvl2pPr>
            <a:lvl3pPr marL="913503" indent="0">
              <a:buNone/>
              <a:defRPr sz="1200"/>
            </a:lvl3pPr>
            <a:lvl4pPr marL="1370261" indent="0">
              <a:buNone/>
              <a:defRPr sz="1000"/>
            </a:lvl4pPr>
            <a:lvl5pPr marL="1827015" indent="0">
              <a:buNone/>
              <a:defRPr sz="1000"/>
            </a:lvl5pPr>
            <a:lvl6pPr marL="2283774" indent="0">
              <a:buNone/>
              <a:defRPr sz="1000"/>
            </a:lvl6pPr>
            <a:lvl7pPr marL="2740531" indent="0">
              <a:buNone/>
              <a:defRPr sz="1000"/>
            </a:lvl7pPr>
            <a:lvl8pPr marL="3197289" indent="0">
              <a:buNone/>
              <a:defRPr sz="1000"/>
            </a:lvl8pPr>
            <a:lvl9pPr marL="3654035"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40468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78498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05D3C7-0A56-4FBF-94A3-358762F89667}"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8F9DBCF-76E9-4A5E-982F-CE2D751A1F3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7537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554F3C-DCD1-E44C-86CF-BB342E041569}"/>
              </a:ext>
            </a:extLst>
          </p:cNvPr>
          <p:cNvSpPr>
            <a:spLocks noGrp="1"/>
          </p:cNvSpPr>
          <p:nvPr>
            <p:ph type="ctrTitle"/>
          </p:nvPr>
        </p:nvSpPr>
        <p:spPr>
          <a:xfrm>
            <a:off x="1143001" y="1122414"/>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3F3E509-8748-BB42-B38C-15398A8C793F}"/>
              </a:ext>
            </a:extLst>
          </p:cNvPr>
          <p:cNvSpPr>
            <a:spLocks noGrp="1"/>
          </p:cNvSpPr>
          <p:nvPr>
            <p:ph type="subTitle" idx="1"/>
          </p:nvPr>
        </p:nvSpPr>
        <p:spPr>
          <a:xfrm>
            <a:off x="1143001" y="3602038"/>
            <a:ext cx="6858000" cy="1655762"/>
          </a:xfrm>
        </p:spPr>
        <p:txBody>
          <a:bodyPr/>
          <a:lstStyle>
            <a:lvl1pPr marL="0" indent="0" algn="ctr">
              <a:buNone/>
              <a:defRPr sz="2400"/>
            </a:lvl1pPr>
            <a:lvl2pPr marL="455248" indent="0" algn="ctr">
              <a:buNone/>
              <a:defRPr sz="2000"/>
            </a:lvl2pPr>
            <a:lvl3pPr marL="910500" indent="0" algn="ctr">
              <a:buNone/>
              <a:defRPr sz="1800"/>
            </a:lvl3pPr>
            <a:lvl4pPr marL="1365749" indent="0" algn="ctr">
              <a:buNone/>
              <a:defRPr sz="1500"/>
            </a:lvl4pPr>
            <a:lvl5pPr marL="1820983" indent="0" algn="ctr">
              <a:buNone/>
              <a:defRPr sz="1500"/>
            </a:lvl5pPr>
            <a:lvl6pPr marL="2276226" indent="0" algn="ctr">
              <a:buNone/>
              <a:defRPr sz="1500"/>
            </a:lvl6pPr>
            <a:lvl7pPr marL="2731480" indent="0" algn="ctr">
              <a:buNone/>
              <a:defRPr sz="1500"/>
            </a:lvl7pPr>
            <a:lvl8pPr marL="3186716" indent="0" algn="ctr">
              <a:buNone/>
              <a:defRPr sz="1500"/>
            </a:lvl8pPr>
            <a:lvl9pPr marL="3641974" indent="0" algn="ctr">
              <a:buNone/>
              <a:defRPr sz="1500"/>
            </a:lvl9pPr>
          </a:lstStyle>
          <a:p>
            <a:r>
              <a:rPr lang="ru-RU"/>
              <a:t>Образец подзаголовка</a:t>
            </a:r>
          </a:p>
        </p:txBody>
      </p:sp>
      <p:sp>
        <p:nvSpPr>
          <p:cNvPr id="4" name="Дата 3">
            <a:extLst>
              <a:ext uri="{FF2B5EF4-FFF2-40B4-BE49-F238E27FC236}">
                <a16:creationId xmlns:a16="http://schemas.microsoft.com/office/drawing/2014/main" xmlns="" id="{A258E4ED-83F1-2B48-B3C1-01BBA36610DD}"/>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A2F0BBC-0D9D-4541-80FF-5ABBA37D86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91820C25-A86A-6C4A-8C82-C89D83194592}"/>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8771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69D3F6-BA68-5D41-8C94-8D03BEBF74B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8987E7D-E044-9540-836F-E27DD43ED43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A59DE63-7AD5-314E-B607-793EC2F5DE80}"/>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42AFB05-EEA5-6F4B-B3F9-5ED25D72BC5F}"/>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ECA4B194-955B-514B-B910-6D09FEA86B00}"/>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6847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C73655-0F4C-F048-917A-16B3E644B1D1}"/>
              </a:ext>
            </a:extLst>
          </p:cNvPr>
          <p:cNvSpPr>
            <a:spLocks noGrp="1"/>
          </p:cNvSpPr>
          <p:nvPr>
            <p:ph type="title"/>
          </p:nvPr>
        </p:nvSpPr>
        <p:spPr>
          <a:xfrm>
            <a:off x="623894" y="1709838"/>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2733E1A5-92C9-3240-9CCC-FE91E133DA59}"/>
              </a:ext>
            </a:extLst>
          </p:cNvPr>
          <p:cNvSpPr>
            <a:spLocks noGrp="1"/>
          </p:cNvSpPr>
          <p:nvPr>
            <p:ph type="body" idx="1"/>
          </p:nvPr>
        </p:nvSpPr>
        <p:spPr>
          <a:xfrm>
            <a:off x="623894" y="4589562"/>
            <a:ext cx="7886700" cy="1500187"/>
          </a:xfrm>
        </p:spPr>
        <p:txBody>
          <a:bodyPr/>
          <a:lstStyle>
            <a:lvl1pPr marL="0" indent="0">
              <a:buNone/>
              <a:defRPr sz="2400">
                <a:solidFill>
                  <a:schemeClr val="tx1">
                    <a:tint val="75000"/>
                  </a:schemeClr>
                </a:solidFill>
              </a:defRPr>
            </a:lvl1pPr>
            <a:lvl2pPr marL="455248" indent="0">
              <a:buNone/>
              <a:defRPr sz="2000">
                <a:solidFill>
                  <a:schemeClr val="tx1">
                    <a:tint val="75000"/>
                  </a:schemeClr>
                </a:solidFill>
              </a:defRPr>
            </a:lvl2pPr>
            <a:lvl3pPr marL="910500" indent="0">
              <a:buNone/>
              <a:defRPr sz="1800">
                <a:solidFill>
                  <a:schemeClr val="tx1">
                    <a:tint val="75000"/>
                  </a:schemeClr>
                </a:solidFill>
              </a:defRPr>
            </a:lvl3pPr>
            <a:lvl4pPr marL="1365749" indent="0">
              <a:buNone/>
              <a:defRPr sz="1500">
                <a:solidFill>
                  <a:schemeClr val="tx1">
                    <a:tint val="75000"/>
                  </a:schemeClr>
                </a:solidFill>
              </a:defRPr>
            </a:lvl4pPr>
            <a:lvl5pPr marL="1820983" indent="0">
              <a:buNone/>
              <a:defRPr sz="1500">
                <a:solidFill>
                  <a:schemeClr val="tx1">
                    <a:tint val="75000"/>
                  </a:schemeClr>
                </a:solidFill>
              </a:defRPr>
            </a:lvl5pPr>
            <a:lvl6pPr marL="2276226" indent="0">
              <a:buNone/>
              <a:defRPr sz="1500">
                <a:solidFill>
                  <a:schemeClr val="tx1">
                    <a:tint val="75000"/>
                  </a:schemeClr>
                </a:solidFill>
              </a:defRPr>
            </a:lvl6pPr>
            <a:lvl7pPr marL="2731480" indent="0">
              <a:buNone/>
              <a:defRPr sz="1500">
                <a:solidFill>
                  <a:schemeClr val="tx1">
                    <a:tint val="75000"/>
                  </a:schemeClr>
                </a:solidFill>
              </a:defRPr>
            </a:lvl7pPr>
            <a:lvl8pPr marL="3186716" indent="0">
              <a:buNone/>
              <a:defRPr sz="1500">
                <a:solidFill>
                  <a:schemeClr val="tx1">
                    <a:tint val="75000"/>
                  </a:schemeClr>
                </a:solidFill>
              </a:defRPr>
            </a:lvl8pPr>
            <a:lvl9pPr marL="3641974" indent="0">
              <a:buNone/>
              <a:defRPr sz="15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BA3F710-D5AE-A94C-884F-D2E8D3D5DC36}"/>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42135EA-E874-C64C-A612-AF113F84015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DA5A39C2-8273-614D-9947-0339095FF27B}"/>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841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7F8384-A06D-A643-A738-345780310A9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63A7C14-FAF9-9249-9146-3E09C2968801}"/>
              </a:ext>
            </a:extLst>
          </p:cNvPr>
          <p:cNvSpPr>
            <a:spLocks noGrp="1"/>
          </p:cNvSpPr>
          <p:nvPr>
            <p:ph sz="half" idx="1"/>
          </p:nvPr>
        </p:nvSpPr>
        <p:spPr>
          <a:xfrm>
            <a:off x="628651"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03F0F73C-0217-5F41-8ADE-4E55F0B68533}"/>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E964B16D-23F0-8340-8373-03E67ADA607A}"/>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44722C3E-2825-0242-A30C-1A098C62B116}"/>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CE2AAAD-1C95-0A42-8E6B-F2825C41D053}"/>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341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21.11.2023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E21093-D8CE-E34B-A317-81C0BEC77CBF}"/>
              </a:ext>
            </a:extLst>
          </p:cNvPr>
          <p:cNvSpPr>
            <a:spLocks noGrp="1"/>
          </p:cNvSpPr>
          <p:nvPr>
            <p:ph type="title"/>
          </p:nvPr>
        </p:nvSpPr>
        <p:spPr>
          <a:xfrm>
            <a:off x="629849" y="365129"/>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602EFF6-E2DB-7C43-815A-33F3E8F05042}"/>
              </a:ext>
            </a:extLst>
          </p:cNvPr>
          <p:cNvSpPr>
            <a:spLocks noGrp="1"/>
          </p:cNvSpPr>
          <p:nvPr>
            <p:ph type="body" idx="1"/>
          </p:nvPr>
        </p:nvSpPr>
        <p:spPr>
          <a:xfrm>
            <a:off x="629891" y="1681163"/>
            <a:ext cx="3868341" cy="823912"/>
          </a:xfrm>
        </p:spPr>
        <p:txBody>
          <a:bodyPr anchor="b"/>
          <a:lstStyle>
            <a:lvl1pPr marL="0" indent="0">
              <a:buNone/>
              <a:defRPr sz="2400" b="1"/>
            </a:lvl1pPr>
            <a:lvl2pPr marL="455248" indent="0">
              <a:buNone/>
              <a:defRPr sz="2000" b="1"/>
            </a:lvl2pPr>
            <a:lvl3pPr marL="910500" indent="0">
              <a:buNone/>
              <a:defRPr sz="1800" b="1"/>
            </a:lvl3pPr>
            <a:lvl4pPr marL="1365749" indent="0">
              <a:buNone/>
              <a:defRPr sz="1500" b="1"/>
            </a:lvl4pPr>
            <a:lvl5pPr marL="1820983" indent="0">
              <a:buNone/>
              <a:defRPr sz="1500" b="1"/>
            </a:lvl5pPr>
            <a:lvl6pPr marL="2276226" indent="0">
              <a:buNone/>
              <a:defRPr sz="1500" b="1"/>
            </a:lvl6pPr>
            <a:lvl7pPr marL="2731480" indent="0">
              <a:buNone/>
              <a:defRPr sz="1500" b="1"/>
            </a:lvl7pPr>
            <a:lvl8pPr marL="3186716" indent="0">
              <a:buNone/>
              <a:defRPr sz="1500" b="1"/>
            </a:lvl8pPr>
            <a:lvl9pPr marL="3641974" indent="0">
              <a:buNone/>
              <a:defRPr sz="1500" b="1"/>
            </a:lvl9pPr>
          </a:lstStyle>
          <a:p>
            <a:pPr lvl="0"/>
            <a:r>
              <a:rPr lang="ru-RU"/>
              <a:t>Образец текста</a:t>
            </a:r>
          </a:p>
        </p:txBody>
      </p:sp>
      <p:sp>
        <p:nvSpPr>
          <p:cNvPr id="4" name="Объект 3">
            <a:extLst>
              <a:ext uri="{FF2B5EF4-FFF2-40B4-BE49-F238E27FC236}">
                <a16:creationId xmlns:a16="http://schemas.microsoft.com/office/drawing/2014/main" xmlns="" id="{9D01DF0F-30A9-3643-97C6-964FCEEBD944}"/>
              </a:ext>
            </a:extLst>
          </p:cNvPr>
          <p:cNvSpPr>
            <a:spLocks noGrp="1"/>
          </p:cNvSpPr>
          <p:nvPr>
            <p:ph sz="half" idx="2"/>
          </p:nvPr>
        </p:nvSpPr>
        <p:spPr>
          <a:xfrm>
            <a:off x="629891" y="2505075"/>
            <a:ext cx="386834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C2FD5737-4CA5-7B44-8BC6-CA99A112869F}"/>
              </a:ext>
            </a:extLst>
          </p:cNvPr>
          <p:cNvSpPr>
            <a:spLocks noGrp="1"/>
          </p:cNvSpPr>
          <p:nvPr>
            <p:ph type="body" sz="quarter" idx="3"/>
          </p:nvPr>
        </p:nvSpPr>
        <p:spPr>
          <a:xfrm>
            <a:off x="4629200" y="1681163"/>
            <a:ext cx="3887391" cy="823912"/>
          </a:xfrm>
        </p:spPr>
        <p:txBody>
          <a:bodyPr anchor="b"/>
          <a:lstStyle>
            <a:lvl1pPr marL="0" indent="0">
              <a:buNone/>
              <a:defRPr sz="2400" b="1"/>
            </a:lvl1pPr>
            <a:lvl2pPr marL="455248" indent="0">
              <a:buNone/>
              <a:defRPr sz="2000" b="1"/>
            </a:lvl2pPr>
            <a:lvl3pPr marL="910500" indent="0">
              <a:buNone/>
              <a:defRPr sz="1800" b="1"/>
            </a:lvl3pPr>
            <a:lvl4pPr marL="1365749" indent="0">
              <a:buNone/>
              <a:defRPr sz="1500" b="1"/>
            </a:lvl4pPr>
            <a:lvl5pPr marL="1820983" indent="0">
              <a:buNone/>
              <a:defRPr sz="1500" b="1"/>
            </a:lvl5pPr>
            <a:lvl6pPr marL="2276226" indent="0">
              <a:buNone/>
              <a:defRPr sz="1500" b="1"/>
            </a:lvl6pPr>
            <a:lvl7pPr marL="2731480" indent="0">
              <a:buNone/>
              <a:defRPr sz="1500" b="1"/>
            </a:lvl7pPr>
            <a:lvl8pPr marL="3186716" indent="0">
              <a:buNone/>
              <a:defRPr sz="1500" b="1"/>
            </a:lvl8pPr>
            <a:lvl9pPr marL="3641974" indent="0">
              <a:buNone/>
              <a:defRPr sz="1500" b="1"/>
            </a:lvl9pPr>
          </a:lstStyle>
          <a:p>
            <a:pPr lvl="0"/>
            <a:r>
              <a:rPr lang="ru-RU"/>
              <a:t>Образец текста</a:t>
            </a:r>
          </a:p>
        </p:txBody>
      </p:sp>
      <p:sp>
        <p:nvSpPr>
          <p:cNvPr id="6" name="Объект 5">
            <a:extLst>
              <a:ext uri="{FF2B5EF4-FFF2-40B4-BE49-F238E27FC236}">
                <a16:creationId xmlns:a16="http://schemas.microsoft.com/office/drawing/2014/main" xmlns="" id="{E4B3AC09-70EC-E447-A3C2-1E4744A25E1F}"/>
              </a:ext>
            </a:extLst>
          </p:cNvPr>
          <p:cNvSpPr>
            <a:spLocks noGrp="1"/>
          </p:cNvSpPr>
          <p:nvPr>
            <p:ph sz="quarter" idx="4"/>
          </p:nvPr>
        </p:nvSpPr>
        <p:spPr>
          <a:xfrm>
            <a:off x="462920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668EC7F6-EB2F-2448-8859-25EE86542671}"/>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xmlns="" id="{2E1BD40C-AA24-B84B-B6A1-B723A6EA1726}"/>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xmlns="" id="{49321A56-0AD6-1A4E-B8D0-43DFCF0AB1D6}"/>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9758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05EDEE-029A-0142-9D02-76047E21703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C3CDD106-98D3-9349-8F38-84B4F54D78D4}"/>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xmlns="" id="{3CD4ED29-54C5-2F49-8E1F-C7029364876E}"/>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xmlns="" id="{6D62BDF5-C131-0F49-BFF5-2AB19C69B624}"/>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2522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7AF875BD-4CCA-4045-8C1F-F180658874BC}"/>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xmlns="" id="{25D1D37F-C1DC-4D4F-A367-75FF913FE514}"/>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xmlns="" id="{600DAD9C-70D9-3849-B951-D92A8A44E4FD}"/>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3215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304EC9-F797-BA45-A945-E1053EF269B4}"/>
              </a:ext>
            </a:extLst>
          </p:cNvPr>
          <p:cNvSpPr>
            <a:spLocks noGrp="1"/>
          </p:cNvSpPr>
          <p:nvPr>
            <p:ph type="title"/>
          </p:nvPr>
        </p:nvSpPr>
        <p:spPr>
          <a:xfrm>
            <a:off x="629874" y="457251"/>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B69FF1DD-2721-F742-8354-B4842C988553}"/>
              </a:ext>
            </a:extLst>
          </p:cNvPr>
          <p:cNvSpPr>
            <a:spLocks noGrp="1"/>
          </p:cNvSpPr>
          <p:nvPr>
            <p:ph idx="1"/>
          </p:nvPr>
        </p:nvSpPr>
        <p:spPr>
          <a:xfrm>
            <a:off x="3887393" y="987575"/>
            <a:ext cx="4629150" cy="487362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040D6F0-1839-C246-A25D-9B3BF7BF4595}"/>
              </a:ext>
            </a:extLst>
          </p:cNvPr>
          <p:cNvSpPr>
            <a:spLocks noGrp="1"/>
          </p:cNvSpPr>
          <p:nvPr>
            <p:ph type="body" sz="half" idx="2"/>
          </p:nvPr>
        </p:nvSpPr>
        <p:spPr>
          <a:xfrm>
            <a:off x="629874" y="2057440"/>
            <a:ext cx="2949178" cy="3811589"/>
          </a:xfrm>
        </p:spPr>
        <p:txBody>
          <a:bodyPr/>
          <a:lstStyle>
            <a:lvl1pPr marL="0" indent="0">
              <a:buNone/>
              <a:defRPr sz="1500"/>
            </a:lvl1pPr>
            <a:lvl2pPr marL="455248" indent="0">
              <a:buNone/>
              <a:defRPr sz="1400"/>
            </a:lvl2pPr>
            <a:lvl3pPr marL="910500" indent="0">
              <a:buNone/>
              <a:defRPr sz="1200"/>
            </a:lvl3pPr>
            <a:lvl4pPr marL="1365749" indent="0">
              <a:buNone/>
              <a:defRPr sz="1000"/>
            </a:lvl4pPr>
            <a:lvl5pPr marL="1820983" indent="0">
              <a:buNone/>
              <a:defRPr sz="1000"/>
            </a:lvl5pPr>
            <a:lvl6pPr marL="2276226" indent="0">
              <a:buNone/>
              <a:defRPr sz="1000"/>
            </a:lvl6pPr>
            <a:lvl7pPr marL="2731480" indent="0">
              <a:buNone/>
              <a:defRPr sz="1000"/>
            </a:lvl7pPr>
            <a:lvl8pPr marL="3186716" indent="0">
              <a:buNone/>
              <a:defRPr sz="1000"/>
            </a:lvl8pPr>
            <a:lvl9pPr marL="3641974"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8317906-EA6D-694F-BBC2-32440909443C}"/>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0F8396E4-FC87-9442-8114-D343ED2A2BC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6F7DCE2-3492-124D-9335-C22CD81AB7FC}"/>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4711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D1D5FF9-93A4-FD4F-807F-7272FA55615E}"/>
              </a:ext>
            </a:extLst>
          </p:cNvPr>
          <p:cNvSpPr>
            <a:spLocks noGrp="1"/>
          </p:cNvSpPr>
          <p:nvPr>
            <p:ph type="title"/>
          </p:nvPr>
        </p:nvSpPr>
        <p:spPr>
          <a:xfrm>
            <a:off x="629874" y="457251"/>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2D86D875-5A4A-3542-A611-00577F854AF2}"/>
              </a:ext>
            </a:extLst>
          </p:cNvPr>
          <p:cNvSpPr>
            <a:spLocks noGrp="1"/>
          </p:cNvSpPr>
          <p:nvPr>
            <p:ph type="pic" idx="1"/>
          </p:nvPr>
        </p:nvSpPr>
        <p:spPr>
          <a:xfrm>
            <a:off x="3887393" y="987575"/>
            <a:ext cx="4629150" cy="4873625"/>
          </a:xfrm>
        </p:spPr>
        <p:txBody>
          <a:bodyPr/>
          <a:lstStyle>
            <a:lvl1pPr marL="0" indent="0">
              <a:buNone/>
              <a:defRPr sz="3200"/>
            </a:lvl1pPr>
            <a:lvl2pPr marL="455248" indent="0">
              <a:buNone/>
              <a:defRPr sz="2900"/>
            </a:lvl2pPr>
            <a:lvl3pPr marL="910500" indent="0">
              <a:buNone/>
              <a:defRPr sz="2400"/>
            </a:lvl3pPr>
            <a:lvl4pPr marL="1365749" indent="0">
              <a:buNone/>
              <a:defRPr sz="2000"/>
            </a:lvl4pPr>
            <a:lvl5pPr marL="1820983" indent="0">
              <a:buNone/>
              <a:defRPr sz="2000"/>
            </a:lvl5pPr>
            <a:lvl6pPr marL="2276226" indent="0">
              <a:buNone/>
              <a:defRPr sz="2000"/>
            </a:lvl6pPr>
            <a:lvl7pPr marL="2731480" indent="0">
              <a:buNone/>
              <a:defRPr sz="2000"/>
            </a:lvl7pPr>
            <a:lvl8pPr marL="3186716" indent="0">
              <a:buNone/>
              <a:defRPr sz="2000"/>
            </a:lvl8pPr>
            <a:lvl9pPr marL="3641974" indent="0">
              <a:buNone/>
              <a:defRPr sz="2000"/>
            </a:lvl9pPr>
          </a:lstStyle>
          <a:p>
            <a:endParaRPr lang="ru-RU"/>
          </a:p>
        </p:txBody>
      </p:sp>
      <p:sp>
        <p:nvSpPr>
          <p:cNvPr id="4" name="Текст 3">
            <a:extLst>
              <a:ext uri="{FF2B5EF4-FFF2-40B4-BE49-F238E27FC236}">
                <a16:creationId xmlns:a16="http://schemas.microsoft.com/office/drawing/2014/main" xmlns="" id="{E9C98DF4-8819-604B-A811-1F4114C18F76}"/>
              </a:ext>
            </a:extLst>
          </p:cNvPr>
          <p:cNvSpPr>
            <a:spLocks noGrp="1"/>
          </p:cNvSpPr>
          <p:nvPr>
            <p:ph type="body" sz="half" idx="2"/>
          </p:nvPr>
        </p:nvSpPr>
        <p:spPr>
          <a:xfrm>
            <a:off x="629874" y="2057440"/>
            <a:ext cx="2949178" cy="3811589"/>
          </a:xfrm>
        </p:spPr>
        <p:txBody>
          <a:bodyPr/>
          <a:lstStyle>
            <a:lvl1pPr marL="0" indent="0">
              <a:buNone/>
              <a:defRPr sz="1500"/>
            </a:lvl1pPr>
            <a:lvl2pPr marL="455248" indent="0">
              <a:buNone/>
              <a:defRPr sz="1400"/>
            </a:lvl2pPr>
            <a:lvl3pPr marL="910500" indent="0">
              <a:buNone/>
              <a:defRPr sz="1200"/>
            </a:lvl3pPr>
            <a:lvl4pPr marL="1365749" indent="0">
              <a:buNone/>
              <a:defRPr sz="1000"/>
            </a:lvl4pPr>
            <a:lvl5pPr marL="1820983" indent="0">
              <a:buNone/>
              <a:defRPr sz="1000"/>
            </a:lvl5pPr>
            <a:lvl6pPr marL="2276226" indent="0">
              <a:buNone/>
              <a:defRPr sz="1000"/>
            </a:lvl6pPr>
            <a:lvl7pPr marL="2731480" indent="0">
              <a:buNone/>
              <a:defRPr sz="1000"/>
            </a:lvl7pPr>
            <a:lvl8pPr marL="3186716" indent="0">
              <a:buNone/>
              <a:defRPr sz="1000"/>
            </a:lvl8pPr>
            <a:lvl9pPr marL="3641974"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006E266-8F88-C74A-BA76-6AE1A395791E}"/>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25706E32-B9AD-9F41-AA43-121DEA3B27A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66EB7D41-DCB2-BF44-BBA6-BA8853032D2E}"/>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58997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6B344B-99BD-654A-BF62-7A46B36D36E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9181CB4E-E10C-BE4F-BA3C-225E693E7D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BBFF166-5C05-9D45-87A4-928991D88295}"/>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EC560E5-9440-D04E-9191-D887FC1C048D}"/>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27EDBE1-25F8-C84E-9700-7BABA821AE61}"/>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1374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9B247EA-5D04-B24D-AB0E-FC2EF4DBB982}"/>
              </a:ext>
            </a:extLst>
          </p:cNvPr>
          <p:cNvSpPr>
            <a:spLocks noGrp="1"/>
          </p:cNvSpPr>
          <p:nvPr>
            <p:ph type="title" orient="vert"/>
          </p:nvPr>
        </p:nvSpPr>
        <p:spPr>
          <a:xfrm>
            <a:off x="6543677" y="365124"/>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476BB92-D7FE-7546-B13D-FF740FCFA5AB}"/>
              </a:ext>
            </a:extLst>
          </p:cNvPr>
          <p:cNvSpPr>
            <a:spLocks noGrp="1"/>
          </p:cNvSpPr>
          <p:nvPr>
            <p:ph type="body" orient="vert" idx="1"/>
          </p:nvPr>
        </p:nvSpPr>
        <p:spPr>
          <a:xfrm>
            <a:off x="628694" y="365124"/>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018CCC3-43A8-5D42-84D4-E66ABF5D48E9}"/>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205FDD0-B672-C340-ACDA-132C8F49D15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75C491E1-4257-7549-AAE5-5A16EC898BA5}"/>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9821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554F3C-DCD1-E44C-86CF-BB342E041569}"/>
              </a:ext>
            </a:extLst>
          </p:cNvPr>
          <p:cNvSpPr>
            <a:spLocks noGrp="1"/>
          </p:cNvSpPr>
          <p:nvPr>
            <p:ph type="ctrTitle"/>
          </p:nvPr>
        </p:nvSpPr>
        <p:spPr>
          <a:xfrm>
            <a:off x="1143001" y="1122367"/>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3F3E509-8748-BB42-B38C-15398A8C793F}"/>
              </a:ext>
            </a:extLst>
          </p:cNvPr>
          <p:cNvSpPr>
            <a:spLocks noGrp="1"/>
          </p:cNvSpPr>
          <p:nvPr>
            <p:ph type="subTitle" idx="1"/>
          </p:nvPr>
        </p:nvSpPr>
        <p:spPr>
          <a:xfrm>
            <a:off x="1143001" y="3602040"/>
            <a:ext cx="6858000" cy="1655762"/>
          </a:xfrm>
        </p:spPr>
        <p:txBody>
          <a:bodyPr/>
          <a:lstStyle>
            <a:lvl1pPr marL="0" indent="0" algn="ctr">
              <a:buNone/>
              <a:defRPr sz="2400"/>
            </a:lvl1pPr>
            <a:lvl2pPr marL="456486" indent="0" algn="ctr">
              <a:buNone/>
              <a:defRPr sz="2000"/>
            </a:lvl2pPr>
            <a:lvl3pPr marL="912948" indent="0" algn="ctr">
              <a:buNone/>
              <a:defRPr sz="1800"/>
            </a:lvl3pPr>
            <a:lvl4pPr marL="1369433" indent="0" algn="ctr">
              <a:buNone/>
              <a:defRPr sz="1600"/>
            </a:lvl4pPr>
            <a:lvl5pPr marL="1825912" indent="0" algn="ctr">
              <a:buNone/>
              <a:defRPr sz="1600"/>
            </a:lvl5pPr>
            <a:lvl6pPr marL="2282396" indent="0" algn="ctr">
              <a:buNone/>
              <a:defRPr sz="1600"/>
            </a:lvl6pPr>
            <a:lvl7pPr marL="2738880" indent="0" algn="ctr">
              <a:buNone/>
              <a:defRPr sz="1600"/>
            </a:lvl7pPr>
            <a:lvl8pPr marL="3195363" indent="0" algn="ctr">
              <a:buNone/>
              <a:defRPr sz="1600"/>
            </a:lvl8pPr>
            <a:lvl9pPr marL="3651832"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A258E4ED-83F1-2B48-B3C1-01BBA36610DD}"/>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A2F0BBC-0D9D-4541-80FF-5ABBA37D868A}"/>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91820C25-A86A-6C4A-8C82-C89D83194592}"/>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25889081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69D3F6-BA68-5D41-8C94-8D03BEBF74B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8987E7D-E044-9540-836F-E27DD43ED43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A59DE63-7AD5-314E-B607-793EC2F5DE80}"/>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42AFB05-EEA5-6F4B-B3F9-5ED25D72BC5F}"/>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ECA4B194-955B-514B-B910-6D09FEA86B00}"/>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500414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C73655-0F4C-F048-917A-16B3E644B1D1}"/>
              </a:ext>
            </a:extLst>
          </p:cNvPr>
          <p:cNvSpPr>
            <a:spLocks noGrp="1"/>
          </p:cNvSpPr>
          <p:nvPr>
            <p:ph type="title"/>
          </p:nvPr>
        </p:nvSpPr>
        <p:spPr>
          <a:xfrm>
            <a:off x="623888" y="1709805"/>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2733E1A5-92C9-3240-9CCC-FE91E133DA59}"/>
              </a:ext>
            </a:extLst>
          </p:cNvPr>
          <p:cNvSpPr>
            <a:spLocks noGrp="1"/>
          </p:cNvSpPr>
          <p:nvPr>
            <p:ph type="body" idx="1"/>
          </p:nvPr>
        </p:nvSpPr>
        <p:spPr>
          <a:xfrm>
            <a:off x="623888" y="4589531"/>
            <a:ext cx="7886700" cy="1500187"/>
          </a:xfrm>
        </p:spPr>
        <p:txBody>
          <a:bodyPr/>
          <a:lstStyle>
            <a:lvl1pPr marL="0" indent="0">
              <a:buNone/>
              <a:defRPr sz="2400">
                <a:solidFill>
                  <a:schemeClr val="tx1">
                    <a:tint val="75000"/>
                  </a:schemeClr>
                </a:solidFill>
              </a:defRPr>
            </a:lvl1pPr>
            <a:lvl2pPr marL="456486" indent="0">
              <a:buNone/>
              <a:defRPr sz="2000">
                <a:solidFill>
                  <a:schemeClr val="tx1">
                    <a:tint val="75000"/>
                  </a:schemeClr>
                </a:solidFill>
              </a:defRPr>
            </a:lvl2pPr>
            <a:lvl3pPr marL="912948" indent="0">
              <a:buNone/>
              <a:defRPr sz="1800">
                <a:solidFill>
                  <a:schemeClr val="tx1">
                    <a:tint val="75000"/>
                  </a:schemeClr>
                </a:solidFill>
              </a:defRPr>
            </a:lvl3pPr>
            <a:lvl4pPr marL="1369433" indent="0">
              <a:buNone/>
              <a:defRPr sz="1600">
                <a:solidFill>
                  <a:schemeClr val="tx1">
                    <a:tint val="75000"/>
                  </a:schemeClr>
                </a:solidFill>
              </a:defRPr>
            </a:lvl4pPr>
            <a:lvl5pPr marL="1825912" indent="0">
              <a:buNone/>
              <a:defRPr sz="1600">
                <a:solidFill>
                  <a:schemeClr val="tx1">
                    <a:tint val="75000"/>
                  </a:schemeClr>
                </a:solidFill>
              </a:defRPr>
            </a:lvl5pPr>
            <a:lvl6pPr marL="2282396" indent="0">
              <a:buNone/>
              <a:defRPr sz="1600">
                <a:solidFill>
                  <a:schemeClr val="tx1">
                    <a:tint val="75000"/>
                  </a:schemeClr>
                </a:solidFill>
              </a:defRPr>
            </a:lvl6pPr>
            <a:lvl7pPr marL="2738880" indent="0">
              <a:buNone/>
              <a:defRPr sz="1600">
                <a:solidFill>
                  <a:schemeClr val="tx1">
                    <a:tint val="75000"/>
                  </a:schemeClr>
                </a:solidFill>
              </a:defRPr>
            </a:lvl7pPr>
            <a:lvl8pPr marL="3195363" indent="0">
              <a:buNone/>
              <a:defRPr sz="1600">
                <a:solidFill>
                  <a:schemeClr val="tx1">
                    <a:tint val="75000"/>
                  </a:schemeClr>
                </a:solidFill>
              </a:defRPr>
            </a:lvl8pPr>
            <a:lvl9pPr marL="3651832"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BA3F710-D5AE-A94C-884F-D2E8D3D5DC36}"/>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42135EA-E874-C64C-A612-AF113F840152}"/>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DA5A39C2-8273-614D-9947-0339095FF27B}"/>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68952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7F8384-A06D-A643-A738-345780310A9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63A7C14-FAF9-9249-9146-3E09C2968801}"/>
              </a:ext>
            </a:extLst>
          </p:cNvPr>
          <p:cNvSpPr>
            <a:spLocks noGrp="1"/>
          </p:cNvSpPr>
          <p:nvPr>
            <p:ph sz="half" idx="1"/>
          </p:nvPr>
        </p:nvSpPr>
        <p:spPr>
          <a:xfrm>
            <a:off x="628651"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03F0F73C-0217-5F41-8ADE-4E55F0B68533}"/>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E964B16D-23F0-8340-8373-03E67ADA607A}"/>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44722C3E-2825-0242-A30C-1A098C62B116}"/>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CE2AAAD-1C95-0A42-8E6B-F2825C41D053}"/>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1279880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E21093-D8CE-E34B-A317-81C0BEC77CBF}"/>
              </a:ext>
            </a:extLst>
          </p:cNvPr>
          <p:cNvSpPr>
            <a:spLocks noGrp="1"/>
          </p:cNvSpPr>
          <p:nvPr>
            <p:ph type="title"/>
          </p:nvPr>
        </p:nvSpPr>
        <p:spPr>
          <a:xfrm>
            <a:off x="629842" y="365129"/>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602EFF6-E2DB-7C43-815A-33F3E8F05042}"/>
              </a:ext>
            </a:extLst>
          </p:cNvPr>
          <p:cNvSpPr>
            <a:spLocks noGrp="1"/>
          </p:cNvSpPr>
          <p:nvPr>
            <p:ph type="body" idx="1"/>
          </p:nvPr>
        </p:nvSpPr>
        <p:spPr>
          <a:xfrm>
            <a:off x="629842" y="1681164"/>
            <a:ext cx="3868340" cy="823912"/>
          </a:xfrm>
        </p:spPr>
        <p:txBody>
          <a:bodyPr anchor="b"/>
          <a:lstStyle>
            <a:lvl1pPr marL="0" indent="0">
              <a:buNone/>
              <a:defRPr sz="2400" b="1"/>
            </a:lvl1pPr>
            <a:lvl2pPr marL="456486" indent="0">
              <a:buNone/>
              <a:defRPr sz="2000" b="1"/>
            </a:lvl2pPr>
            <a:lvl3pPr marL="912948" indent="0">
              <a:buNone/>
              <a:defRPr sz="1800" b="1"/>
            </a:lvl3pPr>
            <a:lvl4pPr marL="1369433" indent="0">
              <a:buNone/>
              <a:defRPr sz="1600" b="1"/>
            </a:lvl4pPr>
            <a:lvl5pPr marL="1825912" indent="0">
              <a:buNone/>
              <a:defRPr sz="1600" b="1"/>
            </a:lvl5pPr>
            <a:lvl6pPr marL="2282396" indent="0">
              <a:buNone/>
              <a:defRPr sz="1600" b="1"/>
            </a:lvl6pPr>
            <a:lvl7pPr marL="2738880" indent="0">
              <a:buNone/>
              <a:defRPr sz="1600" b="1"/>
            </a:lvl7pPr>
            <a:lvl8pPr marL="3195363" indent="0">
              <a:buNone/>
              <a:defRPr sz="1600" b="1"/>
            </a:lvl8pPr>
            <a:lvl9pPr marL="3651832"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D01DF0F-30A9-3643-97C6-964FCEEBD944}"/>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C2FD5737-4CA5-7B44-8BC6-CA99A112869F}"/>
              </a:ext>
            </a:extLst>
          </p:cNvPr>
          <p:cNvSpPr>
            <a:spLocks noGrp="1"/>
          </p:cNvSpPr>
          <p:nvPr>
            <p:ph type="body" sz="quarter" idx="3"/>
          </p:nvPr>
        </p:nvSpPr>
        <p:spPr>
          <a:xfrm>
            <a:off x="4629155" y="1681164"/>
            <a:ext cx="3887391" cy="823912"/>
          </a:xfrm>
        </p:spPr>
        <p:txBody>
          <a:bodyPr anchor="b"/>
          <a:lstStyle>
            <a:lvl1pPr marL="0" indent="0">
              <a:buNone/>
              <a:defRPr sz="2400" b="1"/>
            </a:lvl1pPr>
            <a:lvl2pPr marL="456486" indent="0">
              <a:buNone/>
              <a:defRPr sz="2000" b="1"/>
            </a:lvl2pPr>
            <a:lvl3pPr marL="912948" indent="0">
              <a:buNone/>
              <a:defRPr sz="1800" b="1"/>
            </a:lvl3pPr>
            <a:lvl4pPr marL="1369433" indent="0">
              <a:buNone/>
              <a:defRPr sz="1600" b="1"/>
            </a:lvl4pPr>
            <a:lvl5pPr marL="1825912" indent="0">
              <a:buNone/>
              <a:defRPr sz="1600" b="1"/>
            </a:lvl5pPr>
            <a:lvl6pPr marL="2282396" indent="0">
              <a:buNone/>
              <a:defRPr sz="1600" b="1"/>
            </a:lvl6pPr>
            <a:lvl7pPr marL="2738880" indent="0">
              <a:buNone/>
              <a:defRPr sz="1600" b="1"/>
            </a:lvl7pPr>
            <a:lvl8pPr marL="3195363" indent="0">
              <a:buNone/>
              <a:defRPr sz="1600" b="1"/>
            </a:lvl8pPr>
            <a:lvl9pPr marL="3651832"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4B3AC09-70EC-E447-A3C2-1E4744A25E1F}"/>
              </a:ext>
            </a:extLst>
          </p:cNvPr>
          <p:cNvSpPr>
            <a:spLocks noGrp="1"/>
          </p:cNvSpPr>
          <p:nvPr>
            <p:ph sz="quarter" idx="4"/>
          </p:nvPr>
        </p:nvSpPr>
        <p:spPr>
          <a:xfrm>
            <a:off x="4629155"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668EC7F6-EB2F-2448-8859-25EE86542671}"/>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xmlns="" id="{2E1BD40C-AA24-B84B-B6A1-B723A6EA1726}"/>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xmlns="" id="{49321A56-0AD6-1A4E-B8D0-43DFCF0AB1D6}"/>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2179872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05EDEE-029A-0142-9D02-76047E21703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C3CDD106-98D3-9349-8F38-84B4F54D78D4}"/>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xmlns="" id="{3CD4ED29-54C5-2F49-8E1F-C7029364876E}"/>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xmlns="" id="{6D62BDF5-C131-0F49-BFF5-2AB19C69B624}"/>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4028968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7AF875BD-4CCA-4045-8C1F-F180658874BC}"/>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xmlns="" id="{25D1D37F-C1DC-4D4F-A367-75FF913FE514}"/>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xmlns="" id="{600DAD9C-70D9-3849-B951-D92A8A44E4FD}"/>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1479560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304EC9-F797-BA45-A945-E1053EF269B4}"/>
              </a:ext>
            </a:extLst>
          </p:cNvPr>
          <p:cNvSpPr>
            <a:spLocks noGrp="1"/>
          </p:cNvSpPr>
          <p:nvPr>
            <p:ph type="title"/>
          </p:nvPr>
        </p:nvSpPr>
        <p:spPr>
          <a:xfrm>
            <a:off x="629868" y="457267"/>
            <a:ext cx="2949178" cy="1600199"/>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B69FF1DD-2721-F742-8354-B4842C988553}"/>
              </a:ext>
            </a:extLst>
          </p:cNvPr>
          <p:cNvSpPr>
            <a:spLocks noGrp="1"/>
          </p:cNvSpPr>
          <p:nvPr>
            <p:ph idx="1"/>
          </p:nvPr>
        </p:nvSpPr>
        <p:spPr>
          <a:xfrm>
            <a:off x="3887393" y="98749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040D6F0-1839-C246-A25D-9B3BF7BF4595}"/>
              </a:ext>
            </a:extLst>
          </p:cNvPr>
          <p:cNvSpPr>
            <a:spLocks noGrp="1"/>
          </p:cNvSpPr>
          <p:nvPr>
            <p:ph type="body" sz="half" idx="2"/>
          </p:nvPr>
        </p:nvSpPr>
        <p:spPr>
          <a:xfrm>
            <a:off x="629868" y="2057431"/>
            <a:ext cx="2949178" cy="3811589"/>
          </a:xfrm>
        </p:spPr>
        <p:txBody>
          <a:bodyPr/>
          <a:lstStyle>
            <a:lvl1pPr marL="0" indent="0">
              <a:buNone/>
              <a:defRPr sz="1600"/>
            </a:lvl1pPr>
            <a:lvl2pPr marL="456486" indent="0">
              <a:buNone/>
              <a:defRPr sz="1400"/>
            </a:lvl2pPr>
            <a:lvl3pPr marL="912948" indent="0">
              <a:buNone/>
              <a:defRPr sz="1200"/>
            </a:lvl3pPr>
            <a:lvl4pPr marL="1369433" indent="0">
              <a:buNone/>
              <a:defRPr sz="1000"/>
            </a:lvl4pPr>
            <a:lvl5pPr marL="1825912" indent="0">
              <a:buNone/>
              <a:defRPr sz="1000"/>
            </a:lvl5pPr>
            <a:lvl6pPr marL="2282396" indent="0">
              <a:buNone/>
              <a:defRPr sz="1000"/>
            </a:lvl6pPr>
            <a:lvl7pPr marL="2738880" indent="0">
              <a:buNone/>
              <a:defRPr sz="1000"/>
            </a:lvl7pPr>
            <a:lvl8pPr marL="3195363" indent="0">
              <a:buNone/>
              <a:defRPr sz="1000"/>
            </a:lvl8pPr>
            <a:lvl9pPr marL="3651832"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8317906-EA6D-694F-BBC2-32440909443C}"/>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0F8396E4-FC87-9442-8114-D343ED2A2BC2}"/>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6F7DCE2-3492-124D-9335-C22CD81AB7FC}"/>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1989512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D1D5FF9-93A4-FD4F-807F-7272FA55615E}"/>
              </a:ext>
            </a:extLst>
          </p:cNvPr>
          <p:cNvSpPr>
            <a:spLocks noGrp="1"/>
          </p:cNvSpPr>
          <p:nvPr>
            <p:ph type="title"/>
          </p:nvPr>
        </p:nvSpPr>
        <p:spPr>
          <a:xfrm>
            <a:off x="629868" y="457267"/>
            <a:ext cx="2949178" cy="1600199"/>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2D86D875-5A4A-3542-A611-00577F854AF2}"/>
              </a:ext>
            </a:extLst>
          </p:cNvPr>
          <p:cNvSpPr>
            <a:spLocks noGrp="1"/>
          </p:cNvSpPr>
          <p:nvPr>
            <p:ph type="pic" idx="1"/>
          </p:nvPr>
        </p:nvSpPr>
        <p:spPr>
          <a:xfrm>
            <a:off x="3887393" y="987492"/>
            <a:ext cx="4629150" cy="4873625"/>
          </a:xfrm>
        </p:spPr>
        <p:txBody>
          <a:bodyPr/>
          <a:lstStyle>
            <a:lvl1pPr marL="0" indent="0">
              <a:buNone/>
              <a:defRPr sz="3200"/>
            </a:lvl1pPr>
            <a:lvl2pPr marL="456486" indent="0">
              <a:buNone/>
              <a:defRPr sz="2800"/>
            </a:lvl2pPr>
            <a:lvl3pPr marL="912948" indent="0">
              <a:buNone/>
              <a:defRPr sz="2400"/>
            </a:lvl3pPr>
            <a:lvl4pPr marL="1369433" indent="0">
              <a:buNone/>
              <a:defRPr sz="2000"/>
            </a:lvl4pPr>
            <a:lvl5pPr marL="1825912" indent="0">
              <a:buNone/>
              <a:defRPr sz="2000"/>
            </a:lvl5pPr>
            <a:lvl6pPr marL="2282396" indent="0">
              <a:buNone/>
              <a:defRPr sz="2000"/>
            </a:lvl6pPr>
            <a:lvl7pPr marL="2738880" indent="0">
              <a:buNone/>
              <a:defRPr sz="2000"/>
            </a:lvl7pPr>
            <a:lvl8pPr marL="3195363" indent="0">
              <a:buNone/>
              <a:defRPr sz="2000"/>
            </a:lvl8pPr>
            <a:lvl9pPr marL="3651832" indent="0">
              <a:buNone/>
              <a:defRPr sz="2000"/>
            </a:lvl9pPr>
          </a:lstStyle>
          <a:p>
            <a:endParaRPr lang="ru-RU"/>
          </a:p>
        </p:txBody>
      </p:sp>
      <p:sp>
        <p:nvSpPr>
          <p:cNvPr id="4" name="Текст 3">
            <a:extLst>
              <a:ext uri="{FF2B5EF4-FFF2-40B4-BE49-F238E27FC236}">
                <a16:creationId xmlns:a16="http://schemas.microsoft.com/office/drawing/2014/main" xmlns="" id="{E9C98DF4-8819-604B-A811-1F4114C18F76}"/>
              </a:ext>
            </a:extLst>
          </p:cNvPr>
          <p:cNvSpPr>
            <a:spLocks noGrp="1"/>
          </p:cNvSpPr>
          <p:nvPr>
            <p:ph type="body" sz="half" idx="2"/>
          </p:nvPr>
        </p:nvSpPr>
        <p:spPr>
          <a:xfrm>
            <a:off x="629868" y="2057431"/>
            <a:ext cx="2949178" cy="3811589"/>
          </a:xfrm>
        </p:spPr>
        <p:txBody>
          <a:bodyPr/>
          <a:lstStyle>
            <a:lvl1pPr marL="0" indent="0">
              <a:buNone/>
              <a:defRPr sz="1600"/>
            </a:lvl1pPr>
            <a:lvl2pPr marL="456486" indent="0">
              <a:buNone/>
              <a:defRPr sz="1400"/>
            </a:lvl2pPr>
            <a:lvl3pPr marL="912948" indent="0">
              <a:buNone/>
              <a:defRPr sz="1200"/>
            </a:lvl3pPr>
            <a:lvl4pPr marL="1369433" indent="0">
              <a:buNone/>
              <a:defRPr sz="1000"/>
            </a:lvl4pPr>
            <a:lvl5pPr marL="1825912" indent="0">
              <a:buNone/>
              <a:defRPr sz="1000"/>
            </a:lvl5pPr>
            <a:lvl6pPr marL="2282396" indent="0">
              <a:buNone/>
              <a:defRPr sz="1000"/>
            </a:lvl6pPr>
            <a:lvl7pPr marL="2738880" indent="0">
              <a:buNone/>
              <a:defRPr sz="1000"/>
            </a:lvl7pPr>
            <a:lvl8pPr marL="3195363" indent="0">
              <a:buNone/>
              <a:defRPr sz="1000"/>
            </a:lvl8pPr>
            <a:lvl9pPr marL="3651832"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006E266-8F88-C74A-BA76-6AE1A395791E}"/>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25706E32-B9AD-9F41-AA43-121DEA3B27AC}"/>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66EB7D41-DCB2-BF44-BBA6-BA8853032D2E}"/>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3002476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6B344B-99BD-654A-BF62-7A46B36D36E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9181CB4E-E10C-BE4F-BA3C-225E693E7D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BBFF166-5C05-9D45-87A4-928991D88295}"/>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EC560E5-9440-D04E-9191-D887FC1C048D}"/>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27EDBE1-25F8-C84E-9700-7BABA821AE61}"/>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2508010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9B247EA-5D04-B24D-AB0E-FC2EF4DBB982}"/>
              </a:ext>
            </a:extLst>
          </p:cNvPr>
          <p:cNvSpPr>
            <a:spLocks noGrp="1"/>
          </p:cNvSpPr>
          <p:nvPr>
            <p:ph type="title" orient="vert"/>
          </p:nvPr>
        </p:nvSpPr>
        <p:spPr>
          <a:xfrm>
            <a:off x="6543676" y="365126"/>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476BB92-D7FE-7546-B13D-FF740FCFA5AB}"/>
              </a:ext>
            </a:extLst>
          </p:cNvPr>
          <p:cNvSpPr>
            <a:spLocks noGrp="1"/>
          </p:cNvSpPr>
          <p:nvPr>
            <p:ph type="body" orient="vert" idx="1"/>
          </p:nvPr>
        </p:nvSpPr>
        <p:spPr>
          <a:xfrm>
            <a:off x="628652" y="365126"/>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018CCC3-43A8-5D42-84D4-E66ABF5D48E9}"/>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205FDD0-B672-C340-ACDA-132C8F49D150}"/>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75C491E1-4257-7549-AAE5-5A16EC898BA5}"/>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26680422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554F3C-DCD1-E44C-86CF-BB342E041569}"/>
              </a:ext>
            </a:extLst>
          </p:cNvPr>
          <p:cNvSpPr>
            <a:spLocks noGrp="1"/>
          </p:cNvSpPr>
          <p:nvPr>
            <p:ph type="ctrTitle"/>
          </p:nvPr>
        </p:nvSpPr>
        <p:spPr>
          <a:xfrm>
            <a:off x="1143001" y="1122367"/>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3F3E509-8748-BB42-B38C-15398A8C793F}"/>
              </a:ext>
            </a:extLst>
          </p:cNvPr>
          <p:cNvSpPr>
            <a:spLocks noGrp="1"/>
          </p:cNvSpPr>
          <p:nvPr>
            <p:ph type="subTitle" idx="1"/>
          </p:nvPr>
        </p:nvSpPr>
        <p:spPr>
          <a:xfrm>
            <a:off x="1143001" y="3602040"/>
            <a:ext cx="6858000" cy="1655762"/>
          </a:xfrm>
        </p:spPr>
        <p:txBody>
          <a:bodyPr/>
          <a:lstStyle>
            <a:lvl1pPr marL="0" indent="0" algn="ctr">
              <a:buNone/>
              <a:defRPr sz="2400"/>
            </a:lvl1pPr>
            <a:lvl2pPr marL="456486" indent="0" algn="ctr">
              <a:buNone/>
              <a:defRPr sz="2000"/>
            </a:lvl2pPr>
            <a:lvl3pPr marL="912948" indent="0" algn="ctr">
              <a:buNone/>
              <a:defRPr sz="1800"/>
            </a:lvl3pPr>
            <a:lvl4pPr marL="1369433" indent="0" algn="ctr">
              <a:buNone/>
              <a:defRPr sz="1600"/>
            </a:lvl4pPr>
            <a:lvl5pPr marL="1825912" indent="0" algn="ctr">
              <a:buNone/>
              <a:defRPr sz="1600"/>
            </a:lvl5pPr>
            <a:lvl6pPr marL="2282396" indent="0" algn="ctr">
              <a:buNone/>
              <a:defRPr sz="1600"/>
            </a:lvl6pPr>
            <a:lvl7pPr marL="2738880" indent="0" algn="ctr">
              <a:buNone/>
              <a:defRPr sz="1600"/>
            </a:lvl7pPr>
            <a:lvl8pPr marL="3195363" indent="0" algn="ctr">
              <a:buNone/>
              <a:defRPr sz="1600"/>
            </a:lvl8pPr>
            <a:lvl9pPr marL="3651832"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A258E4ED-83F1-2B48-B3C1-01BBA36610DD}"/>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A2F0BBC-0D9D-4541-80FF-5ABBA37D868A}"/>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91820C25-A86A-6C4A-8C82-C89D83194592}"/>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2929197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69D3F6-BA68-5D41-8C94-8D03BEBF74B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8987E7D-E044-9540-836F-E27DD43ED43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A59DE63-7AD5-314E-B607-793EC2F5DE80}"/>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42AFB05-EEA5-6F4B-B3F9-5ED25D72BC5F}"/>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ECA4B194-955B-514B-B910-6D09FEA86B00}"/>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322975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C73655-0F4C-F048-917A-16B3E644B1D1}"/>
              </a:ext>
            </a:extLst>
          </p:cNvPr>
          <p:cNvSpPr>
            <a:spLocks noGrp="1"/>
          </p:cNvSpPr>
          <p:nvPr>
            <p:ph type="title"/>
          </p:nvPr>
        </p:nvSpPr>
        <p:spPr>
          <a:xfrm>
            <a:off x="623888" y="1709787"/>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2733E1A5-92C9-3240-9CCC-FE91E133DA59}"/>
              </a:ext>
            </a:extLst>
          </p:cNvPr>
          <p:cNvSpPr>
            <a:spLocks noGrp="1"/>
          </p:cNvSpPr>
          <p:nvPr>
            <p:ph type="body" idx="1"/>
          </p:nvPr>
        </p:nvSpPr>
        <p:spPr>
          <a:xfrm>
            <a:off x="623888" y="4589513"/>
            <a:ext cx="7886700" cy="1500187"/>
          </a:xfrm>
        </p:spPr>
        <p:txBody>
          <a:bodyPr/>
          <a:lstStyle>
            <a:lvl1pPr marL="0" indent="0">
              <a:buNone/>
              <a:defRPr sz="2400">
                <a:solidFill>
                  <a:schemeClr val="tx1">
                    <a:tint val="75000"/>
                  </a:schemeClr>
                </a:solidFill>
              </a:defRPr>
            </a:lvl1pPr>
            <a:lvl2pPr marL="456486" indent="0">
              <a:buNone/>
              <a:defRPr sz="2000">
                <a:solidFill>
                  <a:schemeClr val="tx1">
                    <a:tint val="75000"/>
                  </a:schemeClr>
                </a:solidFill>
              </a:defRPr>
            </a:lvl2pPr>
            <a:lvl3pPr marL="912948" indent="0">
              <a:buNone/>
              <a:defRPr sz="1800">
                <a:solidFill>
                  <a:schemeClr val="tx1">
                    <a:tint val="75000"/>
                  </a:schemeClr>
                </a:solidFill>
              </a:defRPr>
            </a:lvl3pPr>
            <a:lvl4pPr marL="1369433" indent="0">
              <a:buNone/>
              <a:defRPr sz="1600">
                <a:solidFill>
                  <a:schemeClr val="tx1">
                    <a:tint val="75000"/>
                  </a:schemeClr>
                </a:solidFill>
              </a:defRPr>
            </a:lvl4pPr>
            <a:lvl5pPr marL="1825912" indent="0">
              <a:buNone/>
              <a:defRPr sz="1600">
                <a:solidFill>
                  <a:schemeClr val="tx1">
                    <a:tint val="75000"/>
                  </a:schemeClr>
                </a:solidFill>
              </a:defRPr>
            </a:lvl5pPr>
            <a:lvl6pPr marL="2282396" indent="0">
              <a:buNone/>
              <a:defRPr sz="1600">
                <a:solidFill>
                  <a:schemeClr val="tx1">
                    <a:tint val="75000"/>
                  </a:schemeClr>
                </a:solidFill>
              </a:defRPr>
            </a:lvl6pPr>
            <a:lvl7pPr marL="2738880" indent="0">
              <a:buNone/>
              <a:defRPr sz="1600">
                <a:solidFill>
                  <a:schemeClr val="tx1">
                    <a:tint val="75000"/>
                  </a:schemeClr>
                </a:solidFill>
              </a:defRPr>
            </a:lvl7pPr>
            <a:lvl8pPr marL="3195363" indent="0">
              <a:buNone/>
              <a:defRPr sz="1600">
                <a:solidFill>
                  <a:schemeClr val="tx1">
                    <a:tint val="75000"/>
                  </a:schemeClr>
                </a:solidFill>
              </a:defRPr>
            </a:lvl8pPr>
            <a:lvl9pPr marL="3651832"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BA3F710-D5AE-A94C-884F-D2E8D3D5DC36}"/>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42135EA-E874-C64C-A612-AF113F840152}"/>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DA5A39C2-8273-614D-9947-0339095FF27B}"/>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3787196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7F8384-A06D-A643-A738-345780310A9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63A7C14-FAF9-9249-9146-3E09C2968801}"/>
              </a:ext>
            </a:extLst>
          </p:cNvPr>
          <p:cNvSpPr>
            <a:spLocks noGrp="1"/>
          </p:cNvSpPr>
          <p:nvPr>
            <p:ph sz="half" idx="1"/>
          </p:nvPr>
        </p:nvSpPr>
        <p:spPr>
          <a:xfrm>
            <a:off x="628651"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03F0F73C-0217-5F41-8ADE-4E55F0B68533}"/>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E964B16D-23F0-8340-8373-03E67ADA607A}"/>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44722C3E-2825-0242-A30C-1A098C62B116}"/>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CE2AAAD-1C95-0A42-8E6B-F2825C41D053}"/>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1111449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E21093-D8CE-E34B-A317-81C0BEC77CBF}"/>
              </a:ext>
            </a:extLst>
          </p:cNvPr>
          <p:cNvSpPr>
            <a:spLocks noGrp="1"/>
          </p:cNvSpPr>
          <p:nvPr>
            <p:ph type="title"/>
          </p:nvPr>
        </p:nvSpPr>
        <p:spPr>
          <a:xfrm>
            <a:off x="629842" y="365129"/>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602EFF6-E2DB-7C43-815A-33F3E8F05042}"/>
              </a:ext>
            </a:extLst>
          </p:cNvPr>
          <p:cNvSpPr>
            <a:spLocks noGrp="1"/>
          </p:cNvSpPr>
          <p:nvPr>
            <p:ph type="body" idx="1"/>
          </p:nvPr>
        </p:nvSpPr>
        <p:spPr>
          <a:xfrm>
            <a:off x="629842" y="1681164"/>
            <a:ext cx="3868340" cy="823912"/>
          </a:xfrm>
        </p:spPr>
        <p:txBody>
          <a:bodyPr anchor="b"/>
          <a:lstStyle>
            <a:lvl1pPr marL="0" indent="0">
              <a:buNone/>
              <a:defRPr sz="2400" b="1"/>
            </a:lvl1pPr>
            <a:lvl2pPr marL="456486" indent="0">
              <a:buNone/>
              <a:defRPr sz="2000" b="1"/>
            </a:lvl2pPr>
            <a:lvl3pPr marL="912948" indent="0">
              <a:buNone/>
              <a:defRPr sz="1800" b="1"/>
            </a:lvl3pPr>
            <a:lvl4pPr marL="1369433" indent="0">
              <a:buNone/>
              <a:defRPr sz="1600" b="1"/>
            </a:lvl4pPr>
            <a:lvl5pPr marL="1825912" indent="0">
              <a:buNone/>
              <a:defRPr sz="1600" b="1"/>
            </a:lvl5pPr>
            <a:lvl6pPr marL="2282396" indent="0">
              <a:buNone/>
              <a:defRPr sz="1600" b="1"/>
            </a:lvl6pPr>
            <a:lvl7pPr marL="2738880" indent="0">
              <a:buNone/>
              <a:defRPr sz="1600" b="1"/>
            </a:lvl7pPr>
            <a:lvl8pPr marL="3195363" indent="0">
              <a:buNone/>
              <a:defRPr sz="1600" b="1"/>
            </a:lvl8pPr>
            <a:lvl9pPr marL="3651832"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D01DF0F-30A9-3643-97C6-964FCEEBD944}"/>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C2FD5737-4CA5-7B44-8BC6-CA99A112869F}"/>
              </a:ext>
            </a:extLst>
          </p:cNvPr>
          <p:cNvSpPr>
            <a:spLocks noGrp="1"/>
          </p:cNvSpPr>
          <p:nvPr>
            <p:ph type="body" sz="quarter" idx="3"/>
          </p:nvPr>
        </p:nvSpPr>
        <p:spPr>
          <a:xfrm>
            <a:off x="4629155" y="1681164"/>
            <a:ext cx="3887391" cy="823912"/>
          </a:xfrm>
        </p:spPr>
        <p:txBody>
          <a:bodyPr anchor="b"/>
          <a:lstStyle>
            <a:lvl1pPr marL="0" indent="0">
              <a:buNone/>
              <a:defRPr sz="2400" b="1"/>
            </a:lvl1pPr>
            <a:lvl2pPr marL="456486" indent="0">
              <a:buNone/>
              <a:defRPr sz="2000" b="1"/>
            </a:lvl2pPr>
            <a:lvl3pPr marL="912948" indent="0">
              <a:buNone/>
              <a:defRPr sz="1800" b="1"/>
            </a:lvl3pPr>
            <a:lvl4pPr marL="1369433" indent="0">
              <a:buNone/>
              <a:defRPr sz="1600" b="1"/>
            </a:lvl4pPr>
            <a:lvl5pPr marL="1825912" indent="0">
              <a:buNone/>
              <a:defRPr sz="1600" b="1"/>
            </a:lvl5pPr>
            <a:lvl6pPr marL="2282396" indent="0">
              <a:buNone/>
              <a:defRPr sz="1600" b="1"/>
            </a:lvl6pPr>
            <a:lvl7pPr marL="2738880" indent="0">
              <a:buNone/>
              <a:defRPr sz="1600" b="1"/>
            </a:lvl7pPr>
            <a:lvl8pPr marL="3195363" indent="0">
              <a:buNone/>
              <a:defRPr sz="1600" b="1"/>
            </a:lvl8pPr>
            <a:lvl9pPr marL="3651832"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4B3AC09-70EC-E447-A3C2-1E4744A25E1F}"/>
              </a:ext>
            </a:extLst>
          </p:cNvPr>
          <p:cNvSpPr>
            <a:spLocks noGrp="1"/>
          </p:cNvSpPr>
          <p:nvPr>
            <p:ph sz="quarter" idx="4"/>
          </p:nvPr>
        </p:nvSpPr>
        <p:spPr>
          <a:xfrm>
            <a:off x="4629155"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668EC7F6-EB2F-2448-8859-25EE86542671}"/>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xmlns="" id="{2E1BD40C-AA24-B84B-B6A1-B723A6EA1726}"/>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xmlns="" id="{49321A56-0AD6-1A4E-B8D0-43DFCF0AB1D6}"/>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17201762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05EDEE-029A-0142-9D02-76047E21703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C3CDD106-98D3-9349-8F38-84B4F54D78D4}"/>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xmlns="" id="{3CD4ED29-54C5-2F49-8E1F-C7029364876E}"/>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xmlns="" id="{6D62BDF5-C131-0F49-BFF5-2AB19C69B624}"/>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19838474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7AF875BD-4CCA-4045-8C1F-F180658874BC}"/>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xmlns="" id="{25D1D37F-C1DC-4D4F-A367-75FF913FE514}"/>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xmlns="" id="{600DAD9C-70D9-3849-B951-D92A8A44E4FD}"/>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8165528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304EC9-F797-BA45-A945-E1053EF269B4}"/>
              </a:ext>
            </a:extLst>
          </p:cNvPr>
          <p:cNvSpPr>
            <a:spLocks noGrp="1"/>
          </p:cNvSpPr>
          <p:nvPr>
            <p:ph type="title"/>
          </p:nvPr>
        </p:nvSpPr>
        <p:spPr>
          <a:xfrm>
            <a:off x="629868" y="457249"/>
            <a:ext cx="2949178" cy="1600199"/>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B69FF1DD-2721-F742-8354-B4842C988553}"/>
              </a:ext>
            </a:extLst>
          </p:cNvPr>
          <p:cNvSpPr>
            <a:spLocks noGrp="1"/>
          </p:cNvSpPr>
          <p:nvPr>
            <p:ph idx="1"/>
          </p:nvPr>
        </p:nvSpPr>
        <p:spPr>
          <a:xfrm>
            <a:off x="3887393" y="98747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040D6F0-1839-C246-A25D-9B3BF7BF4595}"/>
              </a:ext>
            </a:extLst>
          </p:cNvPr>
          <p:cNvSpPr>
            <a:spLocks noGrp="1"/>
          </p:cNvSpPr>
          <p:nvPr>
            <p:ph type="body" sz="half" idx="2"/>
          </p:nvPr>
        </p:nvSpPr>
        <p:spPr>
          <a:xfrm>
            <a:off x="629868" y="2057431"/>
            <a:ext cx="2949178" cy="3811589"/>
          </a:xfrm>
        </p:spPr>
        <p:txBody>
          <a:bodyPr/>
          <a:lstStyle>
            <a:lvl1pPr marL="0" indent="0">
              <a:buNone/>
              <a:defRPr sz="1600"/>
            </a:lvl1pPr>
            <a:lvl2pPr marL="456486" indent="0">
              <a:buNone/>
              <a:defRPr sz="1400"/>
            </a:lvl2pPr>
            <a:lvl3pPr marL="912948" indent="0">
              <a:buNone/>
              <a:defRPr sz="1200"/>
            </a:lvl3pPr>
            <a:lvl4pPr marL="1369433" indent="0">
              <a:buNone/>
              <a:defRPr sz="1000"/>
            </a:lvl4pPr>
            <a:lvl5pPr marL="1825912" indent="0">
              <a:buNone/>
              <a:defRPr sz="1000"/>
            </a:lvl5pPr>
            <a:lvl6pPr marL="2282396" indent="0">
              <a:buNone/>
              <a:defRPr sz="1000"/>
            </a:lvl6pPr>
            <a:lvl7pPr marL="2738880" indent="0">
              <a:buNone/>
              <a:defRPr sz="1000"/>
            </a:lvl7pPr>
            <a:lvl8pPr marL="3195363" indent="0">
              <a:buNone/>
              <a:defRPr sz="1000"/>
            </a:lvl8pPr>
            <a:lvl9pPr marL="3651832"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8317906-EA6D-694F-BBC2-32440909443C}"/>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0F8396E4-FC87-9442-8114-D343ED2A2BC2}"/>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6F7DCE2-3492-124D-9335-C22CD81AB7FC}"/>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7351348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D1D5FF9-93A4-FD4F-807F-7272FA55615E}"/>
              </a:ext>
            </a:extLst>
          </p:cNvPr>
          <p:cNvSpPr>
            <a:spLocks noGrp="1"/>
          </p:cNvSpPr>
          <p:nvPr>
            <p:ph type="title"/>
          </p:nvPr>
        </p:nvSpPr>
        <p:spPr>
          <a:xfrm>
            <a:off x="629868" y="457249"/>
            <a:ext cx="2949178" cy="1600199"/>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2D86D875-5A4A-3542-A611-00577F854AF2}"/>
              </a:ext>
            </a:extLst>
          </p:cNvPr>
          <p:cNvSpPr>
            <a:spLocks noGrp="1"/>
          </p:cNvSpPr>
          <p:nvPr>
            <p:ph type="pic" idx="1"/>
          </p:nvPr>
        </p:nvSpPr>
        <p:spPr>
          <a:xfrm>
            <a:off x="3887393" y="987474"/>
            <a:ext cx="4629150" cy="4873625"/>
          </a:xfrm>
        </p:spPr>
        <p:txBody>
          <a:bodyPr/>
          <a:lstStyle>
            <a:lvl1pPr marL="0" indent="0">
              <a:buNone/>
              <a:defRPr sz="3200"/>
            </a:lvl1pPr>
            <a:lvl2pPr marL="456486" indent="0">
              <a:buNone/>
              <a:defRPr sz="2800"/>
            </a:lvl2pPr>
            <a:lvl3pPr marL="912948" indent="0">
              <a:buNone/>
              <a:defRPr sz="2400"/>
            </a:lvl3pPr>
            <a:lvl4pPr marL="1369433" indent="0">
              <a:buNone/>
              <a:defRPr sz="2000"/>
            </a:lvl4pPr>
            <a:lvl5pPr marL="1825912" indent="0">
              <a:buNone/>
              <a:defRPr sz="2000"/>
            </a:lvl5pPr>
            <a:lvl6pPr marL="2282396" indent="0">
              <a:buNone/>
              <a:defRPr sz="2000"/>
            </a:lvl6pPr>
            <a:lvl7pPr marL="2738880" indent="0">
              <a:buNone/>
              <a:defRPr sz="2000"/>
            </a:lvl7pPr>
            <a:lvl8pPr marL="3195363" indent="0">
              <a:buNone/>
              <a:defRPr sz="2000"/>
            </a:lvl8pPr>
            <a:lvl9pPr marL="3651832" indent="0">
              <a:buNone/>
              <a:defRPr sz="2000"/>
            </a:lvl9pPr>
          </a:lstStyle>
          <a:p>
            <a:endParaRPr lang="ru-RU"/>
          </a:p>
        </p:txBody>
      </p:sp>
      <p:sp>
        <p:nvSpPr>
          <p:cNvPr id="4" name="Текст 3">
            <a:extLst>
              <a:ext uri="{FF2B5EF4-FFF2-40B4-BE49-F238E27FC236}">
                <a16:creationId xmlns:a16="http://schemas.microsoft.com/office/drawing/2014/main" xmlns="" id="{E9C98DF4-8819-604B-A811-1F4114C18F76}"/>
              </a:ext>
            </a:extLst>
          </p:cNvPr>
          <p:cNvSpPr>
            <a:spLocks noGrp="1"/>
          </p:cNvSpPr>
          <p:nvPr>
            <p:ph type="body" sz="half" idx="2"/>
          </p:nvPr>
        </p:nvSpPr>
        <p:spPr>
          <a:xfrm>
            <a:off x="629868" y="2057431"/>
            <a:ext cx="2949178" cy="3811589"/>
          </a:xfrm>
        </p:spPr>
        <p:txBody>
          <a:bodyPr/>
          <a:lstStyle>
            <a:lvl1pPr marL="0" indent="0">
              <a:buNone/>
              <a:defRPr sz="1600"/>
            </a:lvl1pPr>
            <a:lvl2pPr marL="456486" indent="0">
              <a:buNone/>
              <a:defRPr sz="1400"/>
            </a:lvl2pPr>
            <a:lvl3pPr marL="912948" indent="0">
              <a:buNone/>
              <a:defRPr sz="1200"/>
            </a:lvl3pPr>
            <a:lvl4pPr marL="1369433" indent="0">
              <a:buNone/>
              <a:defRPr sz="1000"/>
            </a:lvl4pPr>
            <a:lvl5pPr marL="1825912" indent="0">
              <a:buNone/>
              <a:defRPr sz="1000"/>
            </a:lvl5pPr>
            <a:lvl6pPr marL="2282396" indent="0">
              <a:buNone/>
              <a:defRPr sz="1000"/>
            </a:lvl6pPr>
            <a:lvl7pPr marL="2738880" indent="0">
              <a:buNone/>
              <a:defRPr sz="1000"/>
            </a:lvl7pPr>
            <a:lvl8pPr marL="3195363" indent="0">
              <a:buNone/>
              <a:defRPr sz="1000"/>
            </a:lvl8pPr>
            <a:lvl9pPr marL="3651832"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006E266-8F88-C74A-BA76-6AE1A395791E}"/>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25706E32-B9AD-9F41-AA43-121DEA3B27AC}"/>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66EB7D41-DCB2-BF44-BBA6-BA8853032D2E}"/>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24482670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6B344B-99BD-654A-BF62-7A46B36D36E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9181CB4E-E10C-BE4F-BA3C-225E693E7D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BBFF166-5C05-9D45-87A4-928991D88295}"/>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EC560E5-9440-D04E-9191-D887FC1C048D}"/>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27EDBE1-25F8-C84E-9700-7BABA821AE61}"/>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41914001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9B247EA-5D04-B24D-AB0E-FC2EF4DBB982}"/>
              </a:ext>
            </a:extLst>
          </p:cNvPr>
          <p:cNvSpPr>
            <a:spLocks noGrp="1"/>
          </p:cNvSpPr>
          <p:nvPr>
            <p:ph type="title" orient="vert"/>
          </p:nvPr>
        </p:nvSpPr>
        <p:spPr>
          <a:xfrm>
            <a:off x="6543676" y="365126"/>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476BB92-D7FE-7546-B13D-FF740FCFA5AB}"/>
              </a:ext>
            </a:extLst>
          </p:cNvPr>
          <p:cNvSpPr>
            <a:spLocks noGrp="1"/>
          </p:cNvSpPr>
          <p:nvPr>
            <p:ph type="body" orient="vert" idx="1"/>
          </p:nvPr>
        </p:nvSpPr>
        <p:spPr>
          <a:xfrm>
            <a:off x="628652" y="365126"/>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018CCC3-43A8-5D42-84D4-E66ABF5D48E9}"/>
              </a:ext>
            </a:extLst>
          </p:cNvPr>
          <p:cNvSpPr>
            <a:spLocks noGrp="1"/>
          </p:cNvSpPr>
          <p:nvPr>
            <p:ph type="dt" sz="half" idx="10"/>
          </p:nvPr>
        </p:nvSpPr>
        <p:spPr/>
        <p:txBody>
          <a:body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205FDD0-B672-C340-ACDA-132C8F49D150}"/>
              </a:ext>
            </a:extLst>
          </p:cNvPr>
          <p:cNvSpPr>
            <a:spLocks noGrp="1"/>
          </p:cNvSpPr>
          <p:nvPr>
            <p:ph type="ftr" sz="quarter" idx="11"/>
          </p:nvPr>
        </p:nvSpPr>
        <p:spPr/>
        <p:txBody>
          <a:body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75C491E1-4257-7549-AAE5-5A16EC898BA5}"/>
              </a:ext>
            </a:extLst>
          </p:cNvPr>
          <p:cNvSpPr>
            <a:spLocks noGrp="1"/>
          </p:cNvSpPr>
          <p:nvPr>
            <p:ph type="sldNum" sz="quarter" idx="12"/>
          </p:nvPr>
        </p:nvSpPr>
        <p:spPr/>
        <p:txBody>
          <a:body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3283760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239624" y="1577378"/>
            <a:ext cx="3977640" cy="4526279"/>
          </a:xfrm>
          <a:prstGeom prst="rect">
            <a:avLst/>
          </a:prstGeom>
        </p:spPr>
        <p:txBody>
          <a:bodyPr wrap="square" lIns="0" tIns="0" rIns="0" bIns="0">
            <a:noAutofit/>
          </a:bodyPr>
          <a:lstStyle>
            <a:lvl1pPr>
              <a:defRPr sz="1900" b="0">
                <a:solidFill>
                  <a:srgbClr val="1B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8" name="object 2">
            <a:extLst>
              <a:ext uri="{FF2B5EF4-FFF2-40B4-BE49-F238E27FC236}">
                <a16:creationId xmlns:a16="http://schemas.microsoft.com/office/drawing/2014/main" xmlns="" id="{7B54C0E1-800D-E348-A362-B83EAFFD589D}"/>
              </a:ext>
            </a:extLst>
          </p:cNvPr>
          <p:cNvSpPr/>
          <p:nvPr userDrawn="1"/>
        </p:nvSpPr>
        <p:spPr>
          <a:xfrm>
            <a:off x="1" y="338590"/>
            <a:ext cx="6218540" cy="1007715"/>
          </a:xfrm>
          <a:custGeom>
            <a:avLst/>
            <a:gdLst/>
            <a:ahLst/>
            <a:cxnLst/>
            <a:rect l="l" t="t" r="r" b="b"/>
            <a:pathLst>
              <a:path w="11703050" h="2786379">
                <a:moveTo>
                  <a:pt x="10859757" y="0"/>
                </a:moveTo>
                <a:lnTo>
                  <a:pt x="0" y="0"/>
                </a:lnTo>
                <a:lnTo>
                  <a:pt x="0" y="2785900"/>
                </a:lnTo>
                <a:lnTo>
                  <a:pt x="10877109" y="2785900"/>
                </a:lnTo>
                <a:lnTo>
                  <a:pt x="11702533" y="1406482"/>
                </a:lnTo>
                <a:lnTo>
                  <a:pt x="10859757" y="0"/>
                </a:lnTo>
                <a:close/>
              </a:path>
            </a:pathLst>
          </a:custGeom>
          <a:solidFill>
            <a:srgbClr val="C8D9EA"/>
          </a:solidFill>
        </p:spPr>
        <p:txBody>
          <a:bodyPr wrap="square" lIns="0" tIns="0" rIns="0" bIns="0" rtlCol="0"/>
          <a:lstStyle/>
          <a:p>
            <a:pPr defTabSz="553569"/>
            <a:endParaRPr sz="1100">
              <a:solidFill>
                <a:prstClr val="black"/>
              </a:solidFill>
            </a:endParaRPr>
          </a:p>
        </p:txBody>
      </p:sp>
      <p:sp>
        <p:nvSpPr>
          <p:cNvPr id="9" name="object 11">
            <a:extLst>
              <a:ext uri="{FF2B5EF4-FFF2-40B4-BE49-F238E27FC236}">
                <a16:creationId xmlns:a16="http://schemas.microsoft.com/office/drawing/2014/main" xmlns="" id="{065D5B86-B403-0846-B71F-4EAF9DB0A1DC}"/>
              </a:ext>
            </a:extLst>
          </p:cNvPr>
          <p:cNvSpPr/>
          <p:nvPr userDrawn="1"/>
        </p:nvSpPr>
        <p:spPr>
          <a:xfrm>
            <a:off x="8380356" y="6279783"/>
            <a:ext cx="554532" cy="577845"/>
          </a:xfrm>
          <a:prstGeom prst="rect">
            <a:avLst/>
          </a:prstGeom>
          <a:blipFill>
            <a:blip r:embed="rId2" cstate="print"/>
            <a:stretch>
              <a:fillRect/>
            </a:stretch>
          </a:blipFill>
        </p:spPr>
        <p:txBody>
          <a:bodyPr wrap="square" lIns="0" tIns="0" rIns="0" bIns="0" rtlCol="0"/>
          <a:lstStyle/>
          <a:p>
            <a:pPr defTabSz="553569"/>
            <a:endParaRPr sz="1100">
              <a:solidFill>
                <a:prstClr val="black"/>
              </a:solidFill>
            </a:endParaRPr>
          </a:p>
        </p:txBody>
      </p:sp>
      <p:sp>
        <p:nvSpPr>
          <p:cNvPr id="10" name="Holder 4">
            <a:extLst>
              <a:ext uri="{FF2B5EF4-FFF2-40B4-BE49-F238E27FC236}">
                <a16:creationId xmlns:a16="http://schemas.microsoft.com/office/drawing/2014/main" xmlns="" id="{12801537-CC81-0C4C-8E92-6D248AA4290D}"/>
              </a:ext>
            </a:extLst>
          </p:cNvPr>
          <p:cNvSpPr>
            <a:spLocks noGrp="1"/>
          </p:cNvSpPr>
          <p:nvPr>
            <p:ph type="sldNum" sz="quarter" idx="7"/>
          </p:nvPr>
        </p:nvSpPr>
        <p:spPr>
          <a:xfrm>
            <a:off x="8384408" y="6391220"/>
            <a:ext cx="554532" cy="365495"/>
          </a:xfrm>
          <a:prstGeom prst="rect">
            <a:avLst/>
          </a:prstGeom>
        </p:spPr>
        <p:txBody>
          <a:bodyPr lIns="0" tIns="0" rIns="0" bIns="0"/>
          <a:lstStyle>
            <a:lvl1pPr algn="ctr">
              <a:defRPr sz="2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15403" defTabSz="553569">
              <a:lnSpc>
                <a:spcPts val="2865"/>
              </a:lnSpc>
            </a:pPr>
            <a:fld id="{81D60167-4931-47E6-BA6A-407CBD079E47}" type="slidenum">
              <a:rPr lang="ru-RU" spc="6" smtClean="0">
                <a:solidFill>
                  <a:prstClr val="white"/>
                </a:solidFill>
              </a:rPr>
              <a:pPr marL="15403" defTabSz="553569">
                <a:lnSpc>
                  <a:spcPts val="2865"/>
                </a:lnSpc>
              </a:pPr>
              <a:t>‹#›</a:t>
            </a:fld>
            <a:endParaRPr lang="ru-RU" spc="6" dirty="0">
              <a:solidFill>
                <a:prstClr val="white"/>
              </a:solidFill>
            </a:endParaRPr>
          </a:p>
        </p:txBody>
      </p:sp>
      <p:sp>
        <p:nvSpPr>
          <p:cNvPr id="11" name="Holder 2">
            <a:extLst>
              <a:ext uri="{FF2B5EF4-FFF2-40B4-BE49-F238E27FC236}">
                <a16:creationId xmlns:a16="http://schemas.microsoft.com/office/drawing/2014/main" xmlns="" id="{D0E53F3E-90A1-954F-917B-89D7ADE4645A}"/>
              </a:ext>
            </a:extLst>
          </p:cNvPr>
          <p:cNvSpPr>
            <a:spLocks noGrp="1"/>
          </p:cNvSpPr>
          <p:nvPr>
            <p:ph type="title"/>
          </p:nvPr>
        </p:nvSpPr>
        <p:spPr>
          <a:xfrm>
            <a:off x="209049" y="338558"/>
            <a:ext cx="5541334" cy="1007329"/>
          </a:xfrm>
          <a:prstGeom prst="rect">
            <a:avLst/>
          </a:prstGeom>
        </p:spPr>
        <p:txBody>
          <a:bodyPr lIns="0" tIns="0" rIns="0" bIns="0" anchor="ctr">
            <a:noAutofit/>
          </a:bodyPr>
          <a:lstStyle>
            <a:lvl1pPr>
              <a:defRPr sz="3300" b="1" i="0">
                <a:solidFill>
                  <a:srgbClr val="1C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sp>
        <p:nvSpPr>
          <p:cNvPr id="12" name="object 24">
            <a:extLst>
              <a:ext uri="{FF2B5EF4-FFF2-40B4-BE49-F238E27FC236}">
                <a16:creationId xmlns:a16="http://schemas.microsoft.com/office/drawing/2014/main" xmlns="" id="{697E336F-B0D0-9E46-8F45-68C7C44E3DD5}"/>
              </a:ext>
            </a:extLst>
          </p:cNvPr>
          <p:cNvSpPr/>
          <p:nvPr userDrawn="1"/>
        </p:nvSpPr>
        <p:spPr>
          <a:xfrm>
            <a:off x="7982044" y="1345813"/>
            <a:ext cx="1162207" cy="131884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53569"/>
            <a:endParaRPr sz="1100">
              <a:solidFill>
                <a:prstClr val="black"/>
              </a:solidFill>
            </a:endParaRPr>
          </a:p>
        </p:txBody>
      </p:sp>
      <p:sp>
        <p:nvSpPr>
          <p:cNvPr id="13" name="object 25">
            <a:extLst>
              <a:ext uri="{FF2B5EF4-FFF2-40B4-BE49-F238E27FC236}">
                <a16:creationId xmlns:a16="http://schemas.microsoft.com/office/drawing/2014/main" xmlns="" id="{2DC612A2-74A0-1642-BF40-F27D2FEB9E6E}"/>
              </a:ext>
            </a:extLst>
          </p:cNvPr>
          <p:cNvSpPr/>
          <p:nvPr userDrawn="1"/>
        </p:nvSpPr>
        <p:spPr>
          <a:xfrm>
            <a:off x="6966218" y="34"/>
            <a:ext cx="2177982" cy="1007713"/>
          </a:xfrm>
          <a:custGeom>
            <a:avLst/>
            <a:gdLst/>
            <a:ahLst/>
            <a:cxnLst/>
            <a:rect l="l" t="t" r="r" b="b"/>
            <a:pathLst>
              <a:path w="4788534" h="1661795">
                <a:moveTo>
                  <a:pt x="4788095" y="0"/>
                </a:moveTo>
                <a:lnTo>
                  <a:pt x="0" y="0"/>
                </a:lnTo>
                <a:lnTo>
                  <a:pt x="994286" y="1661613"/>
                </a:lnTo>
                <a:lnTo>
                  <a:pt x="4788095" y="1661613"/>
                </a:lnTo>
                <a:lnTo>
                  <a:pt x="4788095" y="0"/>
                </a:lnTo>
                <a:close/>
              </a:path>
            </a:pathLst>
          </a:custGeom>
          <a:solidFill>
            <a:srgbClr val="C8D9EA"/>
          </a:solidFill>
        </p:spPr>
        <p:txBody>
          <a:bodyPr wrap="square" lIns="0" tIns="0" rIns="0" bIns="0" rtlCol="0"/>
          <a:lstStyle/>
          <a:p>
            <a:pPr defTabSz="553569"/>
            <a:endParaRPr sz="1100">
              <a:solidFill>
                <a:prstClr val="black"/>
              </a:solidFill>
            </a:endParaRPr>
          </a:p>
        </p:txBody>
      </p:sp>
      <p:sp>
        <p:nvSpPr>
          <p:cNvPr id="14" name="object 26">
            <a:extLst>
              <a:ext uri="{FF2B5EF4-FFF2-40B4-BE49-F238E27FC236}">
                <a16:creationId xmlns:a16="http://schemas.microsoft.com/office/drawing/2014/main" xmlns="" id="{2C9287D4-2324-614E-8B87-757A2BC419B4}"/>
              </a:ext>
            </a:extLst>
          </p:cNvPr>
          <p:cNvSpPr/>
          <p:nvPr userDrawn="1"/>
        </p:nvSpPr>
        <p:spPr>
          <a:xfrm>
            <a:off x="7068931" y="174514"/>
            <a:ext cx="2075162" cy="1666559"/>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1B4B8F"/>
          </a:solidFill>
        </p:spPr>
        <p:txBody>
          <a:bodyPr wrap="square" lIns="0" tIns="0" rIns="0" bIns="0" rtlCol="0"/>
          <a:lstStyle/>
          <a:p>
            <a:pPr defTabSz="553569"/>
            <a:endParaRPr sz="1100" dirty="0">
              <a:solidFill>
                <a:prstClr val="black"/>
              </a:solidFill>
            </a:endParaRPr>
          </a:p>
        </p:txBody>
      </p:sp>
      <p:sp>
        <p:nvSpPr>
          <p:cNvPr id="16" name="Holder 3">
            <a:extLst>
              <a:ext uri="{FF2B5EF4-FFF2-40B4-BE49-F238E27FC236}">
                <a16:creationId xmlns:a16="http://schemas.microsoft.com/office/drawing/2014/main" xmlns="" id="{9C5F1127-FAB4-F349-B3B0-A55D65D58337}"/>
              </a:ext>
            </a:extLst>
          </p:cNvPr>
          <p:cNvSpPr>
            <a:spLocks noGrp="1"/>
          </p:cNvSpPr>
          <p:nvPr>
            <p:ph sz="half" idx="10"/>
          </p:nvPr>
        </p:nvSpPr>
        <p:spPr>
          <a:xfrm>
            <a:off x="4402717" y="1579897"/>
            <a:ext cx="3977640" cy="4526279"/>
          </a:xfrm>
          <a:prstGeom prst="rect">
            <a:avLst/>
          </a:prstGeom>
        </p:spPr>
        <p:txBody>
          <a:bodyPr wrap="square" lIns="0" tIns="0" rIns="0" bIns="0">
            <a:noAutofit/>
          </a:bodyPr>
          <a:lstStyle>
            <a:lvl1pPr>
              <a:defRPr sz="1900" b="0">
                <a:solidFill>
                  <a:srgbClr val="1B4B8F"/>
                </a:solidFill>
                <a:latin typeface="Verdana" panose="020B0604030504040204" pitchFamily="34" charset="0"/>
                <a:ea typeface="Verdana" panose="020B0604030504040204" pitchFamily="34" charset="0"/>
                <a:cs typeface="Verdana" panose="020B0604030504040204" pitchFamily="34" charset="0"/>
              </a:defRPr>
            </a:lvl1pPr>
          </a:lstStyle>
          <a:p>
            <a:endParaRPr dirty="0"/>
          </a:p>
        </p:txBody>
      </p:sp>
      <p:pic>
        <p:nvPicPr>
          <p:cNvPr id="18" name="Рисунок 17">
            <a:extLst>
              <a:ext uri="{FF2B5EF4-FFF2-40B4-BE49-F238E27FC236}">
                <a16:creationId xmlns:a16="http://schemas.microsoft.com/office/drawing/2014/main" xmlns="" id="{4B8C4DDE-24DA-F346-94AA-C82BCB6FFE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8673" y="240665"/>
            <a:ext cx="1614689" cy="1528130"/>
          </a:xfrm>
          <a:prstGeom prst="rect">
            <a:avLst/>
          </a:prstGeom>
        </p:spPr>
      </p:pic>
    </p:spTree>
    <p:extLst>
      <p:ext uri="{BB962C8B-B14F-4D97-AF65-F5344CB8AC3E}">
        <p14:creationId xmlns:p14="http://schemas.microsoft.com/office/powerpoint/2010/main" val="384889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554F3C-DCD1-E44C-86CF-BB342E041569}"/>
              </a:ext>
            </a:extLst>
          </p:cNvPr>
          <p:cNvSpPr>
            <a:spLocks noGrp="1"/>
          </p:cNvSpPr>
          <p:nvPr>
            <p:ph type="ctrTitle"/>
          </p:nvPr>
        </p:nvSpPr>
        <p:spPr>
          <a:xfrm>
            <a:off x="1143001"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3F3E509-8748-BB42-B38C-15398A8C793F}"/>
              </a:ext>
            </a:extLst>
          </p:cNvPr>
          <p:cNvSpPr>
            <a:spLocks noGrp="1"/>
          </p:cNvSpPr>
          <p:nvPr>
            <p:ph type="subTitle" idx="1"/>
          </p:nvPr>
        </p:nvSpPr>
        <p:spPr>
          <a:xfrm>
            <a:off x="1143001" y="3602038"/>
            <a:ext cx="6858000" cy="1655762"/>
          </a:xfrm>
        </p:spPr>
        <p:txBody>
          <a:bodyPr/>
          <a:lstStyle>
            <a:lvl1pPr marL="0" indent="0" algn="ctr">
              <a:buNone/>
              <a:defRPr sz="2400"/>
            </a:lvl1pPr>
            <a:lvl2pPr marL="456822" indent="0" algn="ctr">
              <a:buNone/>
              <a:defRPr sz="2000"/>
            </a:lvl2pPr>
            <a:lvl3pPr marL="913631" indent="0" algn="ctr">
              <a:buNone/>
              <a:defRPr sz="1800"/>
            </a:lvl3pPr>
            <a:lvl4pPr marL="1370452" indent="0" algn="ctr">
              <a:buNone/>
              <a:defRPr sz="1600"/>
            </a:lvl4pPr>
            <a:lvl5pPr marL="1827270" indent="0" algn="ctr">
              <a:buNone/>
              <a:defRPr sz="1600"/>
            </a:lvl5pPr>
            <a:lvl6pPr marL="2284092" indent="0" algn="ctr">
              <a:buNone/>
              <a:defRPr sz="1600"/>
            </a:lvl6pPr>
            <a:lvl7pPr marL="2740912" indent="0" algn="ctr">
              <a:buNone/>
              <a:defRPr sz="1600"/>
            </a:lvl7pPr>
            <a:lvl8pPr marL="3197733" indent="0" algn="ctr">
              <a:buNone/>
              <a:defRPr sz="1600"/>
            </a:lvl8pPr>
            <a:lvl9pPr marL="3654544"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A258E4ED-83F1-2B48-B3C1-01BBA36610DD}"/>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A2F0BBC-0D9D-4541-80FF-5ABBA37D86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91820C25-A86A-6C4A-8C82-C89D83194592}"/>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22720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69D3F6-BA68-5D41-8C94-8D03BEBF74B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8987E7D-E044-9540-836F-E27DD43ED43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A59DE63-7AD5-314E-B607-793EC2F5DE80}"/>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42AFB05-EEA5-6F4B-B3F9-5ED25D72BC5F}"/>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ECA4B194-955B-514B-B910-6D09FEA86B00}"/>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6022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C73655-0F4C-F048-917A-16B3E644B1D1}"/>
              </a:ext>
            </a:extLst>
          </p:cNvPr>
          <p:cNvSpPr>
            <a:spLocks noGrp="1"/>
          </p:cNvSpPr>
          <p:nvPr>
            <p:ph type="title"/>
          </p:nvPr>
        </p:nvSpPr>
        <p:spPr>
          <a:xfrm>
            <a:off x="623888" y="1709757"/>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2733E1A5-92C9-3240-9CCC-FE91E133DA59}"/>
              </a:ext>
            </a:extLst>
          </p:cNvPr>
          <p:cNvSpPr>
            <a:spLocks noGrp="1"/>
          </p:cNvSpPr>
          <p:nvPr>
            <p:ph type="body" idx="1"/>
          </p:nvPr>
        </p:nvSpPr>
        <p:spPr>
          <a:xfrm>
            <a:off x="623888" y="4589482"/>
            <a:ext cx="7886700" cy="1500187"/>
          </a:xfrm>
        </p:spPr>
        <p:txBody>
          <a:bodyPr/>
          <a:lstStyle>
            <a:lvl1pPr marL="0" indent="0">
              <a:buNone/>
              <a:defRPr sz="2400">
                <a:solidFill>
                  <a:schemeClr val="tx1">
                    <a:tint val="75000"/>
                  </a:schemeClr>
                </a:solidFill>
              </a:defRPr>
            </a:lvl1pPr>
            <a:lvl2pPr marL="456822" indent="0">
              <a:buNone/>
              <a:defRPr sz="2000">
                <a:solidFill>
                  <a:schemeClr val="tx1">
                    <a:tint val="75000"/>
                  </a:schemeClr>
                </a:solidFill>
              </a:defRPr>
            </a:lvl2pPr>
            <a:lvl3pPr marL="913631" indent="0">
              <a:buNone/>
              <a:defRPr sz="1800">
                <a:solidFill>
                  <a:schemeClr val="tx1">
                    <a:tint val="75000"/>
                  </a:schemeClr>
                </a:solidFill>
              </a:defRPr>
            </a:lvl3pPr>
            <a:lvl4pPr marL="1370452" indent="0">
              <a:buNone/>
              <a:defRPr sz="1600">
                <a:solidFill>
                  <a:schemeClr val="tx1">
                    <a:tint val="75000"/>
                  </a:schemeClr>
                </a:solidFill>
              </a:defRPr>
            </a:lvl4pPr>
            <a:lvl5pPr marL="1827270" indent="0">
              <a:buNone/>
              <a:defRPr sz="1600">
                <a:solidFill>
                  <a:schemeClr val="tx1">
                    <a:tint val="75000"/>
                  </a:schemeClr>
                </a:solidFill>
              </a:defRPr>
            </a:lvl5pPr>
            <a:lvl6pPr marL="2284092" indent="0">
              <a:buNone/>
              <a:defRPr sz="1600">
                <a:solidFill>
                  <a:schemeClr val="tx1">
                    <a:tint val="75000"/>
                  </a:schemeClr>
                </a:solidFill>
              </a:defRPr>
            </a:lvl6pPr>
            <a:lvl7pPr marL="2740912" indent="0">
              <a:buNone/>
              <a:defRPr sz="1600">
                <a:solidFill>
                  <a:schemeClr val="tx1">
                    <a:tint val="75000"/>
                  </a:schemeClr>
                </a:solidFill>
              </a:defRPr>
            </a:lvl7pPr>
            <a:lvl8pPr marL="3197733" indent="0">
              <a:buNone/>
              <a:defRPr sz="1600">
                <a:solidFill>
                  <a:schemeClr val="tx1">
                    <a:tint val="75000"/>
                  </a:schemeClr>
                </a:solidFill>
              </a:defRPr>
            </a:lvl8pPr>
            <a:lvl9pPr marL="3654544"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BA3F710-D5AE-A94C-884F-D2E8D3D5DC36}"/>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942135EA-E874-C64C-A612-AF113F84015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DA5A39C2-8273-614D-9947-0339095FF27B}"/>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5693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7F8384-A06D-A643-A738-345780310A9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63A7C14-FAF9-9249-9146-3E09C2968801}"/>
              </a:ext>
            </a:extLst>
          </p:cNvPr>
          <p:cNvSpPr>
            <a:spLocks noGrp="1"/>
          </p:cNvSpPr>
          <p:nvPr>
            <p:ph sz="half" idx="1"/>
          </p:nvPr>
        </p:nvSpPr>
        <p:spPr>
          <a:xfrm>
            <a:off x="628651"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03F0F73C-0217-5F41-8ADE-4E55F0B68533}"/>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E964B16D-23F0-8340-8373-03E67ADA607A}"/>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44722C3E-2825-0242-A30C-1A098C62B116}"/>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CE2AAAD-1C95-0A42-8E6B-F2825C41D053}"/>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736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E21093-D8CE-E34B-A317-81C0BEC77CBF}"/>
              </a:ext>
            </a:extLst>
          </p:cNvPr>
          <p:cNvSpPr>
            <a:spLocks noGrp="1"/>
          </p:cNvSpPr>
          <p:nvPr>
            <p:ph type="title"/>
          </p:nvPr>
        </p:nvSpPr>
        <p:spPr>
          <a:xfrm>
            <a:off x="629841" y="365127"/>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602EFF6-E2DB-7C43-815A-33F3E8F05042}"/>
              </a:ext>
            </a:extLst>
          </p:cNvPr>
          <p:cNvSpPr>
            <a:spLocks noGrp="1"/>
          </p:cNvSpPr>
          <p:nvPr>
            <p:ph type="body" idx="1"/>
          </p:nvPr>
        </p:nvSpPr>
        <p:spPr>
          <a:xfrm>
            <a:off x="629842" y="1681163"/>
            <a:ext cx="3868340" cy="823912"/>
          </a:xfrm>
        </p:spPr>
        <p:txBody>
          <a:bodyPr anchor="b"/>
          <a:lstStyle>
            <a:lvl1pPr marL="0" indent="0">
              <a:buNone/>
              <a:defRPr sz="2400" b="1"/>
            </a:lvl1pPr>
            <a:lvl2pPr marL="456822" indent="0">
              <a:buNone/>
              <a:defRPr sz="2000" b="1"/>
            </a:lvl2pPr>
            <a:lvl3pPr marL="913631" indent="0">
              <a:buNone/>
              <a:defRPr sz="1800" b="1"/>
            </a:lvl3pPr>
            <a:lvl4pPr marL="1370452" indent="0">
              <a:buNone/>
              <a:defRPr sz="1600" b="1"/>
            </a:lvl4pPr>
            <a:lvl5pPr marL="1827270" indent="0">
              <a:buNone/>
              <a:defRPr sz="1600" b="1"/>
            </a:lvl5pPr>
            <a:lvl6pPr marL="2284092" indent="0">
              <a:buNone/>
              <a:defRPr sz="1600" b="1"/>
            </a:lvl6pPr>
            <a:lvl7pPr marL="2740912" indent="0">
              <a:buNone/>
              <a:defRPr sz="1600" b="1"/>
            </a:lvl7pPr>
            <a:lvl8pPr marL="3197733" indent="0">
              <a:buNone/>
              <a:defRPr sz="1600" b="1"/>
            </a:lvl8pPr>
            <a:lvl9pPr marL="3654544"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D01DF0F-30A9-3643-97C6-964FCEEBD944}"/>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C2FD5737-4CA5-7B44-8BC6-CA99A112869F}"/>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6822" indent="0">
              <a:buNone/>
              <a:defRPr sz="2000" b="1"/>
            </a:lvl2pPr>
            <a:lvl3pPr marL="913631" indent="0">
              <a:buNone/>
              <a:defRPr sz="1800" b="1"/>
            </a:lvl3pPr>
            <a:lvl4pPr marL="1370452" indent="0">
              <a:buNone/>
              <a:defRPr sz="1600" b="1"/>
            </a:lvl4pPr>
            <a:lvl5pPr marL="1827270" indent="0">
              <a:buNone/>
              <a:defRPr sz="1600" b="1"/>
            </a:lvl5pPr>
            <a:lvl6pPr marL="2284092" indent="0">
              <a:buNone/>
              <a:defRPr sz="1600" b="1"/>
            </a:lvl6pPr>
            <a:lvl7pPr marL="2740912" indent="0">
              <a:buNone/>
              <a:defRPr sz="1600" b="1"/>
            </a:lvl7pPr>
            <a:lvl8pPr marL="3197733" indent="0">
              <a:buNone/>
              <a:defRPr sz="1600" b="1"/>
            </a:lvl8pPr>
            <a:lvl9pPr marL="3654544"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4B3AC09-70EC-E447-A3C2-1E4744A25E1F}"/>
              </a:ext>
            </a:extLst>
          </p:cNvPr>
          <p:cNvSpPr>
            <a:spLocks noGrp="1"/>
          </p:cNvSpPr>
          <p:nvPr>
            <p:ph sz="quarter" idx="4"/>
          </p:nvPr>
        </p:nvSpPr>
        <p:spPr>
          <a:xfrm>
            <a:off x="4629151"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668EC7F6-EB2F-2448-8859-25EE86542671}"/>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xmlns="" id="{2E1BD40C-AA24-B84B-B6A1-B723A6EA1726}"/>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xmlns="" id="{49321A56-0AD6-1A4E-B8D0-43DFCF0AB1D6}"/>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4086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05EDEE-029A-0142-9D02-76047E21703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C3CDD106-98D3-9349-8F38-84B4F54D78D4}"/>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xmlns="" id="{3CD4ED29-54C5-2F49-8E1F-C7029364876E}"/>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xmlns="" id="{6D62BDF5-C131-0F49-BFF5-2AB19C69B624}"/>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526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7AF875BD-4CCA-4045-8C1F-F180658874BC}"/>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xmlns="" id="{25D1D37F-C1DC-4D4F-A367-75FF913FE514}"/>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xmlns="" id="{600DAD9C-70D9-3849-B951-D92A8A44E4FD}"/>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1353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304EC9-F797-BA45-A945-E1053EF269B4}"/>
              </a:ext>
            </a:extLst>
          </p:cNvPr>
          <p:cNvSpPr>
            <a:spLocks noGrp="1"/>
          </p:cNvSpPr>
          <p:nvPr>
            <p:ph type="title"/>
          </p:nvPr>
        </p:nvSpPr>
        <p:spPr>
          <a:xfrm>
            <a:off x="629855" y="457200"/>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B69FF1DD-2721-F742-8354-B4842C988553}"/>
              </a:ext>
            </a:extLst>
          </p:cNvPr>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040D6F0-1839-C246-A25D-9B3BF7BF4595}"/>
              </a:ext>
            </a:extLst>
          </p:cNvPr>
          <p:cNvSpPr>
            <a:spLocks noGrp="1"/>
          </p:cNvSpPr>
          <p:nvPr>
            <p:ph type="body" sz="half" idx="2"/>
          </p:nvPr>
        </p:nvSpPr>
        <p:spPr>
          <a:xfrm>
            <a:off x="629855" y="2057400"/>
            <a:ext cx="2949178" cy="3811588"/>
          </a:xfrm>
        </p:spPr>
        <p:txBody>
          <a:bodyPr/>
          <a:lstStyle>
            <a:lvl1pPr marL="0" indent="0">
              <a:buNone/>
              <a:defRPr sz="1600"/>
            </a:lvl1pPr>
            <a:lvl2pPr marL="456822" indent="0">
              <a:buNone/>
              <a:defRPr sz="1400"/>
            </a:lvl2pPr>
            <a:lvl3pPr marL="913631" indent="0">
              <a:buNone/>
              <a:defRPr sz="1200"/>
            </a:lvl3pPr>
            <a:lvl4pPr marL="1370452" indent="0">
              <a:buNone/>
              <a:defRPr sz="1000"/>
            </a:lvl4pPr>
            <a:lvl5pPr marL="1827270" indent="0">
              <a:buNone/>
              <a:defRPr sz="1000"/>
            </a:lvl5pPr>
            <a:lvl6pPr marL="2284092" indent="0">
              <a:buNone/>
              <a:defRPr sz="1000"/>
            </a:lvl6pPr>
            <a:lvl7pPr marL="2740912" indent="0">
              <a:buNone/>
              <a:defRPr sz="1000"/>
            </a:lvl7pPr>
            <a:lvl8pPr marL="3197733" indent="0">
              <a:buNone/>
              <a:defRPr sz="1000"/>
            </a:lvl8pPr>
            <a:lvl9pPr marL="3654544"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8317906-EA6D-694F-BBC2-32440909443C}"/>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0F8396E4-FC87-9442-8114-D343ED2A2BC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C6F7DCE2-3492-124D-9335-C22CD81AB7FC}"/>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7005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D1D5FF9-93A4-FD4F-807F-7272FA55615E}"/>
              </a:ext>
            </a:extLst>
          </p:cNvPr>
          <p:cNvSpPr>
            <a:spLocks noGrp="1"/>
          </p:cNvSpPr>
          <p:nvPr>
            <p:ph type="title"/>
          </p:nvPr>
        </p:nvSpPr>
        <p:spPr>
          <a:xfrm>
            <a:off x="629855" y="457200"/>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2D86D875-5A4A-3542-A611-00577F854AF2}"/>
              </a:ext>
            </a:extLst>
          </p:cNvPr>
          <p:cNvSpPr>
            <a:spLocks noGrp="1"/>
          </p:cNvSpPr>
          <p:nvPr>
            <p:ph type="pic" idx="1"/>
          </p:nvPr>
        </p:nvSpPr>
        <p:spPr>
          <a:xfrm>
            <a:off x="3887391" y="987444"/>
            <a:ext cx="4629150" cy="4873625"/>
          </a:xfrm>
        </p:spPr>
        <p:txBody>
          <a:bodyPr/>
          <a:lstStyle>
            <a:lvl1pPr marL="0" indent="0">
              <a:buNone/>
              <a:defRPr sz="3200"/>
            </a:lvl1pPr>
            <a:lvl2pPr marL="456822" indent="0">
              <a:buNone/>
              <a:defRPr sz="2800"/>
            </a:lvl2pPr>
            <a:lvl3pPr marL="913631" indent="0">
              <a:buNone/>
              <a:defRPr sz="2400"/>
            </a:lvl3pPr>
            <a:lvl4pPr marL="1370452" indent="0">
              <a:buNone/>
              <a:defRPr sz="2000"/>
            </a:lvl4pPr>
            <a:lvl5pPr marL="1827270" indent="0">
              <a:buNone/>
              <a:defRPr sz="2000"/>
            </a:lvl5pPr>
            <a:lvl6pPr marL="2284092" indent="0">
              <a:buNone/>
              <a:defRPr sz="2000"/>
            </a:lvl6pPr>
            <a:lvl7pPr marL="2740912" indent="0">
              <a:buNone/>
              <a:defRPr sz="2000"/>
            </a:lvl7pPr>
            <a:lvl8pPr marL="3197733" indent="0">
              <a:buNone/>
              <a:defRPr sz="2000"/>
            </a:lvl8pPr>
            <a:lvl9pPr marL="3654544" indent="0">
              <a:buNone/>
              <a:defRPr sz="2000"/>
            </a:lvl9pPr>
          </a:lstStyle>
          <a:p>
            <a:endParaRPr lang="ru-RU"/>
          </a:p>
        </p:txBody>
      </p:sp>
      <p:sp>
        <p:nvSpPr>
          <p:cNvPr id="4" name="Текст 3">
            <a:extLst>
              <a:ext uri="{FF2B5EF4-FFF2-40B4-BE49-F238E27FC236}">
                <a16:creationId xmlns:a16="http://schemas.microsoft.com/office/drawing/2014/main" xmlns="" id="{E9C98DF4-8819-604B-A811-1F4114C18F76}"/>
              </a:ext>
            </a:extLst>
          </p:cNvPr>
          <p:cNvSpPr>
            <a:spLocks noGrp="1"/>
          </p:cNvSpPr>
          <p:nvPr>
            <p:ph type="body" sz="half" idx="2"/>
          </p:nvPr>
        </p:nvSpPr>
        <p:spPr>
          <a:xfrm>
            <a:off x="629855" y="2057400"/>
            <a:ext cx="2949178" cy="3811588"/>
          </a:xfrm>
        </p:spPr>
        <p:txBody>
          <a:bodyPr/>
          <a:lstStyle>
            <a:lvl1pPr marL="0" indent="0">
              <a:buNone/>
              <a:defRPr sz="1600"/>
            </a:lvl1pPr>
            <a:lvl2pPr marL="456822" indent="0">
              <a:buNone/>
              <a:defRPr sz="1400"/>
            </a:lvl2pPr>
            <a:lvl3pPr marL="913631" indent="0">
              <a:buNone/>
              <a:defRPr sz="1200"/>
            </a:lvl3pPr>
            <a:lvl4pPr marL="1370452" indent="0">
              <a:buNone/>
              <a:defRPr sz="1000"/>
            </a:lvl4pPr>
            <a:lvl5pPr marL="1827270" indent="0">
              <a:buNone/>
              <a:defRPr sz="1000"/>
            </a:lvl5pPr>
            <a:lvl6pPr marL="2284092" indent="0">
              <a:buNone/>
              <a:defRPr sz="1000"/>
            </a:lvl6pPr>
            <a:lvl7pPr marL="2740912" indent="0">
              <a:buNone/>
              <a:defRPr sz="1000"/>
            </a:lvl7pPr>
            <a:lvl8pPr marL="3197733" indent="0">
              <a:buNone/>
              <a:defRPr sz="1000"/>
            </a:lvl8pPr>
            <a:lvl9pPr marL="3654544"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006E266-8F88-C74A-BA76-6AE1A395791E}"/>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xmlns="" id="{25706E32-B9AD-9F41-AA43-121DEA3B27A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xmlns="" id="{66EB7D41-DCB2-BF44-BBA6-BA8853032D2E}"/>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8447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6B344B-99BD-654A-BF62-7A46B36D36E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9181CB4E-E10C-BE4F-BA3C-225E693E7D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BBFF166-5C05-9D45-87A4-928991D88295}"/>
              </a:ext>
            </a:extLst>
          </p:cNvPr>
          <p:cNvSpPr>
            <a:spLocks noGrp="1"/>
          </p:cNvSpPr>
          <p:nvPr>
            <p:ph type="dt" sz="half" idx="10"/>
          </p:nvPr>
        </p:nvSpPr>
        <p:spPr/>
        <p:txBody>
          <a:bodyPr/>
          <a:lstStyle/>
          <a:p>
            <a:fld id="{1C9B2152-8EDD-724C-ABD5-ADFF686ADF32}" type="datetimeFigureOut">
              <a:rPr lang="ru-RU" smtClean="0">
                <a:solidFill>
                  <a:prstClr val="black">
                    <a:tint val="75000"/>
                  </a:prstClr>
                </a:solidFill>
              </a:rPr>
              <a:pPr/>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EC560E5-9440-D04E-9191-D887FC1C048D}"/>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27EDBE1-25F8-C84E-9700-7BABA821AE61}"/>
              </a:ext>
            </a:extLst>
          </p:cNvPr>
          <p:cNvSpPr>
            <a:spLocks noGrp="1"/>
          </p:cNvSpPr>
          <p:nvPr>
            <p:ph type="sldNum" sz="quarter" idx="12"/>
          </p:nvPr>
        </p:nvSpPr>
        <p:spPr/>
        <p:txBody>
          <a:bodyPr/>
          <a:lstStyle/>
          <a:p>
            <a:fld id="{D0CBA939-3B99-EA46-B569-EABADFCB652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6640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3"/>
          </p:nvPr>
        </p:nvSpPr>
        <p:spPr>
          <a:xfrm>
            <a:off x="3124200" y="63564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4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356" tIns="45678" rIns="91356" bIns="4567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356" tIns="45678" rIns="91356" bIns="4567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1" y="6356451"/>
            <a:ext cx="2057400" cy="365125"/>
          </a:xfrm>
          <a:prstGeom prst="rect">
            <a:avLst/>
          </a:prstGeom>
        </p:spPr>
        <p:txBody>
          <a:bodyPr vert="horz" lIns="91356" tIns="45678" rIns="91356" bIns="45678" rtlCol="0" anchor="ctr"/>
          <a:lstStyle>
            <a:lvl1pPr algn="l">
              <a:defRPr sz="1200">
                <a:solidFill>
                  <a:schemeClr val="tx1">
                    <a:tint val="75000"/>
                  </a:schemeClr>
                </a:solidFill>
              </a:defRPr>
            </a:lvl1pPr>
          </a:lstStyle>
          <a:p>
            <a:pPr defTabSz="913503"/>
            <a:fld id="{4105D3C7-0A56-4FBF-94A3-358762F89667}" type="datetimeFigureOut">
              <a:rPr lang="ru-RU" smtClean="0">
                <a:solidFill>
                  <a:prstClr val="black">
                    <a:tint val="75000"/>
                  </a:prstClr>
                </a:solidFill>
              </a:rPr>
              <a:pPr defTabSz="913503"/>
              <a:t>21.11.2023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451"/>
            <a:ext cx="3086100" cy="365125"/>
          </a:xfrm>
          <a:prstGeom prst="rect">
            <a:avLst/>
          </a:prstGeom>
        </p:spPr>
        <p:txBody>
          <a:bodyPr vert="horz" lIns="91356" tIns="45678" rIns="91356" bIns="45678" rtlCol="0" anchor="ctr"/>
          <a:lstStyle>
            <a:lvl1pPr algn="ctr">
              <a:defRPr sz="1200">
                <a:solidFill>
                  <a:schemeClr val="tx1">
                    <a:tint val="75000"/>
                  </a:schemeClr>
                </a:solidFill>
              </a:defRPr>
            </a:lvl1pPr>
          </a:lstStyle>
          <a:p>
            <a:pPr defTabSz="913503"/>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451"/>
            <a:ext cx="2057400" cy="365125"/>
          </a:xfrm>
          <a:prstGeom prst="rect">
            <a:avLst/>
          </a:prstGeom>
        </p:spPr>
        <p:txBody>
          <a:bodyPr vert="horz" lIns="91356" tIns="45678" rIns="91356" bIns="45678" rtlCol="0" anchor="ctr"/>
          <a:lstStyle>
            <a:lvl1pPr algn="r">
              <a:defRPr sz="1200">
                <a:solidFill>
                  <a:schemeClr val="tx1">
                    <a:tint val="75000"/>
                  </a:schemeClr>
                </a:solidFill>
              </a:defRPr>
            </a:lvl1pPr>
          </a:lstStyle>
          <a:p>
            <a:pPr defTabSz="913503"/>
            <a:fld id="{C8F9DBCF-76E9-4A5E-982F-CE2D751A1F38}" type="slidenum">
              <a:rPr lang="ru-RU" smtClean="0">
                <a:solidFill>
                  <a:prstClr val="black">
                    <a:tint val="75000"/>
                  </a:prstClr>
                </a:solidFill>
              </a:rPr>
              <a:pPr defTabSz="913503"/>
              <a:t>‹#›</a:t>
            </a:fld>
            <a:endParaRPr lang="ru-RU">
              <a:solidFill>
                <a:prstClr val="black">
                  <a:tint val="75000"/>
                </a:prstClr>
              </a:solidFill>
            </a:endParaRPr>
          </a:p>
        </p:txBody>
      </p:sp>
    </p:spTree>
    <p:extLst>
      <p:ext uri="{BB962C8B-B14F-4D97-AF65-F5344CB8AC3E}">
        <p14:creationId xmlns:p14="http://schemas.microsoft.com/office/powerpoint/2010/main" val="1957079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5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3" indent="-228373" algn="l" defTabSz="9135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8" indent="-228373" algn="l" defTabSz="9135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87" indent="-228373" algn="l" defTabSz="9135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4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39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14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903"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661"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41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3503" rtl="0" eaLnBrk="1" latinLnBrk="0" hangingPunct="1">
        <a:defRPr sz="1800" kern="1200">
          <a:solidFill>
            <a:schemeClr val="tx1"/>
          </a:solidFill>
          <a:latin typeface="+mn-lt"/>
          <a:ea typeface="+mn-ea"/>
          <a:cs typeface="+mn-cs"/>
        </a:defRPr>
      </a:lvl1pPr>
      <a:lvl2pPr marL="456759" algn="l" defTabSz="913503" rtl="0" eaLnBrk="1" latinLnBrk="0" hangingPunct="1">
        <a:defRPr sz="1800" kern="1200">
          <a:solidFill>
            <a:schemeClr val="tx1"/>
          </a:solidFill>
          <a:latin typeface="+mn-lt"/>
          <a:ea typeface="+mn-ea"/>
          <a:cs typeface="+mn-cs"/>
        </a:defRPr>
      </a:lvl2pPr>
      <a:lvl3pPr marL="913503" algn="l" defTabSz="913503" rtl="0" eaLnBrk="1" latinLnBrk="0" hangingPunct="1">
        <a:defRPr sz="1800" kern="1200">
          <a:solidFill>
            <a:schemeClr val="tx1"/>
          </a:solidFill>
          <a:latin typeface="+mn-lt"/>
          <a:ea typeface="+mn-ea"/>
          <a:cs typeface="+mn-cs"/>
        </a:defRPr>
      </a:lvl3pPr>
      <a:lvl4pPr marL="1370261" algn="l" defTabSz="913503" rtl="0" eaLnBrk="1" latinLnBrk="0" hangingPunct="1">
        <a:defRPr sz="1800" kern="1200">
          <a:solidFill>
            <a:schemeClr val="tx1"/>
          </a:solidFill>
          <a:latin typeface="+mn-lt"/>
          <a:ea typeface="+mn-ea"/>
          <a:cs typeface="+mn-cs"/>
        </a:defRPr>
      </a:lvl4pPr>
      <a:lvl5pPr marL="1827015" algn="l" defTabSz="913503" rtl="0" eaLnBrk="1" latinLnBrk="0" hangingPunct="1">
        <a:defRPr sz="1800" kern="1200">
          <a:solidFill>
            <a:schemeClr val="tx1"/>
          </a:solidFill>
          <a:latin typeface="+mn-lt"/>
          <a:ea typeface="+mn-ea"/>
          <a:cs typeface="+mn-cs"/>
        </a:defRPr>
      </a:lvl5pPr>
      <a:lvl6pPr marL="2283774" algn="l" defTabSz="913503" rtl="0" eaLnBrk="1" latinLnBrk="0" hangingPunct="1">
        <a:defRPr sz="1800" kern="1200">
          <a:solidFill>
            <a:schemeClr val="tx1"/>
          </a:solidFill>
          <a:latin typeface="+mn-lt"/>
          <a:ea typeface="+mn-ea"/>
          <a:cs typeface="+mn-cs"/>
        </a:defRPr>
      </a:lvl6pPr>
      <a:lvl7pPr marL="2740531" algn="l" defTabSz="913503" rtl="0" eaLnBrk="1" latinLnBrk="0" hangingPunct="1">
        <a:defRPr sz="1800" kern="1200">
          <a:solidFill>
            <a:schemeClr val="tx1"/>
          </a:solidFill>
          <a:latin typeface="+mn-lt"/>
          <a:ea typeface="+mn-ea"/>
          <a:cs typeface="+mn-cs"/>
        </a:defRPr>
      </a:lvl7pPr>
      <a:lvl8pPr marL="3197289" algn="l" defTabSz="913503" rtl="0" eaLnBrk="1" latinLnBrk="0" hangingPunct="1">
        <a:defRPr sz="1800" kern="1200">
          <a:solidFill>
            <a:schemeClr val="tx1"/>
          </a:solidFill>
          <a:latin typeface="+mn-lt"/>
          <a:ea typeface="+mn-ea"/>
          <a:cs typeface="+mn-cs"/>
        </a:defRPr>
      </a:lvl8pPr>
      <a:lvl9pPr marL="3654035" algn="l" defTabSz="9135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356" tIns="45678" rIns="91356" bIns="4567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356" tIns="45678" rIns="91356" bIns="4567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1" y="6356445"/>
            <a:ext cx="2057400" cy="365125"/>
          </a:xfrm>
          <a:prstGeom prst="rect">
            <a:avLst/>
          </a:prstGeom>
        </p:spPr>
        <p:txBody>
          <a:bodyPr vert="horz" lIns="91356" tIns="45678" rIns="91356" bIns="45678" rtlCol="0" anchor="ctr"/>
          <a:lstStyle>
            <a:lvl1pPr algn="l">
              <a:defRPr sz="1200">
                <a:solidFill>
                  <a:schemeClr val="tx1">
                    <a:tint val="75000"/>
                  </a:schemeClr>
                </a:solidFill>
              </a:defRPr>
            </a:lvl1pPr>
          </a:lstStyle>
          <a:p>
            <a:pPr defTabSz="913503"/>
            <a:fld id="{4105D3C7-0A56-4FBF-94A3-358762F89667}" type="datetimeFigureOut">
              <a:rPr lang="ru-RU" smtClean="0">
                <a:solidFill>
                  <a:prstClr val="black">
                    <a:tint val="75000"/>
                  </a:prstClr>
                </a:solidFill>
              </a:rPr>
              <a:pPr defTabSz="913503"/>
              <a:t>21.11.2023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445"/>
            <a:ext cx="3086100" cy="365125"/>
          </a:xfrm>
          <a:prstGeom prst="rect">
            <a:avLst/>
          </a:prstGeom>
        </p:spPr>
        <p:txBody>
          <a:bodyPr vert="horz" lIns="91356" tIns="45678" rIns="91356" bIns="45678" rtlCol="0" anchor="ctr"/>
          <a:lstStyle>
            <a:lvl1pPr algn="ctr">
              <a:defRPr sz="1200">
                <a:solidFill>
                  <a:schemeClr val="tx1">
                    <a:tint val="75000"/>
                  </a:schemeClr>
                </a:solidFill>
              </a:defRPr>
            </a:lvl1pPr>
          </a:lstStyle>
          <a:p>
            <a:pPr defTabSz="913503"/>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445"/>
            <a:ext cx="2057400" cy="365125"/>
          </a:xfrm>
          <a:prstGeom prst="rect">
            <a:avLst/>
          </a:prstGeom>
        </p:spPr>
        <p:txBody>
          <a:bodyPr vert="horz" lIns="91356" tIns="45678" rIns="91356" bIns="45678" rtlCol="0" anchor="ctr"/>
          <a:lstStyle>
            <a:lvl1pPr algn="r">
              <a:defRPr sz="1200">
                <a:solidFill>
                  <a:schemeClr val="tx1">
                    <a:tint val="75000"/>
                  </a:schemeClr>
                </a:solidFill>
              </a:defRPr>
            </a:lvl1pPr>
          </a:lstStyle>
          <a:p>
            <a:pPr defTabSz="913503"/>
            <a:fld id="{C8F9DBCF-76E9-4A5E-982F-CE2D751A1F38}" type="slidenum">
              <a:rPr lang="ru-RU" smtClean="0">
                <a:solidFill>
                  <a:prstClr val="black">
                    <a:tint val="75000"/>
                  </a:prstClr>
                </a:solidFill>
              </a:rPr>
              <a:pPr defTabSz="913503"/>
              <a:t>‹#›</a:t>
            </a:fld>
            <a:endParaRPr lang="ru-RU">
              <a:solidFill>
                <a:prstClr val="black">
                  <a:tint val="75000"/>
                </a:prstClr>
              </a:solidFill>
            </a:endParaRPr>
          </a:p>
        </p:txBody>
      </p:sp>
    </p:spTree>
    <p:extLst>
      <p:ext uri="{BB962C8B-B14F-4D97-AF65-F5344CB8AC3E}">
        <p14:creationId xmlns:p14="http://schemas.microsoft.com/office/powerpoint/2010/main" val="375152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35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3" indent="-228373" algn="l" defTabSz="9135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8" indent="-228373" algn="l" defTabSz="9135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87" indent="-228373" algn="l" defTabSz="9135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4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39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14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903"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661"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41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3503" rtl="0" eaLnBrk="1" latinLnBrk="0" hangingPunct="1">
        <a:defRPr sz="1800" kern="1200">
          <a:solidFill>
            <a:schemeClr val="tx1"/>
          </a:solidFill>
          <a:latin typeface="+mn-lt"/>
          <a:ea typeface="+mn-ea"/>
          <a:cs typeface="+mn-cs"/>
        </a:defRPr>
      </a:lvl1pPr>
      <a:lvl2pPr marL="456759" algn="l" defTabSz="913503" rtl="0" eaLnBrk="1" latinLnBrk="0" hangingPunct="1">
        <a:defRPr sz="1800" kern="1200">
          <a:solidFill>
            <a:schemeClr val="tx1"/>
          </a:solidFill>
          <a:latin typeface="+mn-lt"/>
          <a:ea typeface="+mn-ea"/>
          <a:cs typeface="+mn-cs"/>
        </a:defRPr>
      </a:lvl2pPr>
      <a:lvl3pPr marL="913503" algn="l" defTabSz="913503" rtl="0" eaLnBrk="1" latinLnBrk="0" hangingPunct="1">
        <a:defRPr sz="1800" kern="1200">
          <a:solidFill>
            <a:schemeClr val="tx1"/>
          </a:solidFill>
          <a:latin typeface="+mn-lt"/>
          <a:ea typeface="+mn-ea"/>
          <a:cs typeface="+mn-cs"/>
        </a:defRPr>
      </a:lvl3pPr>
      <a:lvl4pPr marL="1370261" algn="l" defTabSz="913503" rtl="0" eaLnBrk="1" latinLnBrk="0" hangingPunct="1">
        <a:defRPr sz="1800" kern="1200">
          <a:solidFill>
            <a:schemeClr val="tx1"/>
          </a:solidFill>
          <a:latin typeface="+mn-lt"/>
          <a:ea typeface="+mn-ea"/>
          <a:cs typeface="+mn-cs"/>
        </a:defRPr>
      </a:lvl4pPr>
      <a:lvl5pPr marL="1827015" algn="l" defTabSz="913503" rtl="0" eaLnBrk="1" latinLnBrk="0" hangingPunct="1">
        <a:defRPr sz="1800" kern="1200">
          <a:solidFill>
            <a:schemeClr val="tx1"/>
          </a:solidFill>
          <a:latin typeface="+mn-lt"/>
          <a:ea typeface="+mn-ea"/>
          <a:cs typeface="+mn-cs"/>
        </a:defRPr>
      </a:lvl5pPr>
      <a:lvl6pPr marL="2283774" algn="l" defTabSz="913503" rtl="0" eaLnBrk="1" latinLnBrk="0" hangingPunct="1">
        <a:defRPr sz="1800" kern="1200">
          <a:solidFill>
            <a:schemeClr val="tx1"/>
          </a:solidFill>
          <a:latin typeface="+mn-lt"/>
          <a:ea typeface="+mn-ea"/>
          <a:cs typeface="+mn-cs"/>
        </a:defRPr>
      </a:lvl6pPr>
      <a:lvl7pPr marL="2740531" algn="l" defTabSz="913503" rtl="0" eaLnBrk="1" latinLnBrk="0" hangingPunct="1">
        <a:defRPr sz="1800" kern="1200">
          <a:solidFill>
            <a:schemeClr val="tx1"/>
          </a:solidFill>
          <a:latin typeface="+mn-lt"/>
          <a:ea typeface="+mn-ea"/>
          <a:cs typeface="+mn-cs"/>
        </a:defRPr>
      </a:lvl7pPr>
      <a:lvl8pPr marL="3197289" algn="l" defTabSz="913503" rtl="0" eaLnBrk="1" latinLnBrk="0" hangingPunct="1">
        <a:defRPr sz="1800" kern="1200">
          <a:solidFill>
            <a:schemeClr val="tx1"/>
          </a:solidFill>
          <a:latin typeface="+mn-lt"/>
          <a:ea typeface="+mn-ea"/>
          <a:cs typeface="+mn-cs"/>
        </a:defRPr>
      </a:lvl8pPr>
      <a:lvl9pPr marL="3654035" algn="l" defTabSz="91350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356" tIns="45678" rIns="91356" bIns="4567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356" tIns="45678" rIns="91356" bIns="4567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1" y="6356439"/>
            <a:ext cx="2057400" cy="365125"/>
          </a:xfrm>
          <a:prstGeom prst="rect">
            <a:avLst/>
          </a:prstGeom>
        </p:spPr>
        <p:txBody>
          <a:bodyPr vert="horz" lIns="91356" tIns="45678" rIns="91356" bIns="45678" rtlCol="0" anchor="ctr"/>
          <a:lstStyle>
            <a:lvl1pPr algn="l">
              <a:defRPr sz="1200">
                <a:solidFill>
                  <a:schemeClr val="tx1">
                    <a:tint val="75000"/>
                  </a:schemeClr>
                </a:solidFill>
              </a:defRPr>
            </a:lvl1pPr>
          </a:lstStyle>
          <a:p>
            <a:pPr defTabSz="913503"/>
            <a:fld id="{4105D3C7-0A56-4FBF-94A3-358762F89667}" type="datetimeFigureOut">
              <a:rPr lang="ru-RU" smtClean="0">
                <a:solidFill>
                  <a:prstClr val="black">
                    <a:tint val="75000"/>
                  </a:prstClr>
                </a:solidFill>
              </a:rPr>
              <a:pPr defTabSz="913503"/>
              <a:t>21.11.2023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439"/>
            <a:ext cx="3086100" cy="365125"/>
          </a:xfrm>
          <a:prstGeom prst="rect">
            <a:avLst/>
          </a:prstGeom>
        </p:spPr>
        <p:txBody>
          <a:bodyPr vert="horz" lIns="91356" tIns="45678" rIns="91356" bIns="45678" rtlCol="0" anchor="ctr"/>
          <a:lstStyle>
            <a:lvl1pPr algn="ctr">
              <a:defRPr sz="1200">
                <a:solidFill>
                  <a:schemeClr val="tx1">
                    <a:tint val="75000"/>
                  </a:schemeClr>
                </a:solidFill>
              </a:defRPr>
            </a:lvl1pPr>
          </a:lstStyle>
          <a:p>
            <a:pPr defTabSz="913503"/>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439"/>
            <a:ext cx="2057400" cy="365125"/>
          </a:xfrm>
          <a:prstGeom prst="rect">
            <a:avLst/>
          </a:prstGeom>
        </p:spPr>
        <p:txBody>
          <a:bodyPr vert="horz" lIns="91356" tIns="45678" rIns="91356" bIns="45678" rtlCol="0" anchor="ctr"/>
          <a:lstStyle>
            <a:lvl1pPr algn="r">
              <a:defRPr sz="1200">
                <a:solidFill>
                  <a:schemeClr val="tx1">
                    <a:tint val="75000"/>
                  </a:schemeClr>
                </a:solidFill>
              </a:defRPr>
            </a:lvl1pPr>
          </a:lstStyle>
          <a:p>
            <a:pPr defTabSz="913503"/>
            <a:fld id="{C8F9DBCF-76E9-4A5E-982F-CE2D751A1F38}" type="slidenum">
              <a:rPr lang="ru-RU" smtClean="0">
                <a:solidFill>
                  <a:prstClr val="black">
                    <a:tint val="75000"/>
                  </a:prstClr>
                </a:solidFill>
              </a:rPr>
              <a:pPr defTabSz="913503"/>
              <a:t>‹#›</a:t>
            </a:fld>
            <a:endParaRPr lang="ru-RU">
              <a:solidFill>
                <a:prstClr val="black">
                  <a:tint val="75000"/>
                </a:prstClr>
              </a:solidFill>
            </a:endParaRPr>
          </a:p>
        </p:txBody>
      </p:sp>
    </p:spTree>
    <p:extLst>
      <p:ext uri="{BB962C8B-B14F-4D97-AF65-F5344CB8AC3E}">
        <p14:creationId xmlns:p14="http://schemas.microsoft.com/office/powerpoint/2010/main" val="2335667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35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3" indent="-228373" algn="l" defTabSz="9135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8" indent="-228373" algn="l" defTabSz="9135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87" indent="-228373" algn="l" defTabSz="9135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4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39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14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903"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661"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41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3503" rtl="0" eaLnBrk="1" latinLnBrk="0" hangingPunct="1">
        <a:defRPr sz="1800" kern="1200">
          <a:solidFill>
            <a:schemeClr val="tx1"/>
          </a:solidFill>
          <a:latin typeface="+mn-lt"/>
          <a:ea typeface="+mn-ea"/>
          <a:cs typeface="+mn-cs"/>
        </a:defRPr>
      </a:lvl1pPr>
      <a:lvl2pPr marL="456759" algn="l" defTabSz="913503" rtl="0" eaLnBrk="1" latinLnBrk="0" hangingPunct="1">
        <a:defRPr sz="1800" kern="1200">
          <a:solidFill>
            <a:schemeClr val="tx1"/>
          </a:solidFill>
          <a:latin typeface="+mn-lt"/>
          <a:ea typeface="+mn-ea"/>
          <a:cs typeface="+mn-cs"/>
        </a:defRPr>
      </a:lvl2pPr>
      <a:lvl3pPr marL="913503" algn="l" defTabSz="913503" rtl="0" eaLnBrk="1" latinLnBrk="0" hangingPunct="1">
        <a:defRPr sz="1800" kern="1200">
          <a:solidFill>
            <a:schemeClr val="tx1"/>
          </a:solidFill>
          <a:latin typeface="+mn-lt"/>
          <a:ea typeface="+mn-ea"/>
          <a:cs typeface="+mn-cs"/>
        </a:defRPr>
      </a:lvl3pPr>
      <a:lvl4pPr marL="1370261" algn="l" defTabSz="913503" rtl="0" eaLnBrk="1" latinLnBrk="0" hangingPunct="1">
        <a:defRPr sz="1800" kern="1200">
          <a:solidFill>
            <a:schemeClr val="tx1"/>
          </a:solidFill>
          <a:latin typeface="+mn-lt"/>
          <a:ea typeface="+mn-ea"/>
          <a:cs typeface="+mn-cs"/>
        </a:defRPr>
      </a:lvl4pPr>
      <a:lvl5pPr marL="1827015" algn="l" defTabSz="913503" rtl="0" eaLnBrk="1" latinLnBrk="0" hangingPunct="1">
        <a:defRPr sz="1800" kern="1200">
          <a:solidFill>
            <a:schemeClr val="tx1"/>
          </a:solidFill>
          <a:latin typeface="+mn-lt"/>
          <a:ea typeface="+mn-ea"/>
          <a:cs typeface="+mn-cs"/>
        </a:defRPr>
      </a:lvl5pPr>
      <a:lvl6pPr marL="2283774" algn="l" defTabSz="913503" rtl="0" eaLnBrk="1" latinLnBrk="0" hangingPunct="1">
        <a:defRPr sz="1800" kern="1200">
          <a:solidFill>
            <a:schemeClr val="tx1"/>
          </a:solidFill>
          <a:latin typeface="+mn-lt"/>
          <a:ea typeface="+mn-ea"/>
          <a:cs typeface="+mn-cs"/>
        </a:defRPr>
      </a:lvl6pPr>
      <a:lvl7pPr marL="2740531" algn="l" defTabSz="913503" rtl="0" eaLnBrk="1" latinLnBrk="0" hangingPunct="1">
        <a:defRPr sz="1800" kern="1200">
          <a:solidFill>
            <a:schemeClr val="tx1"/>
          </a:solidFill>
          <a:latin typeface="+mn-lt"/>
          <a:ea typeface="+mn-ea"/>
          <a:cs typeface="+mn-cs"/>
        </a:defRPr>
      </a:lvl7pPr>
      <a:lvl8pPr marL="3197289" algn="l" defTabSz="913503" rtl="0" eaLnBrk="1" latinLnBrk="0" hangingPunct="1">
        <a:defRPr sz="1800" kern="1200">
          <a:solidFill>
            <a:schemeClr val="tx1"/>
          </a:solidFill>
          <a:latin typeface="+mn-lt"/>
          <a:ea typeface="+mn-ea"/>
          <a:cs typeface="+mn-cs"/>
        </a:defRPr>
      </a:lvl8pPr>
      <a:lvl9pPr marL="3654035" algn="l" defTabSz="91350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356" tIns="45678" rIns="91356" bIns="4567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356" tIns="45678" rIns="91356" bIns="4567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1" y="6356429"/>
            <a:ext cx="2057400" cy="365125"/>
          </a:xfrm>
          <a:prstGeom prst="rect">
            <a:avLst/>
          </a:prstGeom>
        </p:spPr>
        <p:txBody>
          <a:bodyPr vert="horz" lIns="91356" tIns="45678" rIns="91356" bIns="45678" rtlCol="0" anchor="ctr"/>
          <a:lstStyle>
            <a:lvl1pPr algn="l">
              <a:defRPr sz="1200">
                <a:solidFill>
                  <a:schemeClr val="tx1">
                    <a:tint val="75000"/>
                  </a:schemeClr>
                </a:solidFill>
              </a:defRPr>
            </a:lvl1pPr>
          </a:lstStyle>
          <a:p>
            <a:pPr defTabSz="913503"/>
            <a:fld id="{4105D3C7-0A56-4FBF-94A3-358762F89667}" type="datetimeFigureOut">
              <a:rPr lang="ru-RU" smtClean="0">
                <a:solidFill>
                  <a:prstClr val="black">
                    <a:tint val="75000"/>
                  </a:prstClr>
                </a:solidFill>
              </a:rPr>
              <a:pPr defTabSz="913503"/>
              <a:t>21.11.2023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429"/>
            <a:ext cx="3086100" cy="365125"/>
          </a:xfrm>
          <a:prstGeom prst="rect">
            <a:avLst/>
          </a:prstGeom>
        </p:spPr>
        <p:txBody>
          <a:bodyPr vert="horz" lIns="91356" tIns="45678" rIns="91356" bIns="45678" rtlCol="0" anchor="ctr"/>
          <a:lstStyle>
            <a:lvl1pPr algn="ctr">
              <a:defRPr sz="1200">
                <a:solidFill>
                  <a:schemeClr val="tx1">
                    <a:tint val="75000"/>
                  </a:schemeClr>
                </a:solidFill>
              </a:defRPr>
            </a:lvl1pPr>
          </a:lstStyle>
          <a:p>
            <a:pPr defTabSz="913503"/>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429"/>
            <a:ext cx="2057400" cy="365125"/>
          </a:xfrm>
          <a:prstGeom prst="rect">
            <a:avLst/>
          </a:prstGeom>
        </p:spPr>
        <p:txBody>
          <a:bodyPr vert="horz" lIns="91356" tIns="45678" rIns="91356" bIns="45678" rtlCol="0" anchor="ctr"/>
          <a:lstStyle>
            <a:lvl1pPr algn="r">
              <a:defRPr sz="1200">
                <a:solidFill>
                  <a:schemeClr val="tx1">
                    <a:tint val="75000"/>
                  </a:schemeClr>
                </a:solidFill>
              </a:defRPr>
            </a:lvl1pPr>
          </a:lstStyle>
          <a:p>
            <a:pPr defTabSz="913503"/>
            <a:fld id="{C8F9DBCF-76E9-4A5E-982F-CE2D751A1F38}" type="slidenum">
              <a:rPr lang="ru-RU" smtClean="0">
                <a:solidFill>
                  <a:prstClr val="black">
                    <a:tint val="75000"/>
                  </a:prstClr>
                </a:solidFill>
              </a:rPr>
              <a:pPr defTabSz="913503"/>
              <a:t>‹#›</a:t>
            </a:fld>
            <a:endParaRPr lang="ru-RU">
              <a:solidFill>
                <a:prstClr val="black">
                  <a:tint val="75000"/>
                </a:prstClr>
              </a:solidFill>
            </a:endParaRPr>
          </a:p>
        </p:txBody>
      </p:sp>
    </p:spTree>
    <p:extLst>
      <p:ext uri="{BB962C8B-B14F-4D97-AF65-F5344CB8AC3E}">
        <p14:creationId xmlns:p14="http://schemas.microsoft.com/office/powerpoint/2010/main" val="16157843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35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3" indent="-228373" algn="l" defTabSz="9135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8" indent="-228373" algn="l" defTabSz="9135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87" indent="-228373" algn="l" defTabSz="9135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4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395"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14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903"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661"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417" indent="-228373" algn="l" defTabSz="9135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3503" rtl="0" eaLnBrk="1" latinLnBrk="0" hangingPunct="1">
        <a:defRPr sz="1800" kern="1200">
          <a:solidFill>
            <a:schemeClr val="tx1"/>
          </a:solidFill>
          <a:latin typeface="+mn-lt"/>
          <a:ea typeface="+mn-ea"/>
          <a:cs typeface="+mn-cs"/>
        </a:defRPr>
      </a:lvl1pPr>
      <a:lvl2pPr marL="456759" algn="l" defTabSz="913503" rtl="0" eaLnBrk="1" latinLnBrk="0" hangingPunct="1">
        <a:defRPr sz="1800" kern="1200">
          <a:solidFill>
            <a:schemeClr val="tx1"/>
          </a:solidFill>
          <a:latin typeface="+mn-lt"/>
          <a:ea typeface="+mn-ea"/>
          <a:cs typeface="+mn-cs"/>
        </a:defRPr>
      </a:lvl2pPr>
      <a:lvl3pPr marL="913503" algn="l" defTabSz="913503" rtl="0" eaLnBrk="1" latinLnBrk="0" hangingPunct="1">
        <a:defRPr sz="1800" kern="1200">
          <a:solidFill>
            <a:schemeClr val="tx1"/>
          </a:solidFill>
          <a:latin typeface="+mn-lt"/>
          <a:ea typeface="+mn-ea"/>
          <a:cs typeface="+mn-cs"/>
        </a:defRPr>
      </a:lvl3pPr>
      <a:lvl4pPr marL="1370261" algn="l" defTabSz="913503" rtl="0" eaLnBrk="1" latinLnBrk="0" hangingPunct="1">
        <a:defRPr sz="1800" kern="1200">
          <a:solidFill>
            <a:schemeClr val="tx1"/>
          </a:solidFill>
          <a:latin typeface="+mn-lt"/>
          <a:ea typeface="+mn-ea"/>
          <a:cs typeface="+mn-cs"/>
        </a:defRPr>
      </a:lvl4pPr>
      <a:lvl5pPr marL="1827015" algn="l" defTabSz="913503" rtl="0" eaLnBrk="1" latinLnBrk="0" hangingPunct="1">
        <a:defRPr sz="1800" kern="1200">
          <a:solidFill>
            <a:schemeClr val="tx1"/>
          </a:solidFill>
          <a:latin typeface="+mn-lt"/>
          <a:ea typeface="+mn-ea"/>
          <a:cs typeface="+mn-cs"/>
        </a:defRPr>
      </a:lvl5pPr>
      <a:lvl6pPr marL="2283774" algn="l" defTabSz="913503" rtl="0" eaLnBrk="1" latinLnBrk="0" hangingPunct="1">
        <a:defRPr sz="1800" kern="1200">
          <a:solidFill>
            <a:schemeClr val="tx1"/>
          </a:solidFill>
          <a:latin typeface="+mn-lt"/>
          <a:ea typeface="+mn-ea"/>
          <a:cs typeface="+mn-cs"/>
        </a:defRPr>
      </a:lvl6pPr>
      <a:lvl7pPr marL="2740531" algn="l" defTabSz="913503" rtl="0" eaLnBrk="1" latinLnBrk="0" hangingPunct="1">
        <a:defRPr sz="1800" kern="1200">
          <a:solidFill>
            <a:schemeClr val="tx1"/>
          </a:solidFill>
          <a:latin typeface="+mn-lt"/>
          <a:ea typeface="+mn-ea"/>
          <a:cs typeface="+mn-cs"/>
        </a:defRPr>
      </a:lvl7pPr>
      <a:lvl8pPr marL="3197289" algn="l" defTabSz="913503" rtl="0" eaLnBrk="1" latinLnBrk="0" hangingPunct="1">
        <a:defRPr sz="1800" kern="1200">
          <a:solidFill>
            <a:schemeClr val="tx1"/>
          </a:solidFill>
          <a:latin typeface="+mn-lt"/>
          <a:ea typeface="+mn-ea"/>
          <a:cs typeface="+mn-cs"/>
        </a:defRPr>
      </a:lvl8pPr>
      <a:lvl9pPr marL="3654035" algn="l" defTabSz="91350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485FA5-30FB-3C46-81D8-51F1C6ECAB13}"/>
              </a:ext>
            </a:extLst>
          </p:cNvPr>
          <p:cNvSpPr>
            <a:spLocks noGrp="1"/>
          </p:cNvSpPr>
          <p:nvPr>
            <p:ph type="title"/>
          </p:nvPr>
        </p:nvSpPr>
        <p:spPr>
          <a:xfrm>
            <a:off x="628656" y="365129"/>
            <a:ext cx="7886700" cy="1325563"/>
          </a:xfrm>
          <a:prstGeom prst="rect">
            <a:avLst/>
          </a:prstGeom>
        </p:spPr>
        <p:txBody>
          <a:bodyPr vert="horz" lIns="90585" tIns="45292" rIns="90585" bIns="45292"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7A0553B1-ADFC-4748-8F7B-A964418C7589}"/>
              </a:ext>
            </a:extLst>
          </p:cNvPr>
          <p:cNvSpPr>
            <a:spLocks noGrp="1"/>
          </p:cNvSpPr>
          <p:nvPr>
            <p:ph type="body" idx="1"/>
          </p:nvPr>
        </p:nvSpPr>
        <p:spPr>
          <a:xfrm>
            <a:off x="628656" y="1825625"/>
            <a:ext cx="7886700" cy="4351338"/>
          </a:xfrm>
          <a:prstGeom prst="rect">
            <a:avLst/>
          </a:prstGeom>
        </p:spPr>
        <p:txBody>
          <a:bodyPr vert="horz" lIns="90585" tIns="45292" rIns="90585" bIns="45292"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B8A0A80-FD0F-964C-995C-2E51DAF6E8DB}"/>
              </a:ext>
            </a:extLst>
          </p:cNvPr>
          <p:cNvSpPr>
            <a:spLocks noGrp="1"/>
          </p:cNvSpPr>
          <p:nvPr>
            <p:ph type="dt" sz="half" idx="2"/>
          </p:nvPr>
        </p:nvSpPr>
        <p:spPr>
          <a:xfrm>
            <a:off x="628657" y="6356350"/>
            <a:ext cx="2057400" cy="365126"/>
          </a:xfrm>
          <a:prstGeom prst="rect">
            <a:avLst/>
          </a:prstGeom>
        </p:spPr>
        <p:txBody>
          <a:bodyPr vert="horz" lIns="90585" tIns="45292" rIns="90585" bIns="45292" rtlCol="0" anchor="ctr"/>
          <a:lstStyle>
            <a:lvl1pPr algn="l">
              <a:defRPr sz="1200">
                <a:solidFill>
                  <a:schemeClr val="tx1">
                    <a:tint val="75000"/>
                  </a:schemeClr>
                </a:solidFill>
              </a:defRPr>
            </a:lvl1pPr>
          </a:lstStyle>
          <a:p>
            <a:pPr defTabSz="910500"/>
            <a:fld id="{1C9B2152-8EDD-724C-ABD5-ADFF686ADF32}" type="datetimeFigureOut">
              <a:rPr lang="ru-RU" smtClean="0">
                <a:solidFill>
                  <a:prstClr val="black">
                    <a:tint val="75000"/>
                  </a:prstClr>
                </a:solidFill>
              </a:rPr>
              <a:pPr defTabSz="910500"/>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673D2A8-F0B7-F84A-9792-E99A23B1CBB8}"/>
              </a:ext>
            </a:extLst>
          </p:cNvPr>
          <p:cNvSpPr>
            <a:spLocks noGrp="1"/>
          </p:cNvSpPr>
          <p:nvPr>
            <p:ph type="ftr" sz="quarter" idx="3"/>
          </p:nvPr>
        </p:nvSpPr>
        <p:spPr>
          <a:xfrm>
            <a:off x="3028951" y="6356350"/>
            <a:ext cx="3086100" cy="365126"/>
          </a:xfrm>
          <a:prstGeom prst="rect">
            <a:avLst/>
          </a:prstGeom>
        </p:spPr>
        <p:txBody>
          <a:bodyPr vert="horz" lIns="90585" tIns="45292" rIns="90585" bIns="45292" rtlCol="0" anchor="ctr"/>
          <a:lstStyle>
            <a:lvl1pPr algn="ctr">
              <a:defRPr sz="1200">
                <a:solidFill>
                  <a:schemeClr val="tx1">
                    <a:tint val="75000"/>
                  </a:schemeClr>
                </a:solidFill>
              </a:defRPr>
            </a:lvl1pPr>
          </a:lstStyle>
          <a:p>
            <a:pPr defTabSz="9105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A8CB169-9B17-F04B-907F-E4E80A8C0688}"/>
              </a:ext>
            </a:extLst>
          </p:cNvPr>
          <p:cNvSpPr>
            <a:spLocks noGrp="1"/>
          </p:cNvSpPr>
          <p:nvPr>
            <p:ph type="sldNum" sz="quarter" idx="4"/>
          </p:nvPr>
        </p:nvSpPr>
        <p:spPr>
          <a:xfrm>
            <a:off x="6457951" y="6356350"/>
            <a:ext cx="2057400" cy="365126"/>
          </a:xfrm>
          <a:prstGeom prst="rect">
            <a:avLst/>
          </a:prstGeom>
        </p:spPr>
        <p:txBody>
          <a:bodyPr vert="horz" lIns="90585" tIns="45292" rIns="90585" bIns="45292" rtlCol="0" anchor="ctr"/>
          <a:lstStyle>
            <a:lvl1pPr algn="r">
              <a:defRPr sz="1200">
                <a:solidFill>
                  <a:schemeClr val="tx1">
                    <a:tint val="75000"/>
                  </a:schemeClr>
                </a:solidFill>
              </a:defRPr>
            </a:lvl1pPr>
          </a:lstStyle>
          <a:p>
            <a:pPr defTabSz="910500"/>
            <a:fld id="{D0CBA939-3B99-EA46-B569-EABADFCB652B}" type="slidenum">
              <a:rPr lang="ru-RU" smtClean="0">
                <a:solidFill>
                  <a:prstClr val="black">
                    <a:tint val="75000"/>
                  </a:prstClr>
                </a:solidFill>
              </a:rPr>
              <a:pPr defTabSz="910500"/>
              <a:t>‹#›</a:t>
            </a:fld>
            <a:endParaRPr lang="ru-RU">
              <a:solidFill>
                <a:prstClr val="black">
                  <a:tint val="75000"/>
                </a:prstClr>
              </a:solidFill>
            </a:endParaRPr>
          </a:p>
        </p:txBody>
      </p:sp>
    </p:spTree>
    <p:extLst>
      <p:ext uri="{BB962C8B-B14F-4D97-AF65-F5344CB8AC3E}">
        <p14:creationId xmlns:p14="http://schemas.microsoft.com/office/powerpoint/2010/main" val="30991175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05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616" indent="-227616" algn="l" defTabSz="910500"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2870" indent="-227616" algn="l" defTabSz="9105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109" indent="-227616" algn="l" defTabSz="9105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357" indent="-227616" algn="l" defTabSz="9105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8618" indent="-227616" algn="l" defTabSz="9105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3856" indent="-227616" algn="l" defTabSz="9105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9106" indent="-227616" algn="l" defTabSz="9105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4342" indent="-227616" algn="l" defTabSz="9105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9588" indent="-227616" algn="l" defTabSz="9105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0500" rtl="0" eaLnBrk="1" latinLnBrk="0" hangingPunct="1">
        <a:defRPr sz="1800" kern="1200">
          <a:solidFill>
            <a:schemeClr val="tx1"/>
          </a:solidFill>
          <a:latin typeface="+mn-lt"/>
          <a:ea typeface="+mn-ea"/>
          <a:cs typeface="+mn-cs"/>
        </a:defRPr>
      </a:lvl1pPr>
      <a:lvl2pPr marL="455248" algn="l" defTabSz="910500" rtl="0" eaLnBrk="1" latinLnBrk="0" hangingPunct="1">
        <a:defRPr sz="1800" kern="1200">
          <a:solidFill>
            <a:schemeClr val="tx1"/>
          </a:solidFill>
          <a:latin typeface="+mn-lt"/>
          <a:ea typeface="+mn-ea"/>
          <a:cs typeface="+mn-cs"/>
        </a:defRPr>
      </a:lvl2pPr>
      <a:lvl3pPr marL="910500" algn="l" defTabSz="910500" rtl="0" eaLnBrk="1" latinLnBrk="0" hangingPunct="1">
        <a:defRPr sz="1800" kern="1200">
          <a:solidFill>
            <a:schemeClr val="tx1"/>
          </a:solidFill>
          <a:latin typeface="+mn-lt"/>
          <a:ea typeface="+mn-ea"/>
          <a:cs typeface="+mn-cs"/>
        </a:defRPr>
      </a:lvl3pPr>
      <a:lvl4pPr marL="1365749" algn="l" defTabSz="910500" rtl="0" eaLnBrk="1" latinLnBrk="0" hangingPunct="1">
        <a:defRPr sz="1800" kern="1200">
          <a:solidFill>
            <a:schemeClr val="tx1"/>
          </a:solidFill>
          <a:latin typeface="+mn-lt"/>
          <a:ea typeface="+mn-ea"/>
          <a:cs typeface="+mn-cs"/>
        </a:defRPr>
      </a:lvl4pPr>
      <a:lvl5pPr marL="1820983" algn="l" defTabSz="910500" rtl="0" eaLnBrk="1" latinLnBrk="0" hangingPunct="1">
        <a:defRPr sz="1800" kern="1200">
          <a:solidFill>
            <a:schemeClr val="tx1"/>
          </a:solidFill>
          <a:latin typeface="+mn-lt"/>
          <a:ea typeface="+mn-ea"/>
          <a:cs typeface="+mn-cs"/>
        </a:defRPr>
      </a:lvl5pPr>
      <a:lvl6pPr marL="2276226" algn="l" defTabSz="910500" rtl="0" eaLnBrk="1" latinLnBrk="0" hangingPunct="1">
        <a:defRPr sz="1800" kern="1200">
          <a:solidFill>
            <a:schemeClr val="tx1"/>
          </a:solidFill>
          <a:latin typeface="+mn-lt"/>
          <a:ea typeface="+mn-ea"/>
          <a:cs typeface="+mn-cs"/>
        </a:defRPr>
      </a:lvl6pPr>
      <a:lvl7pPr marL="2731480" algn="l" defTabSz="910500" rtl="0" eaLnBrk="1" latinLnBrk="0" hangingPunct="1">
        <a:defRPr sz="1800" kern="1200">
          <a:solidFill>
            <a:schemeClr val="tx1"/>
          </a:solidFill>
          <a:latin typeface="+mn-lt"/>
          <a:ea typeface="+mn-ea"/>
          <a:cs typeface="+mn-cs"/>
        </a:defRPr>
      </a:lvl7pPr>
      <a:lvl8pPr marL="3186716" algn="l" defTabSz="910500" rtl="0" eaLnBrk="1" latinLnBrk="0" hangingPunct="1">
        <a:defRPr sz="1800" kern="1200">
          <a:solidFill>
            <a:schemeClr val="tx1"/>
          </a:solidFill>
          <a:latin typeface="+mn-lt"/>
          <a:ea typeface="+mn-ea"/>
          <a:cs typeface="+mn-cs"/>
        </a:defRPr>
      </a:lvl8pPr>
      <a:lvl9pPr marL="3641974" algn="l" defTabSz="9105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485FA5-30FB-3C46-81D8-51F1C6ECAB13}"/>
              </a:ext>
            </a:extLst>
          </p:cNvPr>
          <p:cNvSpPr>
            <a:spLocks noGrp="1"/>
          </p:cNvSpPr>
          <p:nvPr>
            <p:ph type="title"/>
          </p:nvPr>
        </p:nvSpPr>
        <p:spPr>
          <a:xfrm>
            <a:off x="628651" y="365129"/>
            <a:ext cx="7886700" cy="1325563"/>
          </a:xfrm>
          <a:prstGeom prst="rect">
            <a:avLst/>
          </a:prstGeom>
        </p:spPr>
        <p:txBody>
          <a:bodyPr vert="horz" lIns="55344" tIns="27680" rIns="55344" bIns="2768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7A0553B1-ADFC-4748-8F7B-A964418C7589}"/>
              </a:ext>
            </a:extLst>
          </p:cNvPr>
          <p:cNvSpPr>
            <a:spLocks noGrp="1"/>
          </p:cNvSpPr>
          <p:nvPr>
            <p:ph type="body" idx="1"/>
          </p:nvPr>
        </p:nvSpPr>
        <p:spPr>
          <a:xfrm>
            <a:off x="628651" y="1825625"/>
            <a:ext cx="7886700" cy="4351338"/>
          </a:xfrm>
          <a:prstGeom prst="rect">
            <a:avLst/>
          </a:prstGeom>
        </p:spPr>
        <p:txBody>
          <a:bodyPr vert="horz" lIns="55344" tIns="27680" rIns="55344" bIns="2768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B8A0A80-FD0F-964C-995C-2E51DAF6E8DB}"/>
              </a:ext>
            </a:extLst>
          </p:cNvPr>
          <p:cNvSpPr>
            <a:spLocks noGrp="1"/>
          </p:cNvSpPr>
          <p:nvPr>
            <p:ph type="dt" sz="half" idx="2"/>
          </p:nvPr>
        </p:nvSpPr>
        <p:spPr>
          <a:xfrm>
            <a:off x="628653" y="6356355"/>
            <a:ext cx="2057400" cy="365124"/>
          </a:xfrm>
          <a:prstGeom prst="rect">
            <a:avLst/>
          </a:prstGeom>
        </p:spPr>
        <p:txBody>
          <a:bodyPr vert="horz" lIns="55344" tIns="27680" rIns="55344" bIns="27680" rtlCol="0" anchor="ctr"/>
          <a:lstStyle>
            <a:lvl1pPr algn="l">
              <a:defRPr sz="1200">
                <a:solidFill>
                  <a:schemeClr val="tx1">
                    <a:tint val="75000"/>
                  </a:schemeClr>
                </a:solidFill>
              </a:defRPr>
            </a:lvl1p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673D2A8-F0B7-F84A-9792-E99A23B1CBB8}"/>
              </a:ext>
            </a:extLst>
          </p:cNvPr>
          <p:cNvSpPr>
            <a:spLocks noGrp="1"/>
          </p:cNvSpPr>
          <p:nvPr>
            <p:ph type="ftr" sz="quarter" idx="3"/>
          </p:nvPr>
        </p:nvSpPr>
        <p:spPr>
          <a:xfrm>
            <a:off x="3028988" y="6356355"/>
            <a:ext cx="3086101" cy="365124"/>
          </a:xfrm>
          <a:prstGeom prst="rect">
            <a:avLst/>
          </a:prstGeom>
        </p:spPr>
        <p:txBody>
          <a:bodyPr vert="horz" lIns="55344" tIns="27680" rIns="55344" bIns="27680" rtlCol="0" anchor="ctr"/>
          <a:lstStyle>
            <a:lvl1pPr algn="ctr">
              <a:defRPr sz="1200">
                <a:solidFill>
                  <a:schemeClr val="tx1">
                    <a:tint val="75000"/>
                  </a:schemeClr>
                </a:solidFill>
              </a:defRPr>
            </a:lvl1p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A8CB169-9B17-F04B-907F-E4E80A8C0688}"/>
              </a:ext>
            </a:extLst>
          </p:cNvPr>
          <p:cNvSpPr>
            <a:spLocks noGrp="1"/>
          </p:cNvSpPr>
          <p:nvPr>
            <p:ph type="sldNum" sz="quarter" idx="4"/>
          </p:nvPr>
        </p:nvSpPr>
        <p:spPr>
          <a:xfrm>
            <a:off x="6457953" y="6356355"/>
            <a:ext cx="2057400" cy="365124"/>
          </a:xfrm>
          <a:prstGeom prst="rect">
            <a:avLst/>
          </a:prstGeom>
        </p:spPr>
        <p:txBody>
          <a:bodyPr vert="horz" lIns="55344" tIns="27680" rIns="55344" bIns="27680" rtlCol="0" anchor="ctr"/>
          <a:lstStyle>
            <a:lvl1pPr algn="r">
              <a:defRPr sz="1200">
                <a:solidFill>
                  <a:schemeClr val="tx1">
                    <a:tint val="75000"/>
                  </a:schemeClr>
                </a:solidFill>
              </a:defRPr>
            </a:lvl1p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317116269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294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3" indent="-228233" algn="l" defTabSz="9129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2" indent="-228233" algn="l" defTabSz="9129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98" indent="-228233" algn="l" defTabSz="9129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83"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56"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629"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112"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94"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0077"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2948" rtl="0" eaLnBrk="1" latinLnBrk="0" hangingPunct="1">
        <a:defRPr sz="1800" kern="1200">
          <a:solidFill>
            <a:schemeClr val="tx1"/>
          </a:solidFill>
          <a:latin typeface="+mn-lt"/>
          <a:ea typeface="+mn-ea"/>
          <a:cs typeface="+mn-cs"/>
        </a:defRPr>
      </a:lvl1pPr>
      <a:lvl2pPr marL="456486" algn="l" defTabSz="912948" rtl="0" eaLnBrk="1" latinLnBrk="0" hangingPunct="1">
        <a:defRPr sz="1800" kern="1200">
          <a:solidFill>
            <a:schemeClr val="tx1"/>
          </a:solidFill>
          <a:latin typeface="+mn-lt"/>
          <a:ea typeface="+mn-ea"/>
          <a:cs typeface="+mn-cs"/>
        </a:defRPr>
      </a:lvl2pPr>
      <a:lvl3pPr marL="912948" algn="l" defTabSz="912948" rtl="0" eaLnBrk="1" latinLnBrk="0" hangingPunct="1">
        <a:defRPr sz="1800" kern="1200">
          <a:solidFill>
            <a:schemeClr val="tx1"/>
          </a:solidFill>
          <a:latin typeface="+mn-lt"/>
          <a:ea typeface="+mn-ea"/>
          <a:cs typeface="+mn-cs"/>
        </a:defRPr>
      </a:lvl3pPr>
      <a:lvl4pPr marL="1369433" algn="l" defTabSz="912948" rtl="0" eaLnBrk="1" latinLnBrk="0" hangingPunct="1">
        <a:defRPr sz="1800" kern="1200">
          <a:solidFill>
            <a:schemeClr val="tx1"/>
          </a:solidFill>
          <a:latin typeface="+mn-lt"/>
          <a:ea typeface="+mn-ea"/>
          <a:cs typeface="+mn-cs"/>
        </a:defRPr>
      </a:lvl4pPr>
      <a:lvl5pPr marL="1825912" algn="l" defTabSz="912948" rtl="0" eaLnBrk="1" latinLnBrk="0" hangingPunct="1">
        <a:defRPr sz="1800" kern="1200">
          <a:solidFill>
            <a:schemeClr val="tx1"/>
          </a:solidFill>
          <a:latin typeface="+mn-lt"/>
          <a:ea typeface="+mn-ea"/>
          <a:cs typeface="+mn-cs"/>
        </a:defRPr>
      </a:lvl5pPr>
      <a:lvl6pPr marL="2282396" algn="l" defTabSz="912948" rtl="0" eaLnBrk="1" latinLnBrk="0" hangingPunct="1">
        <a:defRPr sz="1800" kern="1200">
          <a:solidFill>
            <a:schemeClr val="tx1"/>
          </a:solidFill>
          <a:latin typeface="+mn-lt"/>
          <a:ea typeface="+mn-ea"/>
          <a:cs typeface="+mn-cs"/>
        </a:defRPr>
      </a:lvl6pPr>
      <a:lvl7pPr marL="2738880" algn="l" defTabSz="912948" rtl="0" eaLnBrk="1" latinLnBrk="0" hangingPunct="1">
        <a:defRPr sz="1800" kern="1200">
          <a:solidFill>
            <a:schemeClr val="tx1"/>
          </a:solidFill>
          <a:latin typeface="+mn-lt"/>
          <a:ea typeface="+mn-ea"/>
          <a:cs typeface="+mn-cs"/>
        </a:defRPr>
      </a:lvl7pPr>
      <a:lvl8pPr marL="3195363" algn="l" defTabSz="912948" rtl="0" eaLnBrk="1" latinLnBrk="0" hangingPunct="1">
        <a:defRPr sz="1800" kern="1200">
          <a:solidFill>
            <a:schemeClr val="tx1"/>
          </a:solidFill>
          <a:latin typeface="+mn-lt"/>
          <a:ea typeface="+mn-ea"/>
          <a:cs typeface="+mn-cs"/>
        </a:defRPr>
      </a:lvl8pPr>
      <a:lvl9pPr marL="3651832" algn="l" defTabSz="9129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485FA5-30FB-3C46-81D8-51F1C6ECAB13}"/>
              </a:ext>
            </a:extLst>
          </p:cNvPr>
          <p:cNvSpPr>
            <a:spLocks noGrp="1"/>
          </p:cNvSpPr>
          <p:nvPr>
            <p:ph type="title"/>
          </p:nvPr>
        </p:nvSpPr>
        <p:spPr>
          <a:xfrm>
            <a:off x="628651" y="365129"/>
            <a:ext cx="7886700" cy="1325563"/>
          </a:xfrm>
          <a:prstGeom prst="rect">
            <a:avLst/>
          </a:prstGeom>
        </p:spPr>
        <p:txBody>
          <a:bodyPr vert="horz" lIns="55344" tIns="27680" rIns="55344" bIns="2768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7A0553B1-ADFC-4748-8F7B-A964418C7589}"/>
              </a:ext>
            </a:extLst>
          </p:cNvPr>
          <p:cNvSpPr>
            <a:spLocks noGrp="1"/>
          </p:cNvSpPr>
          <p:nvPr>
            <p:ph type="body" idx="1"/>
          </p:nvPr>
        </p:nvSpPr>
        <p:spPr>
          <a:xfrm>
            <a:off x="628651" y="1825625"/>
            <a:ext cx="7886700" cy="4351338"/>
          </a:xfrm>
          <a:prstGeom prst="rect">
            <a:avLst/>
          </a:prstGeom>
        </p:spPr>
        <p:txBody>
          <a:bodyPr vert="horz" lIns="55344" tIns="27680" rIns="55344" bIns="2768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B8A0A80-FD0F-964C-995C-2E51DAF6E8DB}"/>
              </a:ext>
            </a:extLst>
          </p:cNvPr>
          <p:cNvSpPr>
            <a:spLocks noGrp="1"/>
          </p:cNvSpPr>
          <p:nvPr>
            <p:ph type="dt" sz="half" idx="2"/>
          </p:nvPr>
        </p:nvSpPr>
        <p:spPr>
          <a:xfrm>
            <a:off x="628653" y="6356355"/>
            <a:ext cx="2057400" cy="365124"/>
          </a:xfrm>
          <a:prstGeom prst="rect">
            <a:avLst/>
          </a:prstGeom>
        </p:spPr>
        <p:txBody>
          <a:bodyPr vert="horz" lIns="55344" tIns="27680" rIns="55344" bIns="27680" rtlCol="0" anchor="ctr"/>
          <a:lstStyle>
            <a:lvl1pPr algn="l">
              <a:defRPr sz="1200">
                <a:solidFill>
                  <a:schemeClr val="tx1">
                    <a:tint val="75000"/>
                  </a:schemeClr>
                </a:solidFill>
              </a:defRPr>
            </a:lvl1pPr>
          </a:lstStyle>
          <a:p>
            <a:pPr defTabSz="912948"/>
            <a:fld id="{1C9B2152-8EDD-724C-ABD5-ADFF686ADF32}" type="datetimeFigureOut">
              <a:rPr lang="ru-RU" smtClean="0">
                <a:solidFill>
                  <a:prstClr val="black">
                    <a:tint val="75000"/>
                  </a:prstClr>
                </a:solidFill>
              </a:rPr>
              <a:pPr defTabSz="912948"/>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673D2A8-F0B7-F84A-9792-E99A23B1CBB8}"/>
              </a:ext>
            </a:extLst>
          </p:cNvPr>
          <p:cNvSpPr>
            <a:spLocks noGrp="1"/>
          </p:cNvSpPr>
          <p:nvPr>
            <p:ph type="ftr" sz="quarter" idx="3"/>
          </p:nvPr>
        </p:nvSpPr>
        <p:spPr>
          <a:xfrm>
            <a:off x="3028983" y="6356355"/>
            <a:ext cx="3086101" cy="365124"/>
          </a:xfrm>
          <a:prstGeom prst="rect">
            <a:avLst/>
          </a:prstGeom>
        </p:spPr>
        <p:txBody>
          <a:bodyPr vert="horz" lIns="55344" tIns="27680" rIns="55344" bIns="27680" rtlCol="0" anchor="ctr"/>
          <a:lstStyle>
            <a:lvl1pPr algn="ctr">
              <a:defRPr sz="1200">
                <a:solidFill>
                  <a:schemeClr val="tx1">
                    <a:tint val="75000"/>
                  </a:schemeClr>
                </a:solidFill>
              </a:defRPr>
            </a:lvl1pPr>
          </a:lstStyle>
          <a:p>
            <a:pPr defTabSz="912948"/>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A8CB169-9B17-F04B-907F-E4E80A8C0688}"/>
              </a:ext>
            </a:extLst>
          </p:cNvPr>
          <p:cNvSpPr>
            <a:spLocks noGrp="1"/>
          </p:cNvSpPr>
          <p:nvPr>
            <p:ph type="sldNum" sz="quarter" idx="4"/>
          </p:nvPr>
        </p:nvSpPr>
        <p:spPr>
          <a:xfrm>
            <a:off x="6457953" y="6356355"/>
            <a:ext cx="2057400" cy="365124"/>
          </a:xfrm>
          <a:prstGeom prst="rect">
            <a:avLst/>
          </a:prstGeom>
        </p:spPr>
        <p:txBody>
          <a:bodyPr vert="horz" lIns="55344" tIns="27680" rIns="55344" bIns="27680" rtlCol="0" anchor="ctr"/>
          <a:lstStyle>
            <a:lvl1pPr algn="r">
              <a:defRPr sz="1200">
                <a:solidFill>
                  <a:schemeClr val="tx1">
                    <a:tint val="75000"/>
                  </a:schemeClr>
                </a:solidFill>
              </a:defRPr>
            </a:lvl1pPr>
          </a:lstStyle>
          <a:p>
            <a:pPr defTabSz="912948"/>
            <a:fld id="{D0CBA939-3B99-EA46-B569-EABADFCB652B}" type="slidenum">
              <a:rPr lang="ru-RU" smtClean="0">
                <a:solidFill>
                  <a:prstClr val="black">
                    <a:tint val="75000"/>
                  </a:prstClr>
                </a:solidFill>
              </a:rPr>
              <a:pPr defTabSz="912948"/>
              <a:t>‹#›</a:t>
            </a:fld>
            <a:endParaRPr lang="ru-RU">
              <a:solidFill>
                <a:prstClr val="black">
                  <a:tint val="75000"/>
                </a:prstClr>
              </a:solidFill>
            </a:endParaRPr>
          </a:p>
        </p:txBody>
      </p:sp>
    </p:spTree>
    <p:extLst>
      <p:ext uri="{BB962C8B-B14F-4D97-AF65-F5344CB8AC3E}">
        <p14:creationId xmlns:p14="http://schemas.microsoft.com/office/powerpoint/2010/main" val="46498280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294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3" indent="-228233" algn="l" defTabSz="9129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12" indent="-228233" algn="l" defTabSz="9129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98" indent="-228233" algn="l" defTabSz="9129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83"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4156"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629"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112"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594"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0077" indent="-228233" algn="l" defTabSz="9129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2948" rtl="0" eaLnBrk="1" latinLnBrk="0" hangingPunct="1">
        <a:defRPr sz="1800" kern="1200">
          <a:solidFill>
            <a:schemeClr val="tx1"/>
          </a:solidFill>
          <a:latin typeface="+mn-lt"/>
          <a:ea typeface="+mn-ea"/>
          <a:cs typeface="+mn-cs"/>
        </a:defRPr>
      </a:lvl1pPr>
      <a:lvl2pPr marL="456486" algn="l" defTabSz="912948" rtl="0" eaLnBrk="1" latinLnBrk="0" hangingPunct="1">
        <a:defRPr sz="1800" kern="1200">
          <a:solidFill>
            <a:schemeClr val="tx1"/>
          </a:solidFill>
          <a:latin typeface="+mn-lt"/>
          <a:ea typeface="+mn-ea"/>
          <a:cs typeface="+mn-cs"/>
        </a:defRPr>
      </a:lvl2pPr>
      <a:lvl3pPr marL="912948" algn="l" defTabSz="912948" rtl="0" eaLnBrk="1" latinLnBrk="0" hangingPunct="1">
        <a:defRPr sz="1800" kern="1200">
          <a:solidFill>
            <a:schemeClr val="tx1"/>
          </a:solidFill>
          <a:latin typeface="+mn-lt"/>
          <a:ea typeface="+mn-ea"/>
          <a:cs typeface="+mn-cs"/>
        </a:defRPr>
      </a:lvl3pPr>
      <a:lvl4pPr marL="1369433" algn="l" defTabSz="912948" rtl="0" eaLnBrk="1" latinLnBrk="0" hangingPunct="1">
        <a:defRPr sz="1800" kern="1200">
          <a:solidFill>
            <a:schemeClr val="tx1"/>
          </a:solidFill>
          <a:latin typeface="+mn-lt"/>
          <a:ea typeface="+mn-ea"/>
          <a:cs typeface="+mn-cs"/>
        </a:defRPr>
      </a:lvl4pPr>
      <a:lvl5pPr marL="1825912" algn="l" defTabSz="912948" rtl="0" eaLnBrk="1" latinLnBrk="0" hangingPunct="1">
        <a:defRPr sz="1800" kern="1200">
          <a:solidFill>
            <a:schemeClr val="tx1"/>
          </a:solidFill>
          <a:latin typeface="+mn-lt"/>
          <a:ea typeface="+mn-ea"/>
          <a:cs typeface="+mn-cs"/>
        </a:defRPr>
      </a:lvl5pPr>
      <a:lvl6pPr marL="2282396" algn="l" defTabSz="912948" rtl="0" eaLnBrk="1" latinLnBrk="0" hangingPunct="1">
        <a:defRPr sz="1800" kern="1200">
          <a:solidFill>
            <a:schemeClr val="tx1"/>
          </a:solidFill>
          <a:latin typeface="+mn-lt"/>
          <a:ea typeface="+mn-ea"/>
          <a:cs typeface="+mn-cs"/>
        </a:defRPr>
      </a:lvl6pPr>
      <a:lvl7pPr marL="2738880" algn="l" defTabSz="912948" rtl="0" eaLnBrk="1" latinLnBrk="0" hangingPunct="1">
        <a:defRPr sz="1800" kern="1200">
          <a:solidFill>
            <a:schemeClr val="tx1"/>
          </a:solidFill>
          <a:latin typeface="+mn-lt"/>
          <a:ea typeface="+mn-ea"/>
          <a:cs typeface="+mn-cs"/>
        </a:defRPr>
      </a:lvl7pPr>
      <a:lvl8pPr marL="3195363" algn="l" defTabSz="912948" rtl="0" eaLnBrk="1" latinLnBrk="0" hangingPunct="1">
        <a:defRPr sz="1800" kern="1200">
          <a:solidFill>
            <a:schemeClr val="tx1"/>
          </a:solidFill>
          <a:latin typeface="+mn-lt"/>
          <a:ea typeface="+mn-ea"/>
          <a:cs typeface="+mn-cs"/>
        </a:defRPr>
      </a:lvl8pPr>
      <a:lvl9pPr marL="3651832" algn="l" defTabSz="91294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485FA5-30FB-3C46-81D8-51F1C6ECAB13}"/>
              </a:ext>
            </a:extLst>
          </p:cNvPr>
          <p:cNvSpPr>
            <a:spLocks noGrp="1"/>
          </p:cNvSpPr>
          <p:nvPr>
            <p:ph type="title"/>
          </p:nvPr>
        </p:nvSpPr>
        <p:spPr>
          <a:xfrm>
            <a:off x="628650" y="365127"/>
            <a:ext cx="7886700" cy="1325563"/>
          </a:xfrm>
          <a:prstGeom prst="rect">
            <a:avLst/>
          </a:prstGeom>
        </p:spPr>
        <p:txBody>
          <a:bodyPr vert="horz" lIns="91368" tIns="45684" rIns="91368" bIns="45684"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7A0553B1-ADFC-4748-8F7B-A964418C7589}"/>
              </a:ext>
            </a:extLst>
          </p:cNvPr>
          <p:cNvSpPr>
            <a:spLocks noGrp="1"/>
          </p:cNvSpPr>
          <p:nvPr>
            <p:ph type="body" idx="1"/>
          </p:nvPr>
        </p:nvSpPr>
        <p:spPr>
          <a:xfrm>
            <a:off x="628650" y="1825625"/>
            <a:ext cx="7886700" cy="4351338"/>
          </a:xfrm>
          <a:prstGeom prst="rect">
            <a:avLst/>
          </a:prstGeom>
        </p:spPr>
        <p:txBody>
          <a:bodyPr vert="horz" lIns="91368" tIns="45684" rIns="91368" bIns="45684"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B8A0A80-FD0F-964C-995C-2E51DAF6E8DB}"/>
              </a:ext>
            </a:extLst>
          </p:cNvPr>
          <p:cNvSpPr>
            <a:spLocks noGrp="1"/>
          </p:cNvSpPr>
          <p:nvPr>
            <p:ph type="dt" sz="half" idx="2"/>
          </p:nvPr>
        </p:nvSpPr>
        <p:spPr>
          <a:xfrm>
            <a:off x="628651" y="6356353"/>
            <a:ext cx="2057400" cy="365125"/>
          </a:xfrm>
          <a:prstGeom prst="rect">
            <a:avLst/>
          </a:prstGeom>
        </p:spPr>
        <p:txBody>
          <a:bodyPr vert="horz" lIns="91368" tIns="45684" rIns="91368" bIns="45684" rtlCol="0" anchor="ctr"/>
          <a:lstStyle>
            <a:lvl1pPr algn="l">
              <a:defRPr sz="1200">
                <a:solidFill>
                  <a:schemeClr val="tx1">
                    <a:tint val="75000"/>
                  </a:schemeClr>
                </a:solidFill>
              </a:defRPr>
            </a:lvl1pPr>
          </a:lstStyle>
          <a:p>
            <a:pPr defTabSz="913631"/>
            <a:fld id="{1C9B2152-8EDD-724C-ABD5-ADFF686ADF32}" type="datetimeFigureOut">
              <a:rPr lang="ru-RU" smtClean="0">
                <a:solidFill>
                  <a:prstClr val="black">
                    <a:tint val="75000"/>
                  </a:prstClr>
                </a:solidFill>
              </a:rPr>
              <a:pPr defTabSz="913631"/>
              <a:t>21.11.2023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xmlns="" id="{1673D2A8-F0B7-F84A-9792-E99A23B1CBB8}"/>
              </a:ext>
            </a:extLst>
          </p:cNvPr>
          <p:cNvSpPr>
            <a:spLocks noGrp="1"/>
          </p:cNvSpPr>
          <p:nvPr>
            <p:ph type="ftr" sz="quarter" idx="3"/>
          </p:nvPr>
        </p:nvSpPr>
        <p:spPr>
          <a:xfrm>
            <a:off x="3028950" y="6356353"/>
            <a:ext cx="3086100" cy="365125"/>
          </a:xfrm>
          <a:prstGeom prst="rect">
            <a:avLst/>
          </a:prstGeom>
        </p:spPr>
        <p:txBody>
          <a:bodyPr vert="horz" lIns="91368" tIns="45684" rIns="91368" bIns="45684" rtlCol="0" anchor="ctr"/>
          <a:lstStyle>
            <a:lvl1pPr algn="ctr">
              <a:defRPr sz="1200">
                <a:solidFill>
                  <a:schemeClr val="tx1">
                    <a:tint val="75000"/>
                  </a:schemeClr>
                </a:solidFill>
              </a:defRPr>
            </a:lvl1pPr>
          </a:lstStyle>
          <a:p>
            <a:pPr defTabSz="913631"/>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xmlns="" id="{3A8CB169-9B17-F04B-907F-E4E80A8C0688}"/>
              </a:ext>
            </a:extLst>
          </p:cNvPr>
          <p:cNvSpPr>
            <a:spLocks noGrp="1"/>
          </p:cNvSpPr>
          <p:nvPr>
            <p:ph type="sldNum" sz="quarter" idx="4"/>
          </p:nvPr>
        </p:nvSpPr>
        <p:spPr>
          <a:xfrm>
            <a:off x="6457950" y="6356353"/>
            <a:ext cx="2057400" cy="365125"/>
          </a:xfrm>
          <a:prstGeom prst="rect">
            <a:avLst/>
          </a:prstGeom>
        </p:spPr>
        <p:txBody>
          <a:bodyPr vert="horz" lIns="91368" tIns="45684" rIns="91368" bIns="45684" rtlCol="0" anchor="ctr"/>
          <a:lstStyle>
            <a:lvl1pPr algn="r">
              <a:defRPr sz="1200">
                <a:solidFill>
                  <a:schemeClr val="tx1">
                    <a:tint val="75000"/>
                  </a:schemeClr>
                </a:solidFill>
              </a:defRPr>
            </a:lvl1pPr>
          </a:lstStyle>
          <a:p>
            <a:pPr defTabSz="913631"/>
            <a:fld id="{D0CBA939-3B99-EA46-B569-EABADFCB652B}" type="slidenum">
              <a:rPr lang="ru-RU" smtClean="0">
                <a:solidFill>
                  <a:prstClr val="black">
                    <a:tint val="75000"/>
                  </a:prstClr>
                </a:solidFill>
              </a:rPr>
              <a:pPr defTabSz="913631"/>
              <a:t>‹#›</a:t>
            </a:fld>
            <a:endParaRPr lang="ru-RU">
              <a:solidFill>
                <a:prstClr val="black">
                  <a:tint val="75000"/>
                </a:prstClr>
              </a:solidFill>
            </a:endParaRPr>
          </a:p>
        </p:txBody>
      </p:sp>
    </p:spTree>
    <p:extLst>
      <p:ext uri="{BB962C8B-B14F-4D97-AF65-F5344CB8AC3E}">
        <p14:creationId xmlns:p14="http://schemas.microsoft.com/office/powerpoint/2010/main" val="174505663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363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5" indent="-228405" algn="l" defTabSz="91363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24" indent="-228405" algn="l" defTabSz="91363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46" indent="-228405" algn="l" defTabSz="91363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67" indent="-228405" algn="l" defTabSz="9136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681" indent="-228405" algn="l" defTabSz="9136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497" indent="-228405" algn="l" defTabSz="9136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316" indent="-228405" algn="l" defTabSz="9136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138" indent="-228405" algn="l" defTabSz="9136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957" indent="-228405" algn="l" defTabSz="9136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3631" rtl="0" eaLnBrk="1" latinLnBrk="0" hangingPunct="1">
        <a:defRPr sz="1800" kern="1200">
          <a:solidFill>
            <a:schemeClr val="tx1"/>
          </a:solidFill>
          <a:latin typeface="+mn-lt"/>
          <a:ea typeface="+mn-ea"/>
          <a:cs typeface="+mn-cs"/>
        </a:defRPr>
      </a:lvl1pPr>
      <a:lvl2pPr marL="456822" algn="l" defTabSz="913631" rtl="0" eaLnBrk="1" latinLnBrk="0" hangingPunct="1">
        <a:defRPr sz="1800" kern="1200">
          <a:solidFill>
            <a:schemeClr val="tx1"/>
          </a:solidFill>
          <a:latin typeface="+mn-lt"/>
          <a:ea typeface="+mn-ea"/>
          <a:cs typeface="+mn-cs"/>
        </a:defRPr>
      </a:lvl2pPr>
      <a:lvl3pPr marL="913631" algn="l" defTabSz="913631" rtl="0" eaLnBrk="1" latinLnBrk="0" hangingPunct="1">
        <a:defRPr sz="1800" kern="1200">
          <a:solidFill>
            <a:schemeClr val="tx1"/>
          </a:solidFill>
          <a:latin typeface="+mn-lt"/>
          <a:ea typeface="+mn-ea"/>
          <a:cs typeface="+mn-cs"/>
        </a:defRPr>
      </a:lvl3pPr>
      <a:lvl4pPr marL="1370452" algn="l" defTabSz="913631" rtl="0" eaLnBrk="1" latinLnBrk="0" hangingPunct="1">
        <a:defRPr sz="1800" kern="1200">
          <a:solidFill>
            <a:schemeClr val="tx1"/>
          </a:solidFill>
          <a:latin typeface="+mn-lt"/>
          <a:ea typeface="+mn-ea"/>
          <a:cs typeface="+mn-cs"/>
        </a:defRPr>
      </a:lvl4pPr>
      <a:lvl5pPr marL="1827270" algn="l" defTabSz="913631" rtl="0" eaLnBrk="1" latinLnBrk="0" hangingPunct="1">
        <a:defRPr sz="1800" kern="1200">
          <a:solidFill>
            <a:schemeClr val="tx1"/>
          </a:solidFill>
          <a:latin typeface="+mn-lt"/>
          <a:ea typeface="+mn-ea"/>
          <a:cs typeface="+mn-cs"/>
        </a:defRPr>
      </a:lvl5pPr>
      <a:lvl6pPr marL="2284092" algn="l" defTabSz="913631" rtl="0" eaLnBrk="1" latinLnBrk="0" hangingPunct="1">
        <a:defRPr sz="1800" kern="1200">
          <a:solidFill>
            <a:schemeClr val="tx1"/>
          </a:solidFill>
          <a:latin typeface="+mn-lt"/>
          <a:ea typeface="+mn-ea"/>
          <a:cs typeface="+mn-cs"/>
        </a:defRPr>
      </a:lvl6pPr>
      <a:lvl7pPr marL="2740912" algn="l" defTabSz="913631" rtl="0" eaLnBrk="1" latinLnBrk="0" hangingPunct="1">
        <a:defRPr sz="1800" kern="1200">
          <a:solidFill>
            <a:schemeClr val="tx1"/>
          </a:solidFill>
          <a:latin typeface="+mn-lt"/>
          <a:ea typeface="+mn-ea"/>
          <a:cs typeface="+mn-cs"/>
        </a:defRPr>
      </a:lvl7pPr>
      <a:lvl8pPr marL="3197733" algn="l" defTabSz="913631" rtl="0" eaLnBrk="1" latinLnBrk="0" hangingPunct="1">
        <a:defRPr sz="1800" kern="1200">
          <a:solidFill>
            <a:schemeClr val="tx1"/>
          </a:solidFill>
          <a:latin typeface="+mn-lt"/>
          <a:ea typeface="+mn-ea"/>
          <a:cs typeface="+mn-cs"/>
        </a:defRPr>
      </a:lvl8pPr>
      <a:lvl9pPr marL="3654544" algn="l" defTabSz="91363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7403" y="1916832"/>
            <a:ext cx="524858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7820" y="404666"/>
            <a:ext cx="8094622" cy="1569660"/>
          </a:xfrm>
          <a:prstGeom prst="rect">
            <a:avLst/>
          </a:prstGeom>
          <a:noFill/>
        </p:spPr>
        <p:txBody>
          <a:bodyPr wrap="square" rtlCol="0">
            <a:spAutoFit/>
          </a:bodyPr>
          <a:lstStyle/>
          <a:p>
            <a:r>
              <a:rPr lang="ru-RU" sz="3200" b="1" dirty="0" smtClean="0">
                <a:solidFill>
                  <a:srgbClr val="FF0000"/>
                </a:solidFill>
              </a:rPr>
              <a:t>ВОЗМОЖНОСТИ И ОГРАНИЧЕНИЯ ПРИМЕНЕНИЯ СЦЕНАРНОГО ПОДХОДА В ВОСПИТАТЕЛЬНОЙ РАБОТЕ</a:t>
            </a:r>
            <a:endParaRPr lang="ru-RU" sz="3200" b="1" dirty="0">
              <a:solidFill>
                <a:srgbClr val="FF0000"/>
              </a:solidFill>
            </a:endParaRPr>
          </a:p>
        </p:txBody>
      </p:sp>
      <p:sp>
        <p:nvSpPr>
          <p:cNvPr id="8" name="Подзаголовок 2"/>
          <p:cNvSpPr txBox="1">
            <a:spLocks/>
          </p:cNvSpPr>
          <p:nvPr/>
        </p:nvSpPr>
        <p:spPr>
          <a:xfrm>
            <a:off x="827600" y="4869160"/>
            <a:ext cx="3414103" cy="1655762"/>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dirty="0" smtClean="0"/>
              <a:t>Мазниченко Марина Александровна, </a:t>
            </a:r>
            <a:r>
              <a:rPr lang="ru-RU" dirty="0" err="1" smtClean="0"/>
              <a:t>д.п.н</a:t>
            </a:r>
            <a:r>
              <a:rPr lang="ru-RU" dirty="0" smtClean="0"/>
              <a:t>., ведущий научный сотрудник, профессор кафедры педагогического и психолого-педагогического образования Сочинского государственного университета</a:t>
            </a:r>
            <a:endParaRPr lang="ru-RU" dirty="0"/>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50" y="5157292"/>
            <a:ext cx="8905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8" y="2420888"/>
            <a:ext cx="22733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390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332656"/>
            <a:ext cx="5112568" cy="490066"/>
          </a:xfrm>
        </p:spPr>
        <p:txBody>
          <a:bodyPr>
            <a:noAutofit/>
          </a:bodyPr>
          <a:lstStyle/>
          <a:p>
            <a:pPr algn="l"/>
            <a:r>
              <a:rPr lang="ru-RU" sz="3200" dirty="0" smtClean="0">
                <a:solidFill>
                  <a:srgbClr val="FF0000"/>
                </a:solidFill>
              </a:rPr>
              <a:t>СЦЕНАРНЫЙ ПОДХОД</a:t>
            </a:r>
            <a:endParaRPr lang="ru-RU" sz="3200" dirty="0">
              <a:solidFill>
                <a:srgbClr val="FF0000"/>
              </a:solidFill>
            </a:endParaRPr>
          </a:p>
        </p:txBody>
      </p:sp>
      <p:sp>
        <p:nvSpPr>
          <p:cNvPr id="3" name="Объект 2"/>
          <p:cNvSpPr>
            <a:spLocks noGrp="1"/>
          </p:cNvSpPr>
          <p:nvPr>
            <p:ph idx="1"/>
          </p:nvPr>
        </p:nvSpPr>
        <p:spPr>
          <a:xfrm>
            <a:off x="467544" y="1484790"/>
            <a:ext cx="8229600" cy="5001423"/>
          </a:xfrm>
        </p:spPr>
        <p:txBody>
          <a:bodyPr>
            <a:normAutofit fontScale="77500" lnSpcReduction="20000"/>
          </a:bodyPr>
          <a:lstStyle/>
          <a:p>
            <a:r>
              <a:rPr lang="ru-RU" dirty="0"/>
              <a:t>В </a:t>
            </a:r>
            <a:r>
              <a:rPr lang="ru-RU" b="1" dirty="0">
                <a:solidFill>
                  <a:srgbClr val="FF0000"/>
                </a:solidFill>
              </a:rPr>
              <a:t>управлении</a:t>
            </a:r>
            <a:r>
              <a:rPr lang="ru-RU" dirty="0"/>
              <a:t>: способ анализа </a:t>
            </a:r>
            <a:endParaRPr lang="ru-RU" dirty="0" smtClean="0"/>
          </a:p>
          <a:p>
            <a:pPr marL="0" indent="0">
              <a:buNone/>
            </a:pPr>
            <a:r>
              <a:rPr lang="ru-RU" dirty="0" smtClean="0"/>
              <a:t>проблемы</a:t>
            </a:r>
            <a:r>
              <a:rPr lang="ru-RU" dirty="0"/>
              <a:t>, при котором рассматриваются </a:t>
            </a:r>
            <a:endParaRPr lang="ru-RU" dirty="0" smtClean="0"/>
          </a:p>
          <a:p>
            <a:pPr marL="0" indent="0">
              <a:buNone/>
            </a:pPr>
            <a:r>
              <a:rPr lang="ru-RU" b="1" dirty="0" smtClean="0"/>
              <a:t>различные </a:t>
            </a:r>
            <a:r>
              <a:rPr lang="ru-RU" b="1" dirty="0"/>
              <a:t>варианты развития событий </a:t>
            </a:r>
            <a:endParaRPr lang="ru-RU" b="1" dirty="0" smtClean="0"/>
          </a:p>
          <a:p>
            <a:pPr marL="0" indent="0">
              <a:buNone/>
            </a:pPr>
            <a:r>
              <a:rPr lang="ru-RU" dirty="0" smtClean="0"/>
              <a:t>в </a:t>
            </a:r>
            <a:r>
              <a:rPr lang="ru-RU" dirty="0"/>
              <a:t>будущем, прогнозный метод развития </a:t>
            </a:r>
            <a:endParaRPr lang="ru-RU" dirty="0" smtClean="0"/>
          </a:p>
          <a:p>
            <a:pPr marL="0" indent="0">
              <a:buNone/>
            </a:pPr>
            <a:r>
              <a:rPr lang="ru-RU" dirty="0" smtClean="0"/>
              <a:t>событий </a:t>
            </a:r>
            <a:r>
              <a:rPr lang="ru-RU" dirty="0"/>
              <a:t>с целью определения их </a:t>
            </a:r>
            <a:r>
              <a:rPr lang="ru-RU" b="1" dirty="0"/>
              <a:t>последствий</a:t>
            </a:r>
          </a:p>
          <a:p>
            <a:r>
              <a:rPr lang="ru-RU" dirty="0" smtClean="0"/>
              <a:t>В </a:t>
            </a:r>
            <a:r>
              <a:rPr lang="ru-RU" b="1" dirty="0">
                <a:solidFill>
                  <a:srgbClr val="FF0000"/>
                </a:solidFill>
              </a:rPr>
              <a:t>теории систем</a:t>
            </a:r>
            <a:r>
              <a:rPr lang="ru-RU" dirty="0"/>
              <a:t>: изучение совокупных процессов и </a:t>
            </a:r>
            <a:r>
              <a:rPr lang="ru-RU" b="1" dirty="0"/>
              <a:t>изменений, происходящих в системе </a:t>
            </a:r>
            <a:r>
              <a:rPr lang="ru-RU" dirty="0"/>
              <a:t>в определенный отрезок времени при создании определенных условий</a:t>
            </a:r>
          </a:p>
          <a:p>
            <a:r>
              <a:rPr lang="ru-RU" dirty="0"/>
              <a:t>В </a:t>
            </a:r>
            <a:r>
              <a:rPr lang="ru-RU" b="1" dirty="0">
                <a:solidFill>
                  <a:srgbClr val="FF0000"/>
                </a:solidFill>
              </a:rPr>
              <a:t>психологии</a:t>
            </a:r>
            <a:r>
              <a:rPr lang="ru-RU" dirty="0"/>
              <a:t>: </a:t>
            </a:r>
            <a:r>
              <a:rPr lang="ru-RU" dirty="0" smtClean="0"/>
              <a:t>сценарный </a:t>
            </a:r>
            <a:r>
              <a:rPr lang="ru-RU" b="1" dirty="0"/>
              <a:t>анализ мотивов поведения </a:t>
            </a:r>
            <a:r>
              <a:rPr lang="ru-RU" dirty="0"/>
              <a:t>людей</a:t>
            </a:r>
          </a:p>
          <a:p>
            <a:r>
              <a:rPr lang="ru-RU" dirty="0"/>
              <a:t>В</a:t>
            </a:r>
            <a:r>
              <a:rPr lang="ru-RU" b="1" dirty="0">
                <a:solidFill>
                  <a:srgbClr val="FF0000"/>
                </a:solidFill>
              </a:rPr>
              <a:t> педагогике</a:t>
            </a:r>
            <a:r>
              <a:rPr lang="ru-RU" dirty="0"/>
              <a:t>: </a:t>
            </a:r>
            <a:r>
              <a:rPr lang="ru-RU" b="1" dirty="0"/>
              <a:t>педагогическое </a:t>
            </a:r>
            <a:r>
              <a:rPr lang="ru-RU" b="1" dirty="0" smtClean="0"/>
              <a:t>проектирование </a:t>
            </a:r>
            <a:r>
              <a:rPr lang="ru-RU" dirty="0" smtClean="0"/>
              <a:t>образовательного курса, урока, педагогического взаимодействия</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74" y="252960"/>
            <a:ext cx="2243137"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887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664684"/>
          </a:xfrm>
        </p:spPr>
        <p:txBody>
          <a:bodyPr>
            <a:normAutofit/>
          </a:bodyPr>
          <a:lstStyle/>
          <a:p>
            <a:r>
              <a:rPr lang="ru-RU" sz="2800" b="1" dirty="0" smtClean="0">
                <a:solidFill>
                  <a:srgbClr val="FF0000"/>
                </a:solidFill>
              </a:rPr>
              <a:t>СЦЕНАРНЫЙ ПОДХОД ОРИЕНТИРУЕТ ПЕДАГОГОВ:</a:t>
            </a:r>
            <a:endParaRPr lang="ru-RU" sz="2800" b="1" dirty="0">
              <a:solidFill>
                <a:srgbClr val="FF0000"/>
              </a:solidFill>
            </a:endParaRPr>
          </a:p>
        </p:txBody>
      </p:sp>
      <p:sp>
        <p:nvSpPr>
          <p:cNvPr id="3" name="Объект 2"/>
          <p:cNvSpPr>
            <a:spLocks noGrp="1"/>
          </p:cNvSpPr>
          <p:nvPr>
            <p:ph idx="1"/>
          </p:nvPr>
        </p:nvSpPr>
        <p:spPr>
          <a:xfrm>
            <a:off x="628651" y="1376039"/>
            <a:ext cx="6607646" cy="4800924"/>
          </a:xfrm>
        </p:spPr>
        <p:txBody>
          <a:bodyPr>
            <a:normAutofit fontScale="92500" lnSpcReduction="20000"/>
          </a:bodyPr>
          <a:lstStyle/>
          <a:p>
            <a:pPr>
              <a:buFont typeface="Wingdings" panose="05000000000000000000" pitchFamily="2" charset="2"/>
              <a:buChar char="Ø"/>
            </a:pPr>
            <a:r>
              <a:rPr lang="ru-RU" sz="2400" dirty="0"/>
              <a:t>н</a:t>
            </a:r>
            <a:r>
              <a:rPr lang="ru-RU" sz="2400" dirty="0" smtClean="0"/>
              <a:t>а переход от интуитивных действий к продуманным, рациональным</a:t>
            </a:r>
          </a:p>
          <a:p>
            <a:pPr>
              <a:buFont typeface="Wingdings" panose="05000000000000000000" pitchFamily="2" charset="2"/>
              <a:buChar char="Ø"/>
            </a:pPr>
            <a:r>
              <a:rPr lang="ru-RU" sz="2400" dirty="0" smtClean="0"/>
              <a:t> </a:t>
            </a:r>
            <a:r>
              <a:rPr lang="ru-RU" sz="2400" dirty="0"/>
              <a:t>на вероятностное планирование </a:t>
            </a:r>
            <a:endParaRPr lang="ru-RU" sz="2400" dirty="0" smtClean="0"/>
          </a:p>
          <a:p>
            <a:pPr marL="0" indent="0">
              <a:buNone/>
            </a:pPr>
            <a:r>
              <a:rPr lang="ru-RU" sz="2400" dirty="0" smtClean="0"/>
              <a:t>воспитательной </a:t>
            </a:r>
            <a:r>
              <a:rPr lang="ru-RU" sz="2400" dirty="0"/>
              <a:t>деятельности и развития воспитательных систем</a:t>
            </a:r>
          </a:p>
          <a:p>
            <a:pPr>
              <a:buFont typeface="Wingdings" panose="05000000000000000000" pitchFamily="2" charset="2"/>
              <a:buChar char="Ø"/>
            </a:pPr>
            <a:r>
              <a:rPr lang="ru-RU" sz="2400" dirty="0" smtClean="0"/>
              <a:t> </a:t>
            </a:r>
            <a:r>
              <a:rPr lang="ru-RU" sz="2400" dirty="0"/>
              <a:t>на гибкое, опережающее реагирование на изменения личности ученика и социального контекста воспитания, предвосхищение таких изменений</a:t>
            </a:r>
          </a:p>
          <a:p>
            <a:pPr>
              <a:buFont typeface="Wingdings" panose="05000000000000000000" pitchFamily="2" charset="2"/>
              <a:buChar char="Ø"/>
            </a:pPr>
            <a:r>
              <a:rPr lang="ru-RU" sz="2400" dirty="0" smtClean="0"/>
              <a:t> </a:t>
            </a:r>
            <a:r>
              <a:rPr lang="ru-RU" sz="2400" dirty="0"/>
              <a:t>на соотнесение собственных действий с действиями воспитанника</a:t>
            </a:r>
          </a:p>
          <a:p>
            <a:pPr>
              <a:buFont typeface="Wingdings" panose="05000000000000000000" pitchFamily="2" charset="2"/>
              <a:buChar char="Ø"/>
            </a:pPr>
            <a:r>
              <a:rPr lang="ru-RU" sz="2400" dirty="0" smtClean="0"/>
              <a:t> </a:t>
            </a:r>
            <a:r>
              <a:rPr lang="ru-RU" sz="2400" dirty="0"/>
              <a:t>на конкретизацию в педагогическом проектировании: «сценарный подход служит для конкретизации проектов и их содержательной интерпретации» </a:t>
            </a:r>
            <a:endParaRPr lang="ru-RU" sz="2400" dirty="0" smtClean="0"/>
          </a:p>
          <a:p>
            <a:pPr marL="0" indent="0">
              <a:buNone/>
            </a:pPr>
            <a:r>
              <a:rPr lang="ru-RU" sz="2400" dirty="0"/>
              <a:t> </a:t>
            </a:r>
            <a:r>
              <a:rPr lang="ru-RU" sz="2400" dirty="0" smtClean="0"/>
              <a:t>    (</a:t>
            </a:r>
            <a:r>
              <a:rPr lang="ru-RU" sz="2400" dirty="0"/>
              <a:t>Н.Е. Кузнецова).</a:t>
            </a:r>
          </a:p>
          <a:p>
            <a:pPr marL="0" indent="0">
              <a:buNone/>
            </a:pPr>
            <a:endParaRPr lang="ru-RU" sz="20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3" y="1196752"/>
            <a:ext cx="2623220" cy="180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329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646928"/>
          </a:xfrm>
        </p:spPr>
        <p:txBody>
          <a:bodyPr>
            <a:noAutofit/>
          </a:bodyPr>
          <a:lstStyle/>
          <a:p>
            <a:r>
              <a:rPr lang="ru-RU" sz="2800" b="1" dirty="0" smtClean="0">
                <a:solidFill>
                  <a:srgbClr val="FF0000"/>
                </a:solidFill>
              </a:rPr>
              <a:t>СЦЕНАРНЫЙ ПОДХОД:</a:t>
            </a:r>
            <a:endParaRPr lang="ru-RU" sz="2800" b="1" dirty="0">
              <a:solidFill>
                <a:srgbClr val="FF0000"/>
              </a:solidFill>
            </a:endParaRPr>
          </a:p>
        </p:txBody>
      </p:sp>
      <p:sp>
        <p:nvSpPr>
          <p:cNvPr id="3" name="Объект 2"/>
          <p:cNvSpPr>
            <a:spLocks noGrp="1"/>
          </p:cNvSpPr>
          <p:nvPr>
            <p:ph idx="1"/>
          </p:nvPr>
        </p:nvSpPr>
        <p:spPr>
          <a:xfrm>
            <a:off x="628650" y="1154097"/>
            <a:ext cx="7886700" cy="5022866"/>
          </a:xfrm>
        </p:spPr>
        <p:txBody>
          <a:bodyPr>
            <a:normAutofit fontScale="85000" lnSpcReduction="20000"/>
          </a:bodyPr>
          <a:lstStyle/>
          <a:p>
            <a:pPr marL="0" indent="0">
              <a:buNone/>
            </a:pPr>
            <a:r>
              <a:rPr lang="ru-RU" sz="2600" b="1" dirty="0" smtClean="0"/>
              <a:t>В образовательной практике:</a:t>
            </a:r>
          </a:p>
          <a:p>
            <a:pPr>
              <a:buFont typeface="Wingdings" panose="05000000000000000000" pitchFamily="2" charset="2"/>
              <a:buChar char="§"/>
            </a:pPr>
            <a:r>
              <a:rPr lang="ru-RU" sz="2600" dirty="0" smtClean="0"/>
              <a:t>практический </a:t>
            </a:r>
            <a:r>
              <a:rPr lang="ru-RU" sz="2600" dirty="0"/>
              <a:t>метод воспитания, помогающий педагогу понимать индивидуальные особенности обучающихся, проблемы их социализации, отслеживать и реагировать на изменения личности обучающихся </a:t>
            </a:r>
            <a:endParaRPr lang="ru-RU" sz="2600" dirty="0" smtClean="0"/>
          </a:p>
          <a:p>
            <a:pPr>
              <a:buFont typeface="Wingdings" panose="05000000000000000000" pitchFamily="2" charset="2"/>
              <a:buChar char="§"/>
            </a:pPr>
            <a:r>
              <a:rPr lang="ru-RU" sz="2600" dirty="0"/>
              <a:t>п</a:t>
            </a:r>
            <a:r>
              <a:rPr lang="ru-RU" sz="2600" dirty="0" smtClean="0"/>
              <a:t>рактический метод обучения, помогающий организовать учебно-познавательную деятельность учеников</a:t>
            </a:r>
          </a:p>
          <a:p>
            <a:pPr>
              <a:buFont typeface="Wingdings" panose="05000000000000000000" pitchFamily="2" charset="2"/>
              <a:buChar char="§"/>
            </a:pPr>
            <a:r>
              <a:rPr lang="ru-RU" sz="2600" dirty="0" smtClean="0"/>
              <a:t>практический </a:t>
            </a:r>
            <a:r>
              <a:rPr lang="ru-RU" sz="2600" dirty="0"/>
              <a:t>метод жизненного планирования, самоопределения, </a:t>
            </a:r>
            <a:r>
              <a:rPr lang="ru-RU" sz="2600" dirty="0" err="1"/>
              <a:t>самопроектирования</a:t>
            </a:r>
            <a:r>
              <a:rPr lang="ru-RU" sz="2600" dirty="0"/>
              <a:t> </a:t>
            </a:r>
            <a:r>
              <a:rPr lang="ru-RU" sz="2600" dirty="0" smtClean="0"/>
              <a:t>воспитанников</a:t>
            </a:r>
          </a:p>
          <a:p>
            <a:pPr>
              <a:buFont typeface="Wingdings" panose="05000000000000000000" pitchFamily="2" charset="2"/>
              <a:buChar char="§"/>
            </a:pPr>
            <a:r>
              <a:rPr lang="ru-RU" sz="2600" dirty="0" smtClean="0"/>
              <a:t>способ педагогического прогнозирования и проектирования</a:t>
            </a:r>
          </a:p>
          <a:p>
            <a:pPr>
              <a:buFont typeface="Wingdings" panose="05000000000000000000" pitchFamily="2" charset="2"/>
              <a:buChar char="§"/>
            </a:pPr>
            <a:r>
              <a:rPr lang="ru-RU" sz="2600" dirty="0" smtClean="0"/>
              <a:t>метод </a:t>
            </a:r>
            <a:r>
              <a:rPr lang="ru-RU" sz="2600" dirty="0"/>
              <a:t>организации проектной деятельности обучающихся </a:t>
            </a:r>
            <a:endParaRPr lang="ru-RU" sz="2600" dirty="0" smtClean="0"/>
          </a:p>
          <a:p>
            <a:pPr marL="0" indent="0">
              <a:buNone/>
            </a:pPr>
            <a:r>
              <a:rPr lang="ru-RU" sz="2600" b="1" dirty="0" smtClean="0"/>
              <a:t>В педагогической науке:</a:t>
            </a:r>
          </a:p>
          <a:p>
            <a:pPr>
              <a:buFont typeface="Wingdings" panose="05000000000000000000" pitchFamily="2" charset="2"/>
              <a:buChar char="§"/>
            </a:pPr>
            <a:r>
              <a:rPr lang="ru-RU" sz="2600" dirty="0"/>
              <a:t>с</a:t>
            </a:r>
            <a:r>
              <a:rPr lang="ru-RU" sz="2600" dirty="0" smtClean="0"/>
              <a:t>пособ прогнозирования </a:t>
            </a:r>
            <a:r>
              <a:rPr lang="ru-RU" sz="2600" dirty="0"/>
              <a:t>развития воспитательных систем, </a:t>
            </a:r>
            <a:r>
              <a:rPr lang="ru-RU" sz="2600" dirty="0" smtClean="0"/>
              <a:t>педагогических </a:t>
            </a:r>
            <a:r>
              <a:rPr lang="ru-RU" sz="2600" dirty="0"/>
              <a:t>ситуаций, педагогической деятельности, теории и практики </a:t>
            </a:r>
            <a:r>
              <a:rPr lang="ru-RU" sz="2600" dirty="0" smtClean="0"/>
              <a:t>воспитания </a:t>
            </a:r>
          </a:p>
          <a:p>
            <a:pPr>
              <a:buFont typeface="Wingdings" panose="05000000000000000000" pitchFamily="2" charset="2"/>
              <a:buChar char="§"/>
            </a:pPr>
            <a:r>
              <a:rPr lang="ru-RU" sz="2600" dirty="0"/>
              <a:t>с</a:t>
            </a:r>
            <a:r>
              <a:rPr lang="ru-RU" sz="2600" dirty="0" smtClean="0"/>
              <a:t>ценарии </a:t>
            </a:r>
            <a:r>
              <a:rPr lang="ru-RU" sz="2600" dirty="0"/>
              <a:t>решения научно-педагогических проблем</a:t>
            </a:r>
          </a:p>
          <a:p>
            <a:pPr marL="0" indent="0">
              <a:buNone/>
            </a:pPr>
            <a:endParaRPr lang="ru-RU" dirty="0"/>
          </a:p>
        </p:txBody>
      </p:sp>
    </p:spTree>
    <p:extLst>
      <p:ext uri="{BB962C8B-B14F-4D97-AF65-F5344CB8AC3E}">
        <p14:creationId xmlns:p14="http://schemas.microsoft.com/office/powerpoint/2010/main" val="984846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664684"/>
          </a:xfrm>
        </p:spPr>
        <p:txBody>
          <a:bodyPr>
            <a:normAutofit/>
          </a:bodyPr>
          <a:lstStyle/>
          <a:p>
            <a:r>
              <a:rPr lang="ru-RU" sz="2400" b="1" dirty="0" smtClean="0">
                <a:solidFill>
                  <a:srgbClr val="FF0000"/>
                </a:solidFill>
              </a:rPr>
              <a:t>ПРИНЦИПЫ СЦЕНАРНОГО ПОДХОДА В ВОСПИТАНИИ</a:t>
            </a:r>
            <a:endParaRPr lang="ru-RU" sz="2400" b="1" dirty="0">
              <a:solidFill>
                <a:srgbClr val="FF0000"/>
              </a:solidFill>
            </a:endParaRPr>
          </a:p>
        </p:txBody>
      </p:sp>
      <p:sp>
        <p:nvSpPr>
          <p:cNvPr id="3" name="Объект 2"/>
          <p:cNvSpPr>
            <a:spLocks noGrp="1"/>
          </p:cNvSpPr>
          <p:nvPr>
            <p:ph idx="1"/>
          </p:nvPr>
        </p:nvSpPr>
        <p:spPr>
          <a:xfrm>
            <a:off x="611560" y="908720"/>
            <a:ext cx="7886700" cy="5067254"/>
          </a:xfrm>
        </p:spPr>
        <p:txBody>
          <a:bodyPr>
            <a:noAutofit/>
          </a:bodyPr>
          <a:lstStyle/>
          <a:p>
            <a:r>
              <a:rPr lang="ru-RU" sz="1600" b="1" dirty="0" smtClean="0"/>
              <a:t>Активности личности </a:t>
            </a:r>
            <a:r>
              <a:rPr lang="ru-RU" sz="1600" dirty="0" smtClean="0"/>
              <a:t>воспитанника (сценарный метод как метод ученика)</a:t>
            </a:r>
            <a:endParaRPr lang="ru-RU" sz="1600" dirty="0"/>
          </a:p>
          <a:p>
            <a:r>
              <a:rPr lang="ru-RU" sz="1600" b="1" dirty="0" smtClean="0"/>
              <a:t>Событийности</a:t>
            </a:r>
            <a:r>
              <a:rPr lang="ru-RU" sz="1600" dirty="0" smtClean="0"/>
              <a:t> (сценарий как цепь воспитывающих событий)</a:t>
            </a:r>
            <a:endParaRPr lang="ru-RU" sz="1600" dirty="0"/>
          </a:p>
          <a:p>
            <a:r>
              <a:rPr lang="ru-RU" sz="1600" b="1" dirty="0" smtClean="0"/>
              <a:t>Вариативности</a:t>
            </a:r>
            <a:r>
              <a:rPr lang="ru-RU" sz="1600" dirty="0" smtClean="0"/>
              <a:t> (веер сценариев)</a:t>
            </a:r>
          </a:p>
          <a:p>
            <a:pPr marL="0" indent="0">
              <a:buNone/>
            </a:pPr>
            <a:r>
              <a:rPr lang="ru-RU" sz="1600" dirty="0"/>
              <a:t>в</a:t>
            </a:r>
            <a:r>
              <a:rPr lang="ru-RU" sz="1600" dirty="0" smtClean="0"/>
              <a:t>еер условий – веер сценариев</a:t>
            </a:r>
          </a:p>
          <a:p>
            <a:pPr marL="0" indent="0">
              <a:buNone/>
            </a:pPr>
            <a:r>
              <a:rPr lang="ru-RU" sz="1600" dirty="0" smtClean="0"/>
              <a:t>Педагогические сценарии с различной степень продуктивности, коррекционные </a:t>
            </a:r>
            <a:r>
              <a:rPr lang="ru-RU" sz="1600" dirty="0"/>
              <a:t>и развивающие педагогические сценарии, оптимистические, пессимистические, реальные (оптимальные) </a:t>
            </a:r>
            <a:r>
              <a:rPr lang="ru-RU" sz="1600" dirty="0" smtClean="0"/>
              <a:t>сценарии</a:t>
            </a:r>
            <a:endParaRPr lang="ru-RU" sz="1600" dirty="0"/>
          </a:p>
          <a:p>
            <a:r>
              <a:rPr lang="ru-RU" sz="1600" b="1" dirty="0" smtClean="0"/>
              <a:t>Диалектичности</a:t>
            </a:r>
            <a:r>
              <a:rPr lang="ru-RU" sz="1600" dirty="0"/>
              <a:t> </a:t>
            </a:r>
            <a:r>
              <a:rPr lang="ru-RU" sz="1600" dirty="0" smtClean="0"/>
              <a:t>(взаимосвязь </a:t>
            </a:r>
            <a:r>
              <a:rPr lang="ru-RU" sz="1600" dirty="0"/>
              <a:t>устойчивых и изменяющихся </a:t>
            </a:r>
            <a:r>
              <a:rPr lang="ru-RU" sz="1600" dirty="0" smtClean="0"/>
              <a:t>характеристик </a:t>
            </a:r>
            <a:r>
              <a:rPr lang="ru-RU" sz="1600" dirty="0" err="1" smtClean="0"/>
              <a:t>сценируемого</a:t>
            </a:r>
            <a:r>
              <a:rPr lang="ru-RU" sz="1600" dirty="0" smtClean="0"/>
              <a:t> объекта (процесса) </a:t>
            </a:r>
          </a:p>
          <a:p>
            <a:r>
              <a:rPr lang="ru-RU" sz="1600" b="1" dirty="0" smtClean="0"/>
              <a:t>Динамичности (развития):</a:t>
            </a:r>
          </a:p>
          <a:p>
            <a:pPr marL="0" indent="0">
              <a:buNone/>
            </a:pPr>
            <a:r>
              <a:rPr lang="ru-RU" sz="1600" dirty="0" smtClean="0"/>
              <a:t>«</a:t>
            </a:r>
            <a:r>
              <a:rPr lang="ru-RU" sz="1600" dirty="0"/>
              <a:t>важно определять последовательность возможных изменений и событий, фокусировать внимание на их причинно-следственных связях и на моментах принятия решений, способных изменить ход и направление изучаемых процессов» (Н.Е. Кузнецова</a:t>
            </a:r>
            <a:r>
              <a:rPr lang="ru-RU" sz="1600" dirty="0" smtClean="0"/>
              <a:t>)</a:t>
            </a:r>
            <a:endParaRPr lang="ru-RU" sz="1600" dirty="0"/>
          </a:p>
          <a:p>
            <a:r>
              <a:rPr lang="ru-RU" sz="1600" b="1" dirty="0" smtClean="0"/>
              <a:t>Оптимального (педагогически целесообразного) выбора: </a:t>
            </a:r>
            <a:r>
              <a:rPr lang="ru-RU" sz="1600" dirty="0" smtClean="0"/>
              <a:t>выбирать наиболее оптимальный с педагогических позиций сценарий с учетом происходящих изменений социального контекста и личности обучающихся</a:t>
            </a:r>
            <a:endParaRPr lang="ru-RU" sz="1600" b="1" dirty="0" smtClean="0"/>
          </a:p>
          <a:p>
            <a:pPr marL="0" indent="0">
              <a:buNone/>
            </a:pPr>
            <a:r>
              <a:rPr lang="ru-RU" sz="1600" dirty="0" smtClean="0"/>
              <a:t>«выбирать </a:t>
            </a:r>
            <a:r>
              <a:rPr lang="ru-RU" sz="1600" dirty="0"/>
              <a:t>тот сценарий, который приведет </a:t>
            </a:r>
            <a:r>
              <a:rPr lang="ru-RU" sz="1600" dirty="0" smtClean="0"/>
              <a:t>к выправлению </a:t>
            </a:r>
            <a:r>
              <a:rPr lang="ru-RU" sz="1600" dirty="0"/>
              <a:t>положения </a:t>
            </a:r>
            <a:r>
              <a:rPr lang="ru-RU" sz="1600" dirty="0" smtClean="0"/>
              <a:t>(Е.А. Шумков)</a:t>
            </a:r>
            <a:endParaRPr lang="ru-RU" sz="1600" dirty="0"/>
          </a:p>
        </p:txBody>
      </p:sp>
    </p:spTree>
    <p:extLst>
      <p:ext uri="{BB962C8B-B14F-4D97-AF65-F5344CB8AC3E}">
        <p14:creationId xmlns:p14="http://schemas.microsoft.com/office/powerpoint/2010/main" val="1362172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1966" y="374005"/>
            <a:ext cx="7886700" cy="762338"/>
          </a:xfrm>
        </p:spPr>
        <p:txBody>
          <a:bodyPr>
            <a:normAutofit/>
          </a:bodyPr>
          <a:lstStyle/>
          <a:p>
            <a:r>
              <a:rPr lang="ru-RU" sz="2800" b="1" dirty="0" smtClean="0">
                <a:solidFill>
                  <a:srgbClr val="FF0000"/>
                </a:solidFill>
              </a:rPr>
              <a:t>ФУНКЦИИ СЦЕНАРНОГО ПОДХОДА В ВОСПИТАНИИ</a:t>
            </a:r>
            <a:endParaRPr lang="ru-RU" sz="2800" b="1" dirty="0">
              <a:solidFill>
                <a:srgbClr val="FF0000"/>
              </a:solidFill>
            </a:endParaRPr>
          </a:p>
        </p:txBody>
      </p:sp>
      <p:sp>
        <p:nvSpPr>
          <p:cNvPr id="3" name="Объект 2"/>
          <p:cNvSpPr>
            <a:spLocks noGrp="1"/>
          </p:cNvSpPr>
          <p:nvPr>
            <p:ph idx="1"/>
          </p:nvPr>
        </p:nvSpPr>
        <p:spPr>
          <a:xfrm>
            <a:off x="628650" y="1305017"/>
            <a:ext cx="7886700" cy="4871946"/>
          </a:xfrm>
        </p:spPr>
        <p:txBody>
          <a:bodyPr>
            <a:normAutofit fontScale="70000" lnSpcReduction="20000"/>
          </a:bodyPr>
          <a:lstStyle/>
          <a:p>
            <a:r>
              <a:rPr lang="ru-RU" b="1" dirty="0" smtClean="0"/>
              <a:t>Типизация</a:t>
            </a:r>
            <a:r>
              <a:rPr lang="ru-RU" dirty="0" smtClean="0"/>
              <a:t>: действий ученика, способов педагогических действий, педагогического взаимодействия</a:t>
            </a:r>
          </a:p>
          <a:p>
            <a:r>
              <a:rPr lang="ru-RU" b="1" dirty="0" smtClean="0"/>
              <a:t>Прогнозирование</a:t>
            </a:r>
            <a:r>
              <a:rPr lang="ru-RU" dirty="0" smtClean="0"/>
              <a:t>: поведения ученика, развития воспитательной системы, воспитывающей ситуации ситуации</a:t>
            </a:r>
          </a:p>
          <a:p>
            <a:r>
              <a:rPr lang="ru-RU" b="1" dirty="0" smtClean="0"/>
              <a:t>Проектирование: </a:t>
            </a:r>
            <a:r>
              <a:rPr lang="ru-RU" dirty="0" smtClean="0"/>
              <a:t>педагогического взаимодействия, воспитывающего события, воспитательного мероприятия</a:t>
            </a:r>
            <a:endParaRPr lang="ru-RU" b="1" dirty="0" smtClean="0"/>
          </a:p>
          <a:p>
            <a:r>
              <a:rPr lang="ru-RU" b="1" dirty="0" smtClean="0"/>
              <a:t>Алгоритмизация</a:t>
            </a:r>
            <a:r>
              <a:rPr lang="ru-RU" dirty="0" smtClean="0"/>
              <a:t> действий педагога и (или) воспитанника (сценарий как ориентировочная основа действий): </a:t>
            </a:r>
            <a:r>
              <a:rPr lang="ru-RU" dirty="0"/>
              <a:t>«сценарий, несомненно, является инструментом ориентировки, то есть процесса регуляции действий, которые ещё не стали выполняться автоматически» (А.И. Митин</a:t>
            </a:r>
            <a:r>
              <a:rPr lang="ru-RU" dirty="0" smtClean="0"/>
              <a:t>)</a:t>
            </a:r>
          </a:p>
          <a:p>
            <a:r>
              <a:rPr lang="ru-RU" b="1" dirty="0" smtClean="0"/>
              <a:t>Объединение</a:t>
            </a:r>
            <a:r>
              <a:rPr lang="ru-RU" dirty="0" smtClean="0"/>
              <a:t> (действий педагога и воспитанника, группы воспитанников)</a:t>
            </a:r>
          </a:p>
          <a:p>
            <a:r>
              <a:rPr lang="ru-RU" b="1" dirty="0" smtClean="0"/>
              <a:t>Профилактика непродуктивных педагогических действий</a:t>
            </a:r>
            <a:r>
              <a:rPr lang="ru-RU" dirty="0" smtClean="0"/>
              <a:t>: обнаружение нюансов, рисков, «ловушек», «подводных камней» педагогического взаимодействия</a:t>
            </a:r>
          </a:p>
          <a:p>
            <a:r>
              <a:rPr lang="ru-RU" b="1" dirty="0" smtClean="0"/>
              <a:t>Профилактика нежелательного поведения воспитанника </a:t>
            </a:r>
            <a:r>
              <a:rPr lang="ru-RU" dirty="0" smtClean="0"/>
              <a:t>(например, возникновения социальных зависимостей)</a:t>
            </a:r>
            <a:endParaRPr lang="ru-RU" dirty="0"/>
          </a:p>
        </p:txBody>
      </p:sp>
    </p:spTree>
    <p:extLst>
      <p:ext uri="{BB962C8B-B14F-4D97-AF65-F5344CB8AC3E}">
        <p14:creationId xmlns:p14="http://schemas.microsoft.com/office/powerpoint/2010/main" val="2871521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7886700" cy="522642"/>
          </a:xfrm>
        </p:spPr>
        <p:txBody>
          <a:bodyPr>
            <a:normAutofit fontScale="90000"/>
          </a:bodyPr>
          <a:lstStyle/>
          <a:p>
            <a:r>
              <a:rPr lang="ru-RU" sz="2400" b="1" dirty="0">
                <a:solidFill>
                  <a:srgbClr val="FF0000"/>
                </a:solidFill>
              </a:rPr>
              <a:t>ЭВРИСТИЧЕСКИЙ ПОТЕНЦИАЛ СЦЕНАРНОГО ПОДХОДА В ВОСПИТАНИИ:</a:t>
            </a:r>
          </a:p>
        </p:txBody>
      </p:sp>
      <p:sp>
        <p:nvSpPr>
          <p:cNvPr id="3" name="Объект 2"/>
          <p:cNvSpPr>
            <a:spLocks noGrp="1"/>
          </p:cNvSpPr>
          <p:nvPr>
            <p:ph idx="1"/>
          </p:nvPr>
        </p:nvSpPr>
        <p:spPr>
          <a:xfrm>
            <a:off x="467544" y="1700808"/>
            <a:ext cx="7886700" cy="4805026"/>
          </a:xfrm>
        </p:spPr>
        <p:txBody>
          <a:bodyPr>
            <a:normAutofit fontScale="55000" lnSpcReduction="20000"/>
          </a:bodyPr>
          <a:lstStyle/>
          <a:p>
            <a:r>
              <a:rPr lang="ru-RU" sz="3100" dirty="0" smtClean="0"/>
              <a:t>Прогнозирование развития воспитательных систем</a:t>
            </a:r>
          </a:p>
          <a:p>
            <a:r>
              <a:rPr lang="ru-RU" sz="3100" dirty="0" smtClean="0"/>
              <a:t>Вероятностное прогнозирование действий воспитанников и педагога, педагогического взаимодействия в условиях неопределенности</a:t>
            </a:r>
          </a:p>
          <a:p>
            <a:r>
              <a:rPr lang="ru-RU" sz="3100" dirty="0" smtClean="0"/>
              <a:t>Развитие активной позиции воспитанников (как субъектов проектирования собственной учебной деятельности, собственных сценариев самореализации в различных сферах жизнедеятельности и т.п.). </a:t>
            </a:r>
          </a:p>
          <a:p>
            <a:pPr marL="0" indent="0">
              <a:buNone/>
            </a:pPr>
            <a:r>
              <a:rPr lang="ru-RU" sz="3100" b="1" dirty="0" smtClean="0"/>
              <a:t>Сценарный метод – одновременно метод педагога и обучающихся</a:t>
            </a:r>
          </a:p>
          <a:p>
            <a:r>
              <a:rPr lang="ru-RU" sz="3100" dirty="0" smtClean="0"/>
              <a:t>Рассмотрение во взаимосвязи действий педагога и воспитанников (сценарий воспитанника – развивающий или корректирующий педагогический сценарий)</a:t>
            </a:r>
          </a:p>
          <a:p>
            <a:r>
              <a:rPr lang="ru-RU" sz="3100" dirty="0" smtClean="0"/>
              <a:t>Соотнесение целей, видения педагогической ситуации педагогом и обучающимися</a:t>
            </a:r>
          </a:p>
          <a:p>
            <a:r>
              <a:rPr lang="ru-RU" sz="3100" dirty="0" smtClean="0"/>
              <a:t>Моделирование возможных педагогических условий и развертывания педагогической ситуации (педагогического взаимодействия)</a:t>
            </a:r>
          </a:p>
          <a:p>
            <a:r>
              <a:rPr lang="ru-RU" sz="3100" dirty="0" smtClean="0"/>
              <a:t>Гибкое реагирование педагога на изменения личности ученика и социального контекста воспитания</a:t>
            </a:r>
          </a:p>
          <a:p>
            <a:r>
              <a:rPr lang="ru-RU" sz="3100" dirty="0" smtClean="0"/>
              <a:t>Сценирование профессионального развития воспитателя</a:t>
            </a:r>
          </a:p>
          <a:p>
            <a:r>
              <a:rPr lang="ru-RU" sz="3100" dirty="0" smtClean="0"/>
              <a:t>Диагностика личности воспитанников, воспитателей, детского коллектива </a:t>
            </a:r>
          </a:p>
          <a:p>
            <a:pPr marL="0" indent="0">
              <a:buNone/>
            </a:pPr>
            <a:r>
              <a:rPr lang="ru-RU" dirty="0" smtClean="0"/>
              <a:t>…</a:t>
            </a:r>
          </a:p>
          <a:p>
            <a:endParaRPr lang="ru-RU" dirty="0" smtClean="0"/>
          </a:p>
          <a:p>
            <a:endParaRPr lang="ru-RU" dirty="0"/>
          </a:p>
        </p:txBody>
      </p:sp>
    </p:spTree>
    <p:extLst>
      <p:ext uri="{BB962C8B-B14F-4D97-AF65-F5344CB8AC3E}">
        <p14:creationId xmlns:p14="http://schemas.microsoft.com/office/powerpoint/2010/main" val="731775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866" y="223084"/>
            <a:ext cx="7886700" cy="433865"/>
          </a:xfrm>
        </p:spPr>
        <p:txBody>
          <a:bodyPr>
            <a:normAutofit/>
          </a:bodyPr>
          <a:lstStyle/>
          <a:p>
            <a:pPr algn="ctr"/>
            <a:r>
              <a:rPr lang="ru-RU" sz="2000" b="1" dirty="0" smtClean="0">
                <a:solidFill>
                  <a:srgbClr val="FF0000"/>
                </a:solidFill>
              </a:rPr>
              <a:t>ПРИМЕРЫ ПРИМЕНЕНИЯ СЦЕНАРНОГО ПОДХОДА </a:t>
            </a:r>
            <a:r>
              <a:rPr lang="ru-RU" sz="2000" b="1" dirty="0">
                <a:solidFill>
                  <a:srgbClr val="FF0000"/>
                </a:solidFill>
              </a:rPr>
              <a:t>В ВОСПИТАНИИ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093266294"/>
              </p:ext>
            </p:extLst>
          </p:nvPr>
        </p:nvGraphicFramePr>
        <p:xfrm>
          <a:off x="562067" y="759289"/>
          <a:ext cx="8160243" cy="5886388"/>
        </p:xfrm>
        <a:graphic>
          <a:graphicData uri="http://schemas.openxmlformats.org/drawingml/2006/table">
            <a:tbl>
              <a:tblPr firstRow="1" bandRow="1">
                <a:tableStyleId>{5C22544A-7EE6-4342-B048-85BDC9FD1C3A}</a:tableStyleId>
              </a:tblPr>
              <a:tblGrid>
                <a:gridCol w="2835475">
                  <a:extLst>
                    <a:ext uri="{9D8B030D-6E8A-4147-A177-3AD203B41FA5}">
                      <a16:colId xmlns="" xmlns:a16="http://schemas.microsoft.com/office/drawing/2014/main" val="3826423927"/>
                    </a:ext>
                  </a:extLst>
                </a:gridCol>
                <a:gridCol w="5324768">
                  <a:extLst>
                    <a:ext uri="{9D8B030D-6E8A-4147-A177-3AD203B41FA5}">
                      <a16:colId xmlns="" xmlns:a16="http://schemas.microsoft.com/office/drawing/2014/main" val="44999886"/>
                    </a:ext>
                  </a:extLst>
                </a:gridCol>
              </a:tblGrid>
              <a:tr h="368687">
                <a:tc>
                  <a:txBody>
                    <a:bodyPr/>
                    <a:lstStyle/>
                    <a:p>
                      <a:r>
                        <a:rPr lang="ru-RU" sz="1100" dirty="0" smtClean="0"/>
                        <a:t>Решаемая воспитательная задача</a:t>
                      </a:r>
                      <a:endParaRPr lang="ru-RU" sz="1100" dirty="0"/>
                    </a:p>
                  </a:txBody>
                  <a:tcPr marL="68580" marR="68580"/>
                </a:tc>
                <a:tc>
                  <a:txBody>
                    <a:bodyPr/>
                    <a:lstStyle/>
                    <a:p>
                      <a:r>
                        <a:rPr lang="ru-RU" sz="1100" dirty="0" smtClean="0"/>
                        <a:t>Тип применяемого сценария</a:t>
                      </a:r>
                      <a:endParaRPr lang="ru-RU" sz="1100" dirty="0"/>
                    </a:p>
                  </a:txBody>
                  <a:tcPr marL="68580" marR="68580"/>
                </a:tc>
                <a:extLst>
                  <a:ext uri="{0D108BD9-81ED-4DB2-BD59-A6C34878D82A}">
                    <a16:rowId xmlns="" xmlns:a16="http://schemas.microsoft.com/office/drawing/2014/main" val="1150306122"/>
                  </a:ext>
                </a:extLst>
              </a:tr>
              <a:tr h="731520">
                <a:tc>
                  <a:txBody>
                    <a:bodyPr/>
                    <a:lstStyle/>
                    <a:p>
                      <a:r>
                        <a:rPr lang="ru-RU" sz="1100" dirty="0" smtClean="0"/>
                        <a:t>Прогнозирование</a:t>
                      </a:r>
                      <a:r>
                        <a:rPr lang="ru-RU" sz="1100" baseline="0" dirty="0" smtClean="0"/>
                        <a:t> развития воспитательных систем (С.Д. Поляков)</a:t>
                      </a:r>
                      <a:endParaRPr lang="ru-RU" sz="1100" dirty="0"/>
                    </a:p>
                  </a:txBody>
                  <a:tcPr marL="68580" marR="68580"/>
                </a:tc>
                <a:tc>
                  <a:txBody>
                    <a:bodyPr/>
                    <a:lstStyle/>
                    <a:p>
                      <a:r>
                        <a:rPr lang="ru-RU" sz="1100" dirty="0" smtClean="0"/>
                        <a:t>Сценарии развития отечественного социального воспитания на различных уровнях: управленческий, уровень образовательной организации,</a:t>
                      </a:r>
                      <a:r>
                        <a:rPr lang="ru-RU" sz="1100" baseline="0" dirty="0" smtClean="0"/>
                        <a:t> уровень отдельного педагога</a:t>
                      </a:r>
                    </a:p>
                    <a:p>
                      <a:r>
                        <a:rPr lang="ru-RU" sz="1100" baseline="0" dirty="0" smtClean="0"/>
                        <a:t>Выделены 4 сценария: «Бег на месте», «Сдвиг», «Максимум», «Жесть»</a:t>
                      </a:r>
                      <a:endParaRPr lang="ru-RU" sz="1100" dirty="0" smtClean="0"/>
                    </a:p>
                  </a:txBody>
                  <a:tcPr marL="68580" marR="68580"/>
                </a:tc>
                <a:extLst>
                  <a:ext uri="{0D108BD9-81ED-4DB2-BD59-A6C34878D82A}">
                    <a16:rowId xmlns="" xmlns:a16="http://schemas.microsoft.com/office/drawing/2014/main" val="405485447"/>
                  </a:ext>
                </a:extLst>
              </a:tr>
              <a:tr h="635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t>Сюжетное</a:t>
                      </a:r>
                      <a:r>
                        <a:rPr lang="ru-RU" sz="1100" baseline="0" dirty="0" smtClean="0"/>
                        <a:t> </a:t>
                      </a:r>
                      <a:r>
                        <a:rPr lang="ru-RU" sz="1100" baseline="0" dirty="0" err="1" smtClean="0"/>
                        <a:t>стратегирование</a:t>
                      </a:r>
                      <a:r>
                        <a:rPr lang="ru-RU" sz="1100" baseline="0" dirty="0" smtClean="0"/>
                        <a:t> взаимодействия классного руководителя с родителями (Ю.С. </a:t>
                      </a:r>
                      <a:r>
                        <a:rPr lang="ru-RU" sz="1100" baseline="0" dirty="0" err="1" smtClean="0"/>
                        <a:t>Тюнников</a:t>
                      </a:r>
                      <a:r>
                        <a:rPr lang="ru-RU" sz="1100" baseline="0" dirty="0" smtClean="0"/>
                        <a:t>, М.А. Мазниченко)</a:t>
                      </a:r>
                      <a:endParaRPr lang="ru-RU" sz="1100" dirty="0" smtClean="0"/>
                    </a:p>
                  </a:txBody>
                  <a:tcPr marL="68580" marR="68580"/>
                </a:tc>
                <a:tc>
                  <a:txBody>
                    <a:bodyPr/>
                    <a:lstStyle/>
                    <a:p>
                      <a:r>
                        <a:rPr lang="ru-RU" sz="1100" dirty="0" smtClean="0"/>
                        <a:t>Сценарии взаимодействия классного руководителя с родителями: «Лебедь, рак и щука» и др.</a:t>
                      </a:r>
                    </a:p>
                    <a:p>
                      <a:endParaRPr lang="ru-RU" sz="1100" dirty="0" smtClean="0"/>
                    </a:p>
                  </a:txBody>
                  <a:tcPr marL="68580" marR="68580"/>
                </a:tc>
              </a:tr>
              <a:tr h="518160">
                <a:tc>
                  <a:txBody>
                    <a:bodyPr/>
                    <a:lstStyle/>
                    <a:p>
                      <a:r>
                        <a:rPr lang="ru-RU" sz="1100" dirty="0" smtClean="0"/>
                        <a:t>Подготовка</a:t>
                      </a:r>
                      <a:r>
                        <a:rPr lang="ru-RU" sz="1100" baseline="0" dirty="0" smtClean="0"/>
                        <a:t> старшеклассников к жизненному выбору (К.Н. </a:t>
                      </a:r>
                      <a:r>
                        <a:rPr lang="ru-RU" sz="1100" baseline="0" dirty="0" err="1" smtClean="0"/>
                        <a:t>Молчанюк</a:t>
                      </a:r>
                      <a:r>
                        <a:rPr lang="ru-RU" sz="1100" baseline="0" dirty="0" smtClean="0"/>
                        <a:t>)</a:t>
                      </a:r>
                      <a:endParaRPr lang="ru-RU" sz="1100" dirty="0"/>
                    </a:p>
                  </a:txBody>
                  <a:tcPr marL="68580" marR="68580"/>
                </a:tc>
                <a:tc>
                  <a:txBody>
                    <a:bodyPr/>
                    <a:lstStyle/>
                    <a:p>
                      <a:r>
                        <a:rPr lang="ru-RU" sz="1100" dirty="0" smtClean="0"/>
                        <a:t>Базовый жизненный сценарий, сценарии самореализации в ключевых сферах жизнедеятельности</a:t>
                      </a:r>
                      <a:endParaRPr lang="ru-RU" sz="1100" dirty="0"/>
                    </a:p>
                  </a:txBody>
                  <a:tcPr marL="68580" marR="68580"/>
                </a:tc>
                <a:extLst>
                  <a:ext uri="{0D108BD9-81ED-4DB2-BD59-A6C34878D82A}">
                    <a16:rowId xmlns="" xmlns:a16="http://schemas.microsoft.com/office/drawing/2014/main" val="1844994248"/>
                  </a:ext>
                </a:extLst>
              </a:tr>
              <a:tr h="684254">
                <a:tc>
                  <a:txBody>
                    <a:bodyPr/>
                    <a:lstStyle/>
                    <a:p>
                      <a:r>
                        <a:rPr lang="ru-RU" sz="1100" dirty="0" smtClean="0"/>
                        <a:t>Педагогическое сопровождение профессионального самоопределения старшеклассников (С.Н. </a:t>
                      </a:r>
                      <a:r>
                        <a:rPr lang="ru-RU" sz="1100" dirty="0" err="1" smtClean="0"/>
                        <a:t>Пряжников</a:t>
                      </a:r>
                      <a:r>
                        <a:rPr lang="ru-RU" sz="1100" dirty="0" smtClean="0"/>
                        <a:t>, Н.Ф. Родичев, С.Н. Чистякова)</a:t>
                      </a:r>
                      <a:endParaRPr lang="ru-RU" sz="1100" dirty="0"/>
                    </a:p>
                  </a:txBody>
                  <a:tcPr marL="68580" marR="68580"/>
                </a:tc>
                <a:tc>
                  <a:txBody>
                    <a:bodyPr/>
                    <a:lstStyle/>
                    <a:p>
                      <a:r>
                        <a:rPr lang="ru-RU" sz="1100" dirty="0" smtClean="0"/>
                        <a:t>Сценарии профессионального самоопределения</a:t>
                      </a:r>
                    </a:p>
                    <a:p>
                      <a:r>
                        <a:rPr lang="ru-RU" sz="1100" dirty="0" smtClean="0"/>
                        <a:t>Сценарии</a:t>
                      </a:r>
                      <a:r>
                        <a:rPr lang="ru-RU" sz="1100" baseline="0" dirty="0" smtClean="0"/>
                        <a:t> педагогического сопровождения профессионального самоопределения старшеклассников</a:t>
                      </a:r>
                      <a:endParaRPr lang="ru-RU" sz="1100" dirty="0"/>
                    </a:p>
                  </a:txBody>
                  <a:tcPr marL="68580" marR="68580"/>
                </a:tc>
              </a:tr>
              <a:tr h="656948">
                <a:tc>
                  <a:txBody>
                    <a:bodyPr/>
                    <a:lstStyle/>
                    <a:p>
                      <a:r>
                        <a:rPr lang="ru-RU" sz="1100" dirty="0" smtClean="0"/>
                        <a:t>Педагогическое сопровождение становления и развития социокультурной идентичности школьников (М.В.</a:t>
                      </a:r>
                      <a:r>
                        <a:rPr lang="ru-RU" sz="1100" baseline="0" dirty="0" smtClean="0"/>
                        <a:t> Шакурова)</a:t>
                      </a:r>
                      <a:endParaRPr lang="ru-RU" sz="1100" dirty="0" smtClean="0"/>
                    </a:p>
                  </a:txBody>
                  <a:tcPr marL="68580" marR="68580"/>
                </a:tc>
                <a:tc>
                  <a:txBody>
                    <a:bodyPr/>
                    <a:lstStyle/>
                    <a:p>
                      <a:r>
                        <a:rPr lang="ru-RU" sz="1100" dirty="0" smtClean="0"/>
                        <a:t>Сценарии педагогического сопровождения становления и развития социокультурной идентичности школьников</a:t>
                      </a:r>
                      <a:endParaRPr lang="ru-RU" sz="1100" dirty="0"/>
                    </a:p>
                  </a:txBody>
                  <a:tcPr marL="68580" marR="68580"/>
                </a:tc>
                <a:extLst>
                  <a:ext uri="{0D108BD9-81ED-4DB2-BD59-A6C34878D82A}">
                    <a16:rowId xmlns="" xmlns:a16="http://schemas.microsoft.com/office/drawing/2014/main" val="2425405957"/>
                  </a:ext>
                </a:extLst>
              </a:tr>
              <a:tr h="731520">
                <a:tc>
                  <a:txBody>
                    <a:bodyPr/>
                    <a:lstStyle/>
                    <a:p>
                      <a:r>
                        <a:rPr lang="ru-RU" sz="1100" dirty="0" smtClean="0"/>
                        <a:t>Педагогическая поддержка одаренных детей (М.А. Мазниченко, Н.И. </a:t>
                      </a:r>
                      <a:r>
                        <a:rPr lang="ru-RU" sz="1100" dirty="0" err="1" smtClean="0"/>
                        <a:t>Нескоромных</a:t>
                      </a:r>
                      <a:r>
                        <a:rPr lang="ru-RU" sz="1100" dirty="0" smtClean="0"/>
                        <a:t>)</a:t>
                      </a:r>
                      <a:endParaRPr lang="ru-RU" sz="1100" dirty="0"/>
                    </a:p>
                  </a:txBody>
                  <a:tcPr marL="68580" marR="68580"/>
                </a:tc>
                <a:tc>
                  <a:txBody>
                    <a:bodyPr/>
                    <a:lstStyle/>
                    <a:p>
                      <a:r>
                        <a:rPr lang="ru-RU" sz="1100" dirty="0" smtClean="0"/>
                        <a:t>Желаемые сценарий</a:t>
                      </a:r>
                    </a:p>
                    <a:p>
                      <a:r>
                        <a:rPr lang="ru-RU" sz="1100" dirty="0" smtClean="0"/>
                        <a:t>Реализуемый  сценарий</a:t>
                      </a:r>
                    </a:p>
                    <a:p>
                      <a:r>
                        <a:rPr lang="ru-RU" sz="1100" dirty="0" smtClean="0"/>
                        <a:t>Сценарий,</a:t>
                      </a:r>
                      <a:r>
                        <a:rPr lang="ru-RU" sz="1100" baseline="0" dirty="0" smtClean="0"/>
                        <a:t> требующий педагогической коррекции</a:t>
                      </a:r>
                      <a:endParaRPr lang="ru-RU" sz="1100" dirty="0"/>
                    </a:p>
                  </a:txBody>
                  <a:tcPr marL="68580" marR="68580"/>
                </a:tc>
                <a:extLst>
                  <a:ext uri="{0D108BD9-81ED-4DB2-BD59-A6C34878D82A}">
                    <a16:rowId xmlns="" xmlns:a16="http://schemas.microsoft.com/office/drawing/2014/main" val="2659022566"/>
                  </a:ext>
                </a:extLst>
              </a:tr>
              <a:tr h="857582">
                <a:tc>
                  <a:txBody>
                    <a:bodyPr/>
                    <a:lstStyle/>
                    <a:p>
                      <a:r>
                        <a:rPr lang="ru-RU" sz="1100" dirty="0" smtClean="0"/>
                        <a:t>Профилактика социальных зависимостей подростков, воровства и других асоциальных</a:t>
                      </a:r>
                      <a:r>
                        <a:rPr lang="ru-RU" sz="1100" baseline="0" dirty="0" smtClean="0"/>
                        <a:t> проявлений (М.А. Мазниченко, Н.И. </a:t>
                      </a:r>
                      <a:r>
                        <a:rPr lang="ru-RU" sz="1100" baseline="0" dirty="0" err="1" smtClean="0"/>
                        <a:t>Нескоромных</a:t>
                      </a:r>
                      <a:r>
                        <a:rPr lang="ru-RU" sz="1100" baseline="0" dirty="0" smtClean="0"/>
                        <a:t>)</a:t>
                      </a:r>
                      <a:endParaRPr lang="ru-RU" sz="1100" dirty="0"/>
                    </a:p>
                  </a:txBody>
                  <a:tcPr marL="68580" marR="68580"/>
                </a:tc>
                <a:tc>
                  <a:txBody>
                    <a:bodyPr/>
                    <a:lstStyle/>
                    <a:p>
                      <a:r>
                        <a:rPr lang="ru-RU" sz="1100" dirty="0" smtClean="0"/>
                        <a:t>Сценарии возникновения социальных зависимостей</a:t>
                      </a:r>
                    </a:p>
                    <a:p>
                      <a:r>
                        <a:rPr lang="ru-RU" sz="1100" dirty="0" smtClean="0"/>
                        <a:t>Педагогические</a:t>
                      </a:r>
                      <a:r>
                        <a:rPr lang="ru-RU" sz="1100" baseline="0" dirty="0" smtClean="0"/>
                        <a:t> </a:t>
                      </a:r>
                      <a:r>
                        <a:rPr lang="ru-RU" sz="1100" baseline="0" dirty="0" err="1" smtClean="0"/>
                        <a:t>констрсценарии</a:t>
                      </a:r>
                      <a:endParaRPr lang="ru-RU" sz="1100" dirty="0" smtClean="0"/>
                    </a:p>
                    <a:p>
                      <a:r>
                        <a:rPr lang="ru-RU" sz="1100" dirty="0" smtClean="0"/>
                        <a:t>(например, сценарий «Зависимость как результат взаимодействия</a:t>
                      </a:r>
                      <a:r>
                        <a:rPr lang="ru-RU" sz="1100" baseline="0" dirty="0" smtClean="0"/>
                        <a:t> подростка с асоциальной группой», </a:t>
                      </a:r>
                      <a:r>
                        <a:rPr lang="ru-RU" sz="1100" baseline="0" dirty="0" err="1" smtClean="0"/>
                        <a:t>констрсценарий</a:t>
                      </a:r>
                      <a:r>
                        <a:rPr lang="ru-RU" sz="1100" baseline="0" dirty="0" smtClean="0"/>
                        <a:t> «Встряска»</a:t>
                      </a:r>
                      <a:endParaRPr lang="ru-RU" sz="1100" dirty="0"/>
                    </a:p>
                  </a:txBody>
                  <a:tcPr marL="68580" marR="68580"/>
                </a:tc>
              </a:tr>
              <a:tr h="545730">
                <a:tc>
                  <a:txBody>
                    <a:bodyPr/>
                    <a:lstStyle/>
                    <a:p>
                      <a:r>
                        <a:rPr lang="ru-RU" sz="1100" dirty="0" smtClean="0"/>
                        <a:t>Стимулирование</a:t>
                      </a:r>
                      <a:r>
                        <a:rPr lang="ru-RU" sz="1100" baseline="0" dirty="0" smtClean="0"/>
                        <a:t> профессионального развития воспитателя (М.А. Мазниченко)</a:t>
                      </a:r>
                      <a:endParaRPr lang="ru-RU" sz="1100" dirty="0"/>
                    </a:p>
                  </a:txBody>
                  <a:tcPr marL="68580" marR="68580"/>
                </a:tc>
                <a:tc>
                  <a:txBody>
                    <a:bodyPr/>
                    <a:lstStyle/>
                    <a:p>
                      <a:r>
                        <a:rPr lang="ru-RU" sz="1100" dirty="0" smtClean="0"/>
                        <a:t>Мифологические сценарии: абсолютизация, романтизация, </a:t>
                      </a:r>
                      <a:r>
                        <a:rPr lang="ru-RU" sz="1100" dirty="0" err="1" smtClean="0"/>
                        <a:t>негативизация</a:t>
                      </a:r>
                      <a:r>
                        <a:rPr lang="ru-RU" sz="1100" dirty="0" smtClean="0"/>
                        <a:t>, сакрализация, коммерциализация, модернизация,  </a:t>
                      </a:r>
                      <a:r>
                        <a:rPr lang="ru-RU" sz="1100" dirty="0" err="1" smtClean="0"/>
                        <a:t>технологизация</a:t>
                      </a:r>
                      <a:r>
                        <a:rPr lang="ru-RU" sz="1100" dirty="0" smtClean="0"/>
                        <a:t>, экспериментирование</a:t>
                      </a:r>
                      <a:endParaRPr lang="ru-RU" sz="1100" dirty="0"/>
                    </a:p>
                  </a:txBody>
                  <a:tcPr marL="68580" marR="68580"/>
                </a:tc>
              </a:tr>
            </a:tbl>
          </a:graphicData>
        </a:graphic>
      </p:graphicFrame>
    </p:spTree>
    <p:extLst>
      <p:ext uri="{BB962C8B-B14F-4D97-AF65-F5344CB8AC3E}">
        <p14:creationId xmlns:p14="http://schemas.microsoft.com/office/powerpoint/2010/main" val="3425290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655806"/>
          </a:xfrm>
        </p:spPr>
        <p:txBody>
          <a:bodyPr>
            <a:normAutofit fontScale="90000"/>
          </a:bodyPr>
          <a:lstStyle/>
          <a:p>
            <a:pPr algn="ctr"/>
            <a:r>
              <a:rPr lang="ru-RU" sz="2800" b="1" dirty="0" smtClean="0">
                <a:solidFill>
                  <a:srgbClr val="FF0000"/>
                </a:solidFill>
              </a:rPr>
              <a:t>ОСНОВНЫЕ ПОНЯТИЯ СЦЕНАРНОГО ПОДХОДА В ВОСПИТАНИИ</a:t>
            </a:r>
            <a:endParaRPr lang="ru-RU" sz="2800" b="1" dirty="0">
              <a:solidFill>
                <a:srgbClr val="FF0000"/>
              </a:solidFill>
            </a:endParaRPr>
          </a:p>
        </p:txBody>
      </p:sp>
      <p:sp>
        <p:nvSpPr>
          <p:cNvPr id="3" name="Объект 2"/>
          <p:cNvSpPr>
            <a:spLocks noGrp="1"/>
          </p:cNvSpPr>
          <p:nvPr>
            <p:ph idx="1"/>
          </p:nvPr>
        </p:nvSpPr>
        <p:spPr>
          <a:xfrm>
            <a:off x="628650" y="1225121"/>
            <a:ext cx="7886700" cy="4951845"/>
          </a:xfrm>
        </p:spPr>
        <p:txBody>
          <a:bodyPr>
            <a:normAutofit/>
          </a:bodyPr>
          <a:lstStyle/>
          <a:p>
            <a:r>
              <a:rPr lang="ru-RU" sz="2000" dirty="0" smtClean="0"/>
              <a:t>Сценарий</a:t>
            </a:r>
          </a:p>
          <a:p>
            <a:pPr marL="0" indent="0">
              <a:buNone/>
            </a:pPr>
            <a:r>
              <a:rPr lang="ru-RU" sz="2000" dirty="0" smtClean="0"/>
              <a:t>Сценарий ученика, сценарий педагога, мета-сценарий, </a:t>
            </a:r>
            <a:r>
              <a:rPr lang="ru-RU" sz="2000" dirty="0" err="1" smtClean="0"/>
              <a:t>контр-сценарий</a:t>
            </a:r>
            <a:r>
              <a:rPr lang="ru-RU" sz="2000" dirty="0" smtClean="0"/>
              <a:t>, сценарий педагогического взаимодействия</a:t>
            </a:r>
          </a:p>
          <a:p>
            <a:pPr marL="0" indent="0">
              <a:buNone/>
            </a:pPr>
            <a:r>
              <a:rPr lang="ru-RU" sz="2000" dirty="0" smtClean="0"/>
              <a:t>Продуктивный, средне-продуктивный, </a:t>
            </a:r>
            <a:r>
              <a:rPr lang="ru-RU" sz="2000" dirty="0" err="1" smtClean="0"/>
              <a:t>низкопродуктивный</a:t>
            </a:r>
            <a:r>
              <a:rPr lang="ru-RU" sz="2000" dirty="0" smtClean="0"/>
              <a:t> педагогический сценарий</a:t>
            </a:r>
          </a:p>
          <a:p>
            <a:r>
              <a:rPr lang="ru-RU" sz="2000" dirty="0" err="1" smtClean="0"/>
              <a:t>Сценирование</a:t>
            </a:r>
            <a:r>
              <a:rPr lang="ru-RU" sz="2000" dirty="0" smtClean="0"/>
              <a:t>, </a:t>
            </a:r>
            <a:r>
              <a:rPr lang="ru-RU" sz="2000" dirty="0" err="1" smtClean="0"/>
              <a:t>стратегирование</a:t>
            </a:r>
            <a:endParaRPr lang="ru-RU" sz="2000" dirty="0" smtClean="0"/>
          </a:p>
          <a:p>
            <a:r>
              <a:rPr lang="ru-RU" sz="2000" dirty="0" smtClean="0"/>
              <a:t>Веер сценариев</a:t>
            </a:r>
          </a:p>
          <a:p>
            <a:r>
              <a:rPr lang="ru-RU" sz="2000" dirty="0" smtClean="0"/>
              <a:t>Стратегема</a:t>
            </a:r>
          </a:p>
          <a:p>
            <a:r>
              <a:rPr lang="ru-RU" sz="2000" dirty="0" smtClean="0"/>
              <a:t>Сюжет (сюжетная схема) сценария</a:t>
            </a:r>
          </a:p>
          <a:p>
            <a:r>
              <a:rPr lang="ru-RU" sz="2000" dirty="0" smtClean="0"/>
              <a:t>Роли</a:t>
            </a:r>
          </a:p>
          <a:p>
            <a:r>
              <a:rPr lang="ru-RU" sz="2000" dirty="0" smtClean="0"/>
              <a:t>Ситуации</a:t>
            </a:r>
          </a:p>
          <a:p>
            <a:endParaRPr lang="ru-RU" sz="2000" dirty="0"/>
          </a:p>
        </p:txBody>
      </p:sp>
    </p:spTree>
    <p:extLst>
      <p:ext uri="{BB962C8B-B14F-4D97-AF65-F5344CB8AC3E}">
        <p14:creationId xmlns:p14="http://schemas.microsoft.com/office/powerpoint/2010/main" val="932144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100" b="1" dirty="0" smtClean="0">
                <a:solidFill>
                  <a:srgbClr val="FF0000"/>
                </a:solidFill>
              </a:rPr>
              <a:t>КРИТЕРИИ ОПТИМАЛЬНОГО СЦЕНАРИЯ</a:t>
            </a:r>
            <a:r>
              <a:rPr lang="ru-RU" b="1" dirty="0" smtClean="0">
                <a:solidFill>
                  <a:srgbClr val="FF0000"/>
                </a:solidFill>
              </a:rPr>
              <a:t/>
            </a:r>
            <a:br>
              <a:rPr lang="ru-RU" b="1" dirty="0" smtClean="0">
                <a:solidFill>
                  <a:srgbClr val="FF0000"/>
                </a:solidFill>
              </a:rPr>
            </a:br>
            <a:r>
              <a:rPr lang="ru-RU" dirty="0" smtClean="0"/>
              <a:t> </a:t>
            </a:r>
            <a:r>
              <a:rPr lang="ru-RU" sz="2000" dirty="0" smtClean="0"/>
              <a:t>(по </a:t>
            </a:r>
            <a:r>
              <a:rPr lang="ru-RU" sz="2000" dirty="0"/>
              <a:t>М. Линдгрен, Х. </a:t>
            </a:r>
            <a:r>
              <a:rPr lang="ru-RU" sz="2000" dirty="0" err="1" smtClean="0"/>
              <a:t>Бандхольд</a:t>
            </a:r>
            <a:r>
              <a:rPr lang="ru-RU" sz="2000" dirty="0" smtClean="0"/>
              <a:t>)</a:t>
            </a:r>
            <a:endParaRPr lang="ru-RU" sz="2000" dirty="0"/>
          </a:p>
        </p:txBody>
      </p:sp>
      <p:sp>
        <p:nvSpPr>
          <p:cNvPr id="3" name="Объект 2"/>
          <p:cNvSpPr>
            <a:spLocks noGrp="1"/>
          </p:cNvSpPr>
          <p:nvPr>
            <p:ph idx="1"/>
          </p:nvPr>
        </p:nvSpPr>
        <p:spPr/>
        <p:txBody>
          <a:bodyPr/>
          <a:lstStyle/>
          <a:p>
            <a:r>
              <a:rPr lang="ru-RU" dirty="0" smtClean="0"/>
              <a:t>Содержит потенциал для принятия решений</a:t>
            </a:r>
          </a:p>
          <a:p>
            <a:r>
              <a:rPr lang="ru-RU" dirty="0" smtClean="0"/>
              <a:t>Реалистичность</a:t>
            </a:r>
          </a:p>
          <a:p>
            <a:r>
              <a:rPr lang="ru-RU" dirty="0" smtClean="0"/>
              <a:t>Альтернативы</a:t>
            </a:r>
          </a:p>
          <a:p>
            <a:r>
              <a:rPr lang="ru-RU" dirty="0" smtClean="0"/>
              <a:t>Отсутствие внутренних противоречий</a:t>
            </a:r>
          </a:p>
          <a:p>
            <a:r>
              <a:rPr lang="ru-RU" dirty="0" smtClean="0"/>
              <a:t>Дифференциация</a:t>
            </a:r>
          </a:p>
          <a:p>
            <a:r>
              <a:rPr lang="ru-RU" dirty="0" smtClean="0"/>
              <a:t>Запоминаемость</a:t>
            </a:r>
          </a:p>
          <a:p>
            <a:r>
              <a:rPr lang="ru-RU" dirty="0" smtClean="0"/>
              <a:t>Проверка</a:t>
            </a:r>
          </a:p>
          <a:p>
            <a:pPr marL="0" indent="0">
              <a:buNone/>
            </a:pPr>
            <a:r>
              <a:rPr lang="ru-RU" b="1" dirty="0" smtClean="0">
                <a:solidFill>
                  <a:srgbClr val="FF0000"/>
                </a:solidFill>
              </a:rPr>
              <a:t>Те же критерии для педагогического сценария?</a:t>
            </a:r>
            <a:endParaRPr lang="ru-RU" b="1" dirty="0">
              <a:solidFill>
                <a:srgbClr val="FF0000"/>
              </a:solidFill>
            </a:endParaRPr>
          </a:p>
        </p:txBody>
      </p:sp>
    </p:spTree>
    <p:extLst>
      <p:ext uri="{BB962C8B-B14F-4D97-AF65-F5344CB8AC3E}">
        <p14:creationId xmlns:p14="http://schemas.microsoft.com/office/powerpoint/2010/main" val="359689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0" y="365129"/>
            <a:ext cx="7886700" cy="5800175"/>
          </a:xfrm>
        </p:spPr>
        <p:txBody>
          <a:bodyPr anchor="t">
            <a:normAutofit/>
          </a:bodyPr>
          <a:lstStyle/>
          <a:p>
            <a:pPr algn="ctr"/>
            <a:r>
              <a:rPr lang="ru-RU" dirty="0" smtClean="0">
                <a:solidFill>
                  <a:srgbClr val="FF0000"/>
                </a:solidFill>
              </a:rPr>
              <a:t>СЦЕНАРНЫЙ ПОДХОД </a:t>
            </a:r>
            <a:br>
              <a:rPr lang="ru-RU" dirty="0" smtClean="0">
                <a:solidFill>
                  <a:srgbClr val="FF0000"/>
                </a:solidFill>
              </a:rPr>
            </a:br>
            <a:r>
              <a:rPr lang="ru-RU" dirty="0" smtClean="0">
                <a:solidFill>
                  <a:srgbClr val="FF0000"/>
                </a:solidFill>
              </a:rPr>
              <a:t>К ПОСТРОЕНИЮ ВЗАИМОДЕЙСТВИЯ ПЕДАГОГА </a:t>
            </a:r>
            <a:br>
              <a:rPr lang="ru-RU" dirty="0" smtClean="0">
                <a:solidFill>
                  <a:srgbClr val="FF0000"/>
                </a:solidFill>
              </a:rPr>
            </a:br>
            <a:r>
              <a:rPr lang="ru-RU" dirty="0" smtClean="0">
                <a:solidFill>
                  <a:srgbClr val="FF0000"/>
                </a:solidFill>
              </a:rPr>
              <a:t>С ВОСПИТАННИКОМ</a:t>
            </a:r>
            <a:endParaRPr lang="ru-RU" dirty="0">
              <a:solidFill>
                <a:srgbClr val="FF0000"/>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575715"/>
            <a:ext cx="3427244" cy="192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575715"/>
            <a:ext cx="2890292" cy="192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948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404664"/>
            <a:ext cx="4330824" cy="562074"/>
          </a:xfrm>
        </p:spPr>
        <p:txBody>
          <a:bodyPr>
            <a:normAutofit/>
          </a:bodyPr>
          <a:lstStyle/>
          <a:p>
            <a:r>
              <a:rPr lang="ru-RU" sz="2800" dirty="0" smtClean="0">
                <a:solidFill>
                  <a:srgbClr val="FF0000"/>
                </a:solidFill>
              </a:rPr>
              <a:t>СЦЕНАРИЙ</a:t>
            </a:r>
            <a:endParaRPr lang="ru-RU" sz="2800" dirty="0">
              <a:solidFill>
                <a:srgbClr val="FF0000"/>
              </a:solidFill>
            </a:endParaRPr>
          </a:p>
        </p:txBody>
      </p:sp>
      <p:sp>
        <p:nvSpPr>
          <p:cNvPr id="3" name="Объект 2"/>
          <p:cNvSpPr>
            <a:spLocks noGrp="1"/>
          </p:cNvSpPr>
          <p:nvPr>
            <p:ph idx="1"/>
          </p:nvPr>
        </p:nvSpPr>
        <p:spPr>
          <a:xfrm>
            <a:off x="504552" y="1556792"/>
            <a:ext cx="8424936" cy="4456808"/>
          </a:xfrm>
        </p:spPr>
        <p:txBody>
          <a:bodyPr>
            <a:noAutofit/>
          </a:bodyPr>
          <a:lstStyle/>
          <a:p>
            <a:pPr marL="0" indent="0">
              <a:buNone/>
            </a:pPr>
            <a:r>
              <a:rPr lang="ru-RU" sz="1400" dirty="0"/>
              <a:t>В </a:t>
            </a:r>
            <a:r>
              <a:rPr lang="ru-RU" sz="1400" b="1" dirty="0">
                <a:solidFill>
                  <a:srgbClr val="FF0000"/>
                </a:solidFill>
              </a:rPr>
              <a:t>кинематографии: </a:t>
            </a:r>
            <a:r>
              <a:rPr lang="ru-RU" sz="1400" dirty="0"/>
              <a:t>литературно-драматическое </a:t>
            </a:r>
            <a:r>
              <a:rPr lang="ru-RU" sz="1400" dirty="0" smtClean="0"/>
              <a:t>произведение – </a:t>
            </a:r>
          </a:p>
          <a:p>
            <a:pPr marL="0" indent="0">
              <a:buNone/>
            </a:pPr>
            <a:r>
              <a:rPr lang="ru-RU" sz="1400" dirty="0" smtClean="0"/>
              <a:t>основа для постановки фильма (рекламного ролика). </a:t>
            </a:r>
          </a:p>
          <a:p>
            <a:pPr marL="0" indent="0">
              <a:buNone/>
            </a:pPr>
            <a:r>
              <a:rPr lang="ru-RU" sz="1400" dirty="0" smtClean="0"/>
              <a:t>Описывает тему, </a:t>
            </a:r>
            <a:r>
              <a:rPr lang="ru-RU" sz="1400" b="1" dirty="0" smtClean="0"/>
              <a:t>сюжет, проблематику, характеры, сцены, диалоги </a:t>
            </a:r>
          </a:p>
          <a:p>
            <a:pPr marL="0" indent="0">
              <a:buNone/>
            </a:pPr>
            <a:endParaRPr lang="ru-RU" sz="1400" b="1" dirty="0" smtClean="0"/>
          </a:p>
          <a:p>
            <a:pPr marL="0" indent="0">
              <a:buNone/>
            </a:pPr>
            <a:r>
              <a:rPr lang="ru-RU" sz="1400" dirty="0" smtClean="0"/>
              <a:t>В </a:t>
            </a:r>
            <a:r>
              <a:rPr lang="ru-RU" sz="1400" b="1" dirty="0">
                <a:solidFill>
                  <a:srgbClr val="FF0000"/>
                </a:solidFill>
              </a:rPr>
              <a:t>прогнозировании: </a:t>
            </a:r>
            <a:r>
              <a:rPr lang="ru-RU" sz="1400" dirty="0" smtClean="0"/>
              <a:t>возможные </a:t>
            </a:r>
            <a:r>
              <a:rPr lang="ru-RU" sz="1400" dirty="0"/>
              <a:t>варианты развития исследуемого объекта при различных сочетаниях определенных (заранее выделенных) условий</a:t>
            </a:r>
          </a:p>
          <a:p>
            <a:pPr marL="0" indent="0">
              <a:buNone/>
            </a:pPr>
            <a:r>
              <a:rPr lang="ru-RU" sz="1400" b="1" dirty="0"/>
              <a:t>в</a:t>
            </a:r>
            <a:r>
              <a:rPr lang="ru-RU" sz="1400" b="1" dirty="0" smtClean="0"/>
              <a:t>еер условий – веер сюжетов развития прогнозируемого объекта</a:t>
            </a:r>
          </a:p>
          <a:p>
            <a:pPr marL="0" indent="0">
              <a:buNone/>
            </a:pPr>
            <a:endParaRPr lang="ru-RU" sz="1400" dirty="0" smtClean="0"/>
          </a:p>
          <a:p>
            <a:pPr marL="0" indent="0">
              <a:buNone/>
            </a:pPr>
            <a:r>
              <a:rPr lang="ru-RU" sz="1400" dirty="0" smtClean="0"/>
              <a:t>В </a:t>
            </a:r>
            <a:r>
              <a:rPr lang="ru-RU" sz="1400" b="1" dirty="0">
                <a:solidFill>
                  <a:srgbClr val="FF0000"/>
                </a:solidFill>
              </a:rPr>
              <a:t>управлении</a:t>
            </a:r>
            <a:r>
              <a:rPr lang="ru-RU" sz="1400" dirty="0"/>
              <a:t>: </a:t>
            </a:r>
            <a:r>
              <a:rPr lang="ru-RU" sz="1400" b="1" dirty="0"/>
              <a:t>последовательность процедур </a:t>
            </a:r>
            <a:r>
              <a:rPr lang="ru-RU" sz="1400" dirty="0"/>
              <a:t>подготовки и реализации любых решений </a:t>
            </a:r>
          </a:p>
          <a:p>
            <a:pPr marL="0" indent="0">
              <a:buNone/>
            </a:pPr>
            <a:endParaRPr lang="ru-RU" sz="1400" dirty="0"/>
          </a:p>
          <a:p>
            <a:pPr marL="0" indent="0">
              <a:buNone/>
            </a:pPr>
            <a:r>
              <a:rPr lang="ru-RU" sz="1400" dirty="0"/>
              <a:t>В </a:t>
            </a:r>
            <a:r>
              <a:rPr lang="ru-RU" sz="1400" b="1" dirty="0">
                <a:solidFill>
                  <a:srgbClr val="FF0000"/>
                </a:solidFill>
              </a:rPr>
              <a:t>управлении проектами: </a:t>
            </a:r>
            <a:r>
              <a:rPr lang="ru-RU" sz="1400" b="1" dirty="0" smtClean="0"/>
              <a:t>набор </a:t>
            </a:r>
            <a:r>
              <a:rPr lang="ru-RU" sz="1400" b="1" dirty="0"/>
              <a:t>правил, </a:t>
            </a:r>
            <a:r>
              <a:rPr lang="ru-RU" sz="1400" dirty="0"/>
              <a:t>определяющих, как управлять проектом в тех или иных складывающихся ситуациях</a:t>
            </a:r>
          </a:p>
          <a:p>
            <a:pPr marL="0" indent="0">
              <a:buNone/>
            </a:pPr>
            <a:endParaRPr lang="ru-RU" sz="1400" dirty="0"/>
          </a:p>
          <a:p>
            <a:pPr marL="0" indent="0">
              <a:buNone/>
            </a:pPr>
            <a:r>
              <a:rPr lang="ru-RU" sz="1400" dirty="0"/>
              <a:t>В </a:t>
            </a:r>
            <a:r>
              <a:rPr lang="ru-RU" sz="1400" b="1" dirty="0">
                <a:solidFill>
                  <a:srgbClr val="FF0000"/>
                </a:solidFill>
              </a:rPr>
              <a:t>компьютерном программировании</a:t>
            </a:r>
            <a:r>
              <a:rPr lang="ru-RU" sz="1400" dirty="0"/>
              <a:t>: </a:t>
            </a:r>
            <a:r>
              <a:rPr lang="ru-RU" sz="1400" b="1" dirty="0" smtClean="0"/>
              <a:t>скрипт </a:t>
            </a:r>
            <a:r>
              <a:rPr lang="ru-RU" sz="1400" dirty="0" smtClean="0"/>
              <a:t>– </a:t>
            </a:r>
            <a:r>
              <a:rPr lang="ru-RU" sz="1400" b="1" dirty="0" smtClean="0"/>
              <a:t>алгоритм действий</a:t>
            </a:r>
            <a:r>
              <a:rPr lang="ru-RU" sz="1400" dirty="0"/>
              <a:t>, которые необходимо выполнить для решения конкретной ситуации; </a:t>
            </a:r>
            <a:r>
              <a:rPr lang="ru-RU" sz="1400" dirty="0" smtClean="0"/>
              <a:t>код</a:t>
            </a:r>
            <a:r>
              <a:rPr lang="ru-RU" sz="1400" dirty="0"/>
              <a:t>, который запускается по команде, отрабатывает, совершает нужные действия и </a:t>
            </a:r>
            <a:r>
              <a:rPr lang="ru-RU" sz="1400" dirty="0" smtClean="0"/>
              <a:t>завершается</a:t>
            </a:r>
            <a:endParaRPr lang="ru-RU" sz="1400" dirty="0"/>
          </a:p>
          <a:p>
            <a:pPr marL="0" indent="0">
              <a:buNone/>
            </a:pPr>
            <a:endParaRPr lang="ru-RU" sz="1400" dirty="0" smtClean="0"/>
          </a:p>
          <a:p>
            <a:pPr marL="0" indent="0">
              <a:buNone/>
            </a:pPr>
            <a:r>
              <a:rPr lang="ru-RU" sz="1400" dirty="0" smtClean="0"/>
              <a:t>В </a:t>
            </a:r>
            <a:r>
              <a:rPr lang="ru-RU" sz="1400" b="1" dirty="0">
                <a:solidFill>
                  <a:srgbClr val="FF0000"/>
                </a:solidFill>
              </a:rPr>
              <a:t>психологии: </a:t>
            </a:r>
            <a:r>
              <a:rPr lang="ru-RU" sz="1400" dirty="0"/>
              <a:t>жизненный сценарий - </a:t>
            </a:r>
            <a:r>
              <a:rPr lang="ru-RU" sz="1400" b="1" dirty="0" err="1"/>
              <a:t>заданность</a:t>
            </a:r>
            <a:r>
              <a:rPr lang="ru-RU" sz="1400" b="1" dirty="0"/>
              <a:t>, упорядоченность хода действий и событий </a:t>
            </a:r>
            <a:r>
              <a:rPr lang="ru-RU" sz="1400" dirty="0"/>
              <a:t>(субъективно значимых ситуаций) относительно прошлого, настоящего и </a:t>
            </a:r>
            <a:r>
              <a:rPr lang="ru-RU" sz="1400" dirty="0" smtClean="0"/>
              <a:t>будущего</a:t>
            </a:r>
            <a:endParaRPr lang="ru-RU" sz="1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1" y="188640"/>
            <a:ext cx="2204864" cy="2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518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28650" y="365129"/>
            <a:ext cx="7886700" cy="615599"/>
          </a:xfrm>
        </p:spPr>
        <p:txBody>
          <a:bodyPr>
            <a:normAutofit fontScale="90000"/>
          </a:bodyPr>
          <a:lstStyle/>
          <a:p>
            <a:pPr algn="ctr"/>
            <a:r>
              <a:rPr lang="ru-RU" sz="2000" b="1" dirty="0" smtClean="0">
                <a:solidFill>
                  <a:srgbClr val="FF0000"/>
                </a:solidFill>
              </a:rPr>
              <a:t>ПРЕИМУЩЕСТВА СЦЕНАРНОГО ПОДХОДА К ПОСТРОЕНИЮ ПЕДАГОГИЧЕСКОГО ВЗАИМОДЕЙСТВИЯ</a:t>
            </a:r>
            <a:endParaRPr lang="ru-RU" sz="2000" b="1" dirty="0">
              <a:solidFill>
                <a:srgbClr val="FF0000"/>
              </a:solidFill>
            </a:endParaRPr>
          </a:p>
        </p:txBody>
      </p:sp>
      <p:sp>
        <p:nvSpPr>
          <p:cNvPr id="4" name="Объект 3"/>
          <p:cNvSpPr>
            <a:spLocks noGrp="1"/>
          </p:cNvSpPr>
          <p:nvPr>
            <p:ph idx="1"/>
          </p:nvPr>
        </p:nvSpPr>
        <p:spPr>
          <a:xfrm>
            <a:off x="628650" y="1124744"/>
            <a:ext cx="7886700" cy="5052219"/>
          </a:xfrm>
        </p:spPr>
        <p:txBody>
          <a:bodyPr>
            <a:normAutofit fontScale="92500" lnSpcReduction="10000"/>
          </a:bodyPr>
          <a:lstStyle/>
          <a:p>
            <a:r>
              <a:rPr lang="ru-RU" sz="2000" dirty="0" smtClean="0"/>
              <a:t>Учет реальных условий педагогического взаимодействия и индивидуальных особенностей ребенка: типовой сценарий наполняется конкретными особенностями педагога и воспитанника (смыслы, ценности, мотивы, установки, роли)</a:t>
            </a:r>
          </a:p>
          <a:p>
            <a:r>
              <a:rPr lang="ru-RU" sz="2000" dirty="0" smtClean="0"/>
              <a:t>Переход от интуитивных к рациональным педагогическим действиям</a:t>
            </a:r>
          </a:p>
          <a:p>
            <a:r>
              <a:rPr lang="ru-RU" sz="2000" dirty="0" smtClean="0"/>
              <a:t>Обеспечение технологичности и вариативности педагогического взаимодействия</a:t>
            </a:r>
          </a:p>
          <a:p>
            <a:r>
              <a:rPr lang="ru-RU" sz="2000" dirty="0" smtClean="0"/>
              <a:t>Преодоление механистичности в педагогической деятельности за счет выбора сценариев</a:t>
            </a:r>
          </a:p>
          <a:p>
            <a:r>
              <a:rPr lang="ru-RU" sz="2000" dirty="0" smtClean="0"/>
              <a:t>Ослабление традиционности педагогического мышления за счет проектирования педагогических сценариев</a:t>
            </a:r>
          </a:p>
          <a:p>
            <a:r>
              <a:rPr lang="ru-RU" sz="2000" dirty="0" smtClean="0"/>
              <a:t>Преодоление стереотипности реагирования на то или иное действие ученика: одно и то же действие разных учеников может быть рассмотрено в контексте разных сценариев и по-разному интерпретировано</a:t>
            </a:r>
          </a:p>
          <a:p>
            <a:r>
              <a:rPr lang="ru-RU" sz="2000" dirty="0" smtClean="0"/>
              <a:t>Возможность непрямых педагогических воздействий: создаем сцену, на которой ученик может ставить свой спектакль</a:t>
            </a:r>
          </a:p>
          <a:p>
            <a:endParaRPr lang="ru-RU" sz="2000" dirty="0" smtClean="0"/>
          </a:p>
          <a:p>
            <a:endParaRPr lang="ru-RU" sz="2000" dirty="0"/>
          </a:p>
        </p:txBody>
      </p:sp>
    </p:spTree>
    <p:extLst>
      <p:ext uri="{BB962C8B-B14F-4D97-AF65-F5344CB8AC3E}">
        <p14:creationId xmlns:p14="http://schemas.microsoft.com/office/powerpoint/2010/main" val="980926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831623"/>
          </a:xfrm>
        </p:spPr>
        <p:txBody>
          <a:bodyPr>
            <a:noAutofit/>
          </a:bodyPr>
          <a:lstStyle/>
          <a:p>
            <a:pPr algn="ctr"/>
            <a:r>
              <a:rPr lang="ru-RU" sz="3200" b="1" dirty="0" smtClean="0">
                <a:solidFill>
                  <a:srgbClr val="FF0000"/>
                </a:solidFill>
              </a:rPr>
              <a:t>КОМПОНЕНТЫ СЦЕНАРИЯ ПЕДАГОГИЧЕСКОГО ВЗАИМОДЕЙСТВИЯ</a:t>
            </a:r>
            <a:endParaRPr lang="ru-RU" sz="3200" b="1" dirty="0">
              <a:solidFill>
                <a:srgbClr val="FF0000"/>
              </a:solidFill>
            </a:endParaRPr>
          </a:p>
        </p:txBody>
      </p:sp>
      <p:sp>
        <p:nvSpPr>
          <p:cNvPr id="3" name="Объект 2"/>
          <p:cNvSpPr>
            <a:spLocks noGrp="1"/>
          </p:cNvSpPr>
          <p:nvPr>
            <p:ph idx="1"/>
          </p:nvPr>
        </p:nvSpPr>
        <p:spPr>
          <a:xfrm>
            <a:off x="628650" y="1556792"/>
            <a:ext cx="7886700" cy="4620171"/>
          </a:xfrm>
        </p:spPr>
        <p:txBody>
          <a:bodyPr/>
          <a:lstStyle/>
          <a:p>
            <a:r>
              <a:rPr lang="ru-RU" sz="2400" b="1" dirty="0" smtClean="0">
                <a:solidFill>
                  <a:srgbClr val="FF0000"/>
                </a:solidFill>
              </a:rPr>
              <a:t>Побудительный: </a:t>
            </a:r>
            <a:r>
              <a:rPr lang="ru-RU" sz="2400" dirty="0" smtClean="0"/>
              <a:t>причины и факторы выбора того или иного сценария</a:t>
            </a:r>
          </a:p>
          <a:p>
            <a:r>
              <a:rPr lang="ru-RU" sz="2400" b="1" dirty="0" smtClean="0">
                <a:solidFill>
                  <a:srgbClr val="FF0000"/>
                </a:solidFill>
              </a:rPr>
              <a:t>Ментальный: </a:t>
            </a:r>
            <a:r>
              <a:rPr lang="ru-RU" sz="2400" dirty="0" smtClean="0"/>
              <a:t>смыслы, ценности, нормы, установки, регулирующие поведение участников педагогического взаимодействия</a:t>
            </a:r>
          </a:p>
          <a:p>
            <a:r>
              <a:rPr lang="ru-RU" sz="2400" b="1" dirty="0" smtClean="0">
                <a:solidFill>
                  <a:srgbClr val="FF0000"/>
                </a:solidFill>
              </a:rPr>
              <a:t>Процессуальный: </a:t>
            </a:r>
            <a:r>
              <a:rPr lang="ru-RU" sz="2400" dirty="0" smtClean="0"/>
              <a:t>особенности педагогического взаимодействия, последовательность его развития (цели, содержание, схемы, сюжеты, ролевые позиции)</a:t>
            </a:r>
          </a:p>
          <a:p>
            <a:r>
              <a:rPr lang="ru-RU" sz="2400" b="1" dirty="0" smtClean="0">
                <a:solidFill>
                  <a:srgbClr val="FF0000"/>
                </a:solidFill>
              </a:rPr>
              <a:t>Результативный: </a:t>
            </a:r>
            <a:r>
              <a:rPr lang="ru-RU" sz="2400" dirty="0" smtClean="0"/>
              <a:t>влияние сценария на результаты педагогического взаимодействия и личность воспитанника</a:t>
            </a:r>
          </a:p>
          <a:p>
            <a:endParaRPr lang="ru-RU" dirty="0"/>
          </a:p>
        </p:txBody>
      </p:sp>
    </p:spTree>
    <p:extLst>
      <p:ext uri="{BB962C8B-B14F-4D97-AF65-F5344CB8AC3E}">
        <p14:creationId xmlns:p14="http://schemas.microsoft.com/office/powerpoint/2010/main" val="183169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543591"/>
          </a:xfrm>
        </p:spPr>
        <p:txBody>
          <a:bodyPr>
            <a:normAutofit/>
          </a:bodyPr>
          <a:lstStyle/>
          <a:p>
            <a:pPr algn="ctr"/>
            <a:r>
              <a:rPr lang="ru-RU" sz="2000" b="1" dirty="0" smtClean="0">
                <a:solidFill>
                  <a:srgbClr val="FF0000"/>
                </a:solidFill>
              </a:rPr>
              <a:t>ВИДЫ СЦЕНАРИЕВ В ПЕДАГОГИЧЕСКОМ ВЗАИМОДЕЙСТВИИ</a:t>
            </a:r>
            <a:endParaRPr lang="ru-RU" sz="2000" b="1" dirty="0">
              <a:solidFill>
                <a:srgbClr val="FF0000"/>
              </a:solidFill>
            </a:endParaRPr>
          </a:p>
        </p:txBody>
      </p:sp>
      <p:sp>
        <p:nvSpPr>
          <p:cNvPr id="4" name="Скругленный прямоугольник 3"/>
          <p:cNvSpPr/>
          <p:nvPr/>
        </p:nvSpPr>
        <p:spPr>
          <a:xfrm>
            <a:off x="683593" y="1340768"/>
            <a:ext cx="230425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СЦЕНАРИЙ УЧЕНИКА (ИСХОДНЫЙ)</a:t>
            </a:r>
            <a:endParaRPr lang="ru-RU" dirty="0"/>
          </a:p>
        </p:txBody>
      </p:sp>
      <p:sp>
        <p:nvSpPr>
          <p:cNvPr id="5" name="Скругленный прямоугольник 4"/>
          <p:cNvSpPr/>
          <p:nvPr/>
        </p:nvSpPr>
        <p:spPr>
          <a:xfrm>
            <a:off x="5976292" y="1340768"/>
            <a:ext cx="230425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СЦЕНАРИЙ ПЕДАГОГИЧЕСКОГО ВОЗДЕЙСТВИЯ</a:t>
            </a:r>
            <a:endParaRPr lang="ru-RU" dirty="0"/>
          </a:p>
        </p:txBody>
      </p:sp>
      <p:sp>
        <p:nvSpPr>
          <p:cNvPr id="6" name="Скругленный прямоугольник 5"/>
          <p:cNvSpPr/>
          <p:nvPr/>
        </p:nvSpPr>
        <p:spPr>
          <a:xfrm>
            <a:off x="3203860" y="1340768"/>
            <a:ext cx="2520268"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МЕТА-СЦЕНАРИЙ</a:t>
            </a:r>
          </a:p>
          <a:p>
            <a:pPr algn="ctr"/>
            <a:r>
              <a:rPr lang="ru-RU" dirty="0" smtClean="0"/>
              <a:t>ПЕЖДАГОГИЧЕСКОГО ВЗАИМОДЕЙСТВИЯ (СОПРЯЖЕНИЕ СЦЕНАРИЕВ)</a:t>
            </a:r>
            <a:endParaRPr lang="ru-RU" dirty="0"/>
          </a:p>
        </p:txBody>
      </p:sp>
      <p:sp>
        <p:nvSpPr>
          <p:cNvPr id="7" name="Стрелка вправо 6"/>
          <p:cNvSpPr/>
          <p:nvPr/>
        </p:nvSpPr>
        <p:spPr>
          <a:xfrm>
            <a:off x="2987849" y="1916832"/>
            <a:ext cx="216011"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p:cNvSpPr/>
          <p:nvPr/>
        </p:nvSpPr>
        <p:spPr>
          <a:xfrm>
            <a:off x="5724128" y="1844824"/>
            <a:ext cx="257547" cy="4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3384004" y="3465004"/>
            <a:ext cx="2592288"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Наложение</a:t>
            </a:r>
          </a:p>
          <a:p>
            <a:pPr algn="ctr"/>
            <a:endParaRPr lang="ru-RU" dirty="0"/>
          </a:p>
          <a:p>
            <a:pPr algn="ctr"/>
            <a:r>
              <a:rPr lang="ru-RU" dirty="0" smtClean="0"/>
              <a:t>Иерархия</a:t>
            </a:r>
          </a:p>
          <a:p>
            <a:pPr algn="ctr"/>
            <a:endParaRPr lang="ru-RU" dirty="0"/>
          </a:p>
          <a:p>
            <a:pPr algn="ctr"/>
            <a:r>
              <a:rPr lang="ru-RU" dirty="0" smtClean="0"/>
              <a:t>Конфликт</a:t>
            </a:r>
            <a:endParaRPr lang="ru-RU" dirty="0"/>
          </a:p>
        </p:txBody>
      </p:sp>
      <p:sp>
        <p:nvSpPr>
          <p:cNvPr id="11" name="Прямоугольник 10"/>
          <p:cNvSpPr/>
          <p:nvPr/>
        </p:nvSpPr>
        <p:spPr>
          <a:xfrm>
            <a:off x="899592" y="3465004"/>
            <a:ext cx="1944216" cy="2700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Непродуктивные</a:t>
            </a:r>
          </a:p>
          <a:p>
            <a:pPr algn="ctr"/>
            <a:endParaRPr lang="ru-RU" sz="1400" b="1" dirty="0" smtClean="0"/>
          </a:p>
          <a:p>
            <a:pPr algn="ctr"/>
            <a:r>
              <a:rPr lang="ru-RU" sz="1400" b="1" dirty="0" err="1" smtClean="0"/>
              <a:t>Низкопродуктивные</a:t>
            </a:r>
            <a:endParaRPr lang="ru-RU" sz="1400" b="1" dirty="0" smtClean="0"/>
          </a:p>
          <a:p>
            <a:pPr algn="ctr"/>
            <a:endParaRPr lang="ru-RU" sz="1400" b="1" dirty="0" smtClean="0"/>
          </a:p>
          <a:p>
            <a:pPr algn="ctr"/>
            <a:r>
              <a:rPr lang="ru-RU" sz="1400" b="1" dirty="0" smtClean="0"/>
              <a:t>Со средней продуктивностью</a:t>
            </a:r>
          </a:p>
          <a:p>
            <a:pPr algn="ctr"/>
            <a:endParaRPr lang="ru-RU" sz="1400" b="1" dirty="0" smtClean="0"/>
          </a:p>
          <a:p>
            <a:pPr algn="ctr"/>
            <a:r>
              <a:rPr lang="ru-RU" sz="1400" b="1" dirty="0" smtClean="0"/>
              <a:t>Высокопродуктивные</a:t>
            </a:r>
          </a:p>
        </p:txBody>
      </p:sp>
      <p:sp>
        <p:nvSpPr>
          <p:cNvPr id="12" name="Прямоугольник 11"/>
          <p:cNvSpPr/>
          <p:nvPr/>
        </p:nvSpPr>
        <p:spPr>
          <a:xfrm>
            <a:off x="6372200" y="3481958"/>
            <a:ext cx="1944216" cy="2700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err="1" smtClean="0"/>
              <a:t>Контрсценарии</a:t>
            </a:r>
            <a:endParaRPr lang="ru-RU" sz="1400" b="1" dirty="0" smtClean="0"/>
          </a:p>
          <a:p>
            <a:pPr algn="ctr"/>
            <a:endParaRPr lang="ru-RU" sz="1400" b="1" dirty="0"/>
          </a:p>
          <a:p>
            <a:pPr algn="ctr"/>
            <a:r>
              <a:rPr lang="ru-RU" sz="1400" b="1" dirty="0" smtClean="0"/>
              <a:t>Коррекционные сценарии</a:t>
            </a:r>
          </a:p>
          <a:p>
            <a:pPr algn="ctr"/>
            <a:endParaRPr lang="ru-RU" sz="1400" b="1" dirty="0"/>
          </a:p>
          <a:p>
            <a:pPr algn="ctr"/>
            <a:r>
              <a:rPr lang="ru-RU" sz="1400" b="1" dirty="0" smtClean="0"/>
              <a:t>Развивающие сценарии</a:t>
            </a:r>
          </a:p>
          <a:p>
            <a:pPr algn="ctr"/>
            <a:endParaRPr lang="ru-RU" sz="1400" b="1" dirty="0"/>
          </a:p>
          <a:p>
            <a:pPr algn="ctr"/>
            <a:r>
              <a:rPr lang="ru-RU" sz="1400" b="1" dirty="0" smtClean="0"/>
              <a:t>Закрепляющие сценарии</a:t>
            </a:r>
          </a:p>
        </p:txBody>
      </p:sp>
      <p:sp>
        <p:nvSpPr>
          <p:cNvPr id="13" name="Скругленный прямоугольник 12"/>
          <p:cNvSpPr/>
          <p:nvPr/>
        </p:nvSpPr>
        <p:spPr>
          <a:xfrm>
            <a:off x="3384004" y="5301208"/>
            <a:ext cx="25922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Поиск точек сопряжения ценностей, смыслов, целей</a:t>
            </a:r>
            <a:endParaRPr lang="ru-RU" dirty="0"/>
          </a:p>
        </p:txBody>
      </p:sp>
      <p:sp>
        <p:nvSpPr>
          <p:cNvPr id="14" name="Стрелка вверх 13"/>
          <p:cNvSpPr/>
          <p:nvPr/>
        </p:nvSpPr>
        <p:spPr>
          <a:xfrm>
            <a:off x="4463994" y="5049180"/>
            <a:ext cx="504056" cy="2520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1619672" y="3068960"/>
            <a:ext cx="504056" cy="4129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a:off x="4283968" y="3074107"/>
            <a:ext cx="504056" cy="4129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низ 16"/>
          <p:cNvSpPr/>
          <p:nvPr/>
        </p:nvSpPr>
        <p:spPr>
          <a:xfrm>
            <a:off x="7020272" y="3086683"/>
            <a:ext cx="504056" cy="4129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27725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трелка вправо 3"/>
          <p:cNvSpPr/>
          <p:nvPr/>
        </p:nvSpPr>
        <p:spPr>
          <a:xfrm>
            <a:off x="323528" y="5517232"/>
            <a:ext cx="842493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23529" y="4941168"/>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6" name="TextBox 5"/>
          <p:cNvSpPr txBox="1"/>
          <p:nvPr/>
        </p:nvSpPr>
        <p:spPr>
          <a:xfrm>
            <a:off x="7308306" y="4841284"/>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7" name="TextBox 6"/>
          <p:cNvSpPr txBox="1"/>
          <p:nvPr/>
        </p:nvSpPr>
        <p:spPr>
          <a:xfrm>
            <a:off x="3923928" y="4725144"/>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8" name="TextBox 7"/>
          <p:cNvSpPr txBox="1"/>
          <p:nvPr/>
        </p:nvSpPr>
        <p:spPr>
          <a:xfrm>
            <a:off x="323529" y="4365113"/>
            <a:ext cx="1656184" cy="646331"/>
          </a:xfrm>
          <a:prstGeom prst="rect">
            <a:avLst/>
          </a:prstGeom>
          <a:noFill/>
        </p:spPr>
        <p:txBody>
          <a:bodyPr wrap="square" rtlCol="0">
            <a:spAutoFit/>
          </a:bodyPr>
          <a:lstStyle/>
          <a:p>
            <a:pPr algn="ctr"/>
            <a:r>
              <a:rPr lang="ru-RU" b="1" dirty="0" smtClean="0"/>
              <a:t>Поле отчуждения</a:t>
            </a:r>
            <a:endParaRPr lang="ru-RU" b="1" dirty="0"/>
          </a:p>
        </p:txBody>
      </p:sp>
      <p:sp>
        <p:nvSpPr>
          <p:cNvPr id="9" name="TextBox 8"/>
          <p:cNvSpPr txBox="1"/>
          <p:nvPr/>
        </p:nvSpPr>
        <p:spPr>
          <a:xfrm>
            <a:off x="2699801" y="4401996"/>
            <a:ext cx="3672407" cy="646331"/>
          </a:xfrm>
          <a:prstGeom prst="rect">
            <a:avLst/>
          </a:prstGeom>
          <a:noFill/>
        </p:spPr>
        <p:txBody>
          <a:bodyPr wrap="square" rtlCol="0">
            <a:spAutoFit/>
          </a:bodyPr>
          <a:lstStyle/>
          <a:p>
            <a:pPr algn="ctr"/>
            <a:r>
              <a:rPr lang="ru-RU" b="1" dirty="0" smtClean="0"/>
              <a:t>Поле наращивания потенциала сотрудничества </a:t>
            </a:r>
            <a:endParaRPr lang="ru-RU" b="1" dirty="0"/>
          </a:p>
        </p:txBody>
      </p:sp>
      <p:sp>
        <p:nvSpPr>
          <p:cNvPr id="10" name="TextBox 9"/>
          <p:cNvSpPr txBox="1"/>
          <p:nvPr/>
        </p:nvSpPr>
        <p:spPr>
          <a:xfrm>
            <a:off x="6660234" y="4394885"/>
            <a:ext cx="2088232" cy="646331"/>
          </a:xfrm>
          <a:prstGeom prst="rect">
            <a:avLst/>
          </a:prstGeom>
          <a:noFill/>
        </p:spPr>
        <p:txBody>
          <a:bodyPr wrap="square" rtlCol="0">
            <a:spAutoFit/>
          </a:bodyPr>
          <a:lstStyle/>
          <a:p>
            <a:pPr algn="ctr"/>
            <a:r>
              <a:rPr lang="ru-RU" b="1" dirty="0" smtClean="0"/>
              <a:t>Поле сотрудничества</a:t>
            </a:r>
            <a:endParaRPr lang="ru-RU" b="1" dirty="0"/>
          </a:p>
        </p:txBody>
      </p:sp>
      <p:sp>
        <p:nvSpPr>
          <p:cNvPr id="11" name="Скругленный прямоугольник 10"/>
          <p:cNvSpPr/>
          <p:nvPr/>
        </p:nvSpPr>
        <p:spPr>
          <a:xfrm>
            <a:off x="323528" y="978344"/>
            <a:ext cx="1512168"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Конфронтация</a:t>
            </a:r>
          </a:p>
          <a:p>
            <a:pPr algn="ctr"/>
            <a:endParaRPr lang="ru-RU" b="1" dirty="0"/>
          </a:p>
          <a:p>
            <a:pPr algn="ctr"/>
            <a:r>
              <a:rPr lang="ru-RU" b="1" dirty="0" err="1" smtClean="0"/>
              <a:t>Игнориро-вание</a:t>
            </a:r>
            <a:endParaRPr lang="ru-RU" b="1" dirty="0"/>
          </a:p>
        </p:txBody>
      </p:sp>
      <p:sp>
        <p:nvSpPr>
          <p:cNvPr id="12" name="Скругленный прямоугольник 11"/>
          <p:cNvSpPr/>
          <p:nvPr/>
        </p:nvSpPr>
        <p:spPr>
          <a:xfrm>
            <a:off x="2123729" y="978344"/>
            <a:ext cx="1800200"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Псевдосотрудничество</a:t>
            </a:r>
            <a:endParaRPr lang="ru-RU" b="1" dirty="0" smtClean="0"/>
          </a:p>
          <a:p>
            <a:pPr algn="ctr"/>
            <a:endParaRPr lang="ru-RU" b="1" dirty="0" smtClean="0"/>
          </a:p>
          <a:p>
            <a:pPr algn="ctr"/>
            <a:r>
              <a:rPr lang="ru-RU" b="1" dirty="0" smtClean="0"/>
              <a:t>Привлечение внимания </a:t>
            </a:r>
          </a:p>
          <a:p>
            <a:pPr algn="ctr"/>
            <a:r>
              <a:rPr lang="ru-RU" b="1" dirty="0" smtClean="0"/>
              <a:t>неадекватными способами</a:t>
            </a:r>
            <a:endParaRPr lang="ru-RU" b="1" dirty="0" smtClean="0"/>
          </a:p>
        </p:txBody>
      </p:sp>
      <p:sp>
        <p:nvSpPr>
          <p:cNvPr id="13" name="Скругленный прямоугольник 12"/>
          <p:cNvSpPr/>
          <p:nvPr/>
        </p:nvSpPr>
        <p:spPr>
          <a:xfrm>
            <a:off x="6405099" y="955921"/>
            <a:ext cx="2192584"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Сотрудничество</a:t>
            </a:r>
          </a:p>
          <a:p>
            <a:pPr algn="ctr"/>
            <a:endParaRPr lang="ru-RU" b="1" dirty="0" smtClean="0"/>
          </a:p>
          <a:p>
            <a:pPr algn="ctr"/>
            <a:r>
              <a:rPr lang="ru-RU" b="1" dirty="0" smtClean="0"/>
              <a:t>Соперничество</a:t>
            </a:r>
            <a:endParaRPr lang="ru-RU" b="1" dirty="0"/>
          </a:p>
        </p:txBody>
      </p:sp>
      <p:sp>
        <p:nvSpPr>
          <p:cNvPr id="14" name="TextBox 13"/>
          <p:cNvSpPr txBox="1"/>
          <p:nvPr/>
        </p:nvSpPr>
        <p:spPr>
          <a:xfrm>
            <a:off x="1331640" y="260657"/>
            <a:ext cx="6588732" cy="369332"/>
          </a:xfrm>
          <a:prstGeom prst="rect">
            <a:avLst/>
          </a:prstGeom>
          <a:noFill/>
        </p:spPr>
        <p:txBody>
          <a:bodyPr wrap="square" rtlCol="0">
            <a:spAutoFit/>
          </a:bodyPr>
          <a:lstStyle/>
          <a:p>
            <a:pPr algn="ctr"/>
            <a:r>
              <a:rPr lang="ru-RU" b="1" dirty="0" smtClean="0">
                <a:solidFill>
                  <a:srgbClr val="FF0000"/>
                </a:solidFill>
              </a:rPr>
              <a:t>ТИПОВЫЕ </a:t>
            </a:r>
            <a:r>
              <a:rPr lang="ru-RU" b="1" dirty="0" smtClean="0">
                <a:solidFill>
                  <a:srgbClr val="FF0000"/>
                </a:solidFill>
              </a:rPr>
              <a:t>СЦЕНАРИИ УЧЕНИКОВ</a:t>
            </a:r>
            <a:endParaRPr lang="ru-RU" b="1" dirty="0">
              <a:solidFill>
                <a:srgbClr val="FF0000"/>
              </a:solidFill>
            </a:endParaRPr>
          </a:p>
        </p:txBody>
      </p:sp>
      <p:sp>
        <p:nvSpPr>
          <p:cNvPr id="15" name="Скругленный прямоугольник 14"/>
          <p:cNvSpPr/>
          <p:nvPr/>
        </p:nvSpPr>
        <p:spPr>
          <a:xfrm>
            <a:off x="4247964" y="974946"/>
            <a:ext cx="1800200"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Подчинение</a:t>
            </a:r>
          </a:p>
          <a:p>
            <a:pPr algn="ctr"/>
            <a:endParaRPr lang="ru-RU" b="1" dirty="0" smtClean="0"/>
          </a:p>
          <a:p>
            <a:pPr algn="ctr"/>
            <a:r>
              <a:rPr lang="ru-RU" b="1" dirty="0" smtClean="0"/>
              <a:t>Привлечение внимания адекватными способами</a:t>
            </a:r>
            <a:endParaRPr lang="ru-RU" b="1" dirty="0" smtClean="0"/>
          </a:p>
        </p:txBody>
      </p:sp>
    </p:spTree>
    <p:extLst>
      <p:ext uri="{BB962C8B-B14F-4D97-AF65-F5344CB8AC3E}">
        <p14:creationId xmlns:p14="http://schemas.microsoft.com/office/powerpoint/2010/main" val="720449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759615"/>
          </a:xfrm>
        </p:spPr>
        <p:txBody>
          <a:bodyPr>
            <a:normAutofit/>
          </a:bodyPr>
          <a:lstStyle/>
          <a:p>
            <a:pPr algn="ctr"/>
            <a:r>
              <a:rPr lang="ru-RU" sz="2400" b="1" dirty="0" smtClean="0">
                <a:solidFill>
                  <a:srgbClr val="FF0000"/>
                </a:solidFill>
              </a:rPr>
              <a:t>АЛГОРИТМ СЦЕНИРОВАНИЯ ПЕДАГОГИЧЕСКОГО ВЗАИМОДЕЙСТВИЯ</a:t>
            </a:r>
            <a:endParaRPr lang="ru-RU" sz="2400" b="1" dirty="0">
              <a:solidFill>
                <a:srgbClr val="FF0000"/>
              </a:solidFill>
            </a:endParaRPr>
          </a:p>
        </p:txBody>
      </p:sp>
      <p:sp>
        <p:nvSpPr>
          <p:cNvPr id="4" name="Прямоугольник 3"/>
          <p:cNvSpPr/>
          <p:nvPr/>
        </p:nvSpPr>
        <p:spPr>
          <a:xfrm>
            <a:off x="1115616" y="1196752"/>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ОПРЕДЕЛЕНИЕ СЦЕНАРНОГО ПОЛЯ</a:t>
            </a:r>
            <a:endParaRPr lang="ru-RU" dirty="0"/>
          </a:p>
        </p:txBody>
      </p:sp>
      <p:sp>
        <p:nvSpPr>
          <p:cNvPr id="5" name="Прямоугольник 4"/>
          <p:cNvSpPr/>
          <p:nvPr/>
        </p:nvSpPr>
        <p:spPr>
          <a:xfrm>
            <a:off x="1115616" y="1988840"/>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ДИАГНОСТИКА СЦЕНАРИЯ УЧЕНИКА</a:t>
            </a:r>
            <a:endParaRPr lang="ru-RU" dirty="0"/>
          </a:p>
        </p:txBody>
      </p:sp>
      <p:sp>
        <p:nvSpPr>
          <p:cNvPr id="6" name="Прямоугольник 5"/>
          <p:cNvSpPr/>
          <p:nvPr/>
        </p:nvSpPr>
        <p:spPr>
          <a:xfrm>
            <a:off x="1115616" y="2852936"/>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ВЫБОР СЦЕНАРИЯ ПЕДАГОГИЧЕСКОГО ВОЗДЕЙСТВИЯ</a:t>
            </a:r>
            <a:endParaRPr lang="ru-RU" dirty="0"/>
          </a:p>
        </p:txBody>
      </p:sp>
      <p:sp>
        <p:nvSpPr>
          <p:cNvPr id="7" name="Прямоугольник 6"/>
          <p:cNvSpPr/>
          <p:nvPr/>
        </p:nvSpPr>
        <p:spPr>
          <a:xfrm>
            <a:off x="1115616" y="3685592"/>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СИНХРОНИЗАЦИЯ (СОПРЯЖЕНИЕ) СЦЕНАРИЯ УЧЕНИКА И СЦЕНАРИЯ ПЕДАГОГИЧЕСКОГО ВОЗДЕЙСТВИЯ</a:t>
            </a:r>
            <a:endParaRPr lang="ru-RU" dirty="0"/>
          </a:p>
        </p:txBody>
      </p:sp>
      <p:sp>
        <p:nvSpPr>
          <p:cNvPr id="8" name="Прямоугольник 7"/>
          <p:cNvSpPr/>
          <p:nvPr/>
        </p:nvSpPr>
        <p:spPr>
          <a:xfrm>
            <a:off x="1130846" y="4509120"/>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РЕАЛИЗАЦИЯ СЦЕНАРИЯ ПЕДАГОГИЧЕСКОГО ВЗАИМОДЕЙСТВИЯ</a:t>
            </a:r>
            <a:endParaRPr lang="ru-RU" dirty="0"/>
          </a:p>
        </p:txBody>
      </p:sp>
      <p:sp>
        <p:nvSpPr>
          <p:cNvPr id="9" name="Прямоугольник 8"/>
          <p:cNvSpPr/>
          <p:nvPr/>
        </p:nvSpPr>
        <p:spPr>
          <a:xfrm>
            <a:off x="1115616" y="5301208"/>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ОЦЕНКА ЭФФЕКТИВНОСТИ СЦЕНАРИЯ</a:t>
            </a:r>
            <a:endParaRPr lang="ru-RU" dirty="0"/>
          </a:p>
        </p:txBody>
      </p:sp>
      <p:sp>
        <p:nvSpPr>
          <p:cNvPr id="10" name="Прямоугольник 9"/>
          <p:cNvSpPr/>
          <p:nvPr/>
        </p:nvSpPr>
        <p:spPr>
          <a:xfrm>
            <a:off x="1115616" y="6093296"/>
            <a:ext cx="74888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КОРРЕКЦИЯ ИЛИ РАЗВИТИЕ СЦЕНАРИЯ</a:t>
            </a:r>
            <a:endParaRPr lang="ru-RU" dirty="0"/>
          </a:p>
        </p:txBody>
      </p:sp>
      <p:sp>
        <p:nvSpPr>
          <p:cNvPr id="11" name="Стрелка вниз 10"/>
          <p:cNvSpPr/>
          <p:nvPr/>
        </p:nvSpPr>
        <p:spPr>
          <a:xfrm>
            <a:off x="4355976" y="1844824"/>
            <a:ext cx="504056"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4321485" y="2654077"/>
            <a:ext cx="504056"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4321485" y="3524461"/>
            <a:ext cx="504056"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4309864" y="4320158"/>
            <a:ext cx="504056"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4355976" y="5157192"/>
            <a:ext cx="504056"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a:off x="4321485" y="5958780"/>
            <a:ext cx="504056"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8923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47"/>
            <a:ext cx="7886700" cy="471583"/>
          </a:xfrm>
        </p:spPr>
        <p:txBody>
          <a:bodyPr>
            <a:normAutofit/>
          </a:bodyPr>
          <a:lstStyle/>
          <a:p>
            <a:r>
              <a:rPr lang="ru-RU" sz="2400" b="1" dirty="0" smtClean="0">
                <a:solidFill>
                  <a:srgbClr val="FF0000"/>
                </a:solidFill>
              </a:rPr>
              <a:t>СЦЕНИРОВАНИЕ ПЕДАГОГИЧЕСКОГО ВЗАИМОДЕЙСТВИЯ</a:t>
            </a:r>
            <a:endParaRPr lang="ru-RU" sz="2400" b="1" dirty="0">
              <a:solidFill>
                <a:srgbClr val="FF0000"/>
              </a:solidFill>
            </a:endParaRPr>
          </a:p>
        </p:txBody>
      </p:sp>
      <p:sp>
        <p:nvSpPr>
          <p:cNvPr id="3" name="Объект 2"/>
          <p:cNvSpPr>
            <a:spLocks noGrp="1"/>
          </p:cNvSpPr>
          <p:nvPr>
            <p:ph idx="1"/>
          </p:nvPr>
        </p:nvSpPr>
        <p:spPr>
          <a:xfrm>
            <a:off x="628650" y="1052737"/>
            <a:ext cx="7886700" cy="5124227"/>
          </a:xfrm>
        </p:spPr>
        <p:txBody>
          <a:bodyPr/>
          <a:lstStyle/>
          <a:p>
            <a:r>
              <a:rPr lang="ru-RU" dirty="0" smtClean="0"/>
              <a:t>Определение предмета взаимодействия</a:t>
            </a:r>
          </a:p>
          <a:p>
            <a:r>
              <a:rPr lang="ru-RU" dirty="0" smtClean="0"/>
              <a:t>Анализ наличной ситуации</a:t>
            </a:r>
          </a:p>
          <a:p>
            <a:r>
              <a:rPr lang="ru-RU" dirty="0" smtClean="0"/>
              <a:t>Выявление ключевых факторов, влияющих на взаимодействие</a:t>
            </a:r>
          </a:p>
          <a:p>
            <a:r>
              <a:rPr lang="ru-RU" dirty="0" smtClean="0"/>
              <a:t>Прогноз результатов</a:t>
            </a:r>
          </a:p>
          <a:p>
            <a:r>
              <a:rPr lang="ru-RU" dirty="0" smtClean="0"/>
              <a:t>Определение перспективных целей и текущих задач</a:t>
            </a:r>
          </a:p>
          <a:p>
            <a:r>
              <a:rPr lang="ru-RU" dirty="0" smtClean="0"/>
              <a:t>Выбор ролевых позиций</a:t>
            </a:r>
          </a:p>
          <a:p>
            <a:r>
              <a:rPr lang="ru-RU" dirty="0" smtClean="0"/>
              <a:t>Выбор педагогического инструментария</a:t>
            </a:r>
          </a:p>
        </p:txBody>
      </p:sp>
      <p:sp>
        <p:nvSpPr>
          <p:cNvPr id="4" name="Скругленный прямоугольник 3"/>
          <p:cNvSpPr/>
          <p:nvPr/>
        </p:nvSpPr>
        <p:spPr>
          <a:xfrm>
            <a:off x="755578" y="5589240"/>
            <a:ext cx="223224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СМЫСЛ ВЗАИМОДЕЙСТВИЯ</a:t>
            </a:r>
            <a:endParaRPr lang="ru-RU" dirty="0"/>
          </a:p>
        </p:txBody>
      </p:sp>
      <p:sp>
        <p:nvSpPr>
          <p:cNvPr id="5" name="Скругленный прямоугольник 4"/>
          <p:cNvSpPr/>
          <p:nvPr/>
        </p:nvSpPr>
        <p:spPr>
          <a:xfrm>
            <a:off x="6084168" y="5574729"/>
            <a:ext cx="280831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ТЕХНОЛОГИЯ ВЗАИМОДЕЙСТВИЯ</a:t>
            </a:r>
            <a:endParaRPr lang="ru-RU" dirty="0"/>
          </a:p>
        </p:txBody>
      </p:sp>
      <p:sp>
        <p:nvSpPr>
          <p:cNvPr id="6" name="Скругленный прямоугольник 5"/>
          <p:cNvSpPr/>
          <p:nvPr/>
        </p:nvSpPr>
        <p:spPr>
          <a:xfrm>
            <a:off x="3419872" y="5578127"/>
            <a:ext cx="223224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ЦЕЛЬ ВЗАИМОДЕЙСТВИЯ</a:t>
            </a:r>
            <a:endParaRPr lang="ru-RU" dirty="0"/>
          </a:p>
        </p:txBody>
      </p:sp>
      <p:sp>
        <p:nvSpPr>
          <p:cNvPr id="7" name="Стрелка вправо 6"/>
          <p:cNvSpPr/>
          <p:nvPr/>
        </p:nvSpPr>
        <p:spPr>
          <a:xfrm>
            <a:off x="2987824" y="5805264"/>
            <a:ext cx="43204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5652120" y="5790753"/>
            <a:ext cx="43204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01919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759615"/>
          </a:xfrm>
        </p:spPr>
        <p:txBody>
          <a:bodyPr>
            <a:normAutofit/>
          </a:bodyPr>
          <a:lstStyle/>
          <a:p>
            <a:pPr algn="ctr"/>
            <a:r>
              <a:rPr lang="ru-RU" sz="2400" b="1" dirty="0" smtClean="0">
                <a:solidFill>
                  <a:srgbClr val="FF0000"/>
                </a:solidFill>
              </a:rPr>
              <a:t>КЕЙСЫ СЦЕНИРОВАНИЯ ПЕДАГОГИЧЕСКОГО ВЗАИМОДЕЙСТВИЯ</a:t>
            </a:r>
            <a:endParaRPr lang="ru-RU" sz="2400" b="1" dirty="0">
              <a:solidFill>
                <a:srgbClr val="FF0000"/>
              </a:solidFill>
            </a:endParaRPr>
          </a:p>
        </p:txBody>
      </p:sp>
      <p:sp>
        <p:nvSpPr>
          <p:cNvPr id="3" name="Объект 2"/>
          <p:cNvSpPr>
            <a:spLocks noGrp="1"/>
          </p:cNvSpPr>
          <p:nvPr>
            <p:ph idx="1"/>
          </p:nvPr>
        </p:nvSpPr>
        <p:spPr>
          <a:xfrm>
            <a:off x="628650" y="1196752"/>
            <a:ext cx="7886700" cy="4980211"/>
          </a:xfrm>
        </p:spPr>
        <p:txBody>
          <a:bodyPr>
            <a:normAutofit fontScale="92500" lnSpcReduction="10000"/>
          </a:bodyPr>
          <a:lstStyle/>
          <a:p>
            <a:pPr>
              <a:buFont typeface="Wingdings" panose="05000000000000000000" pitchFamily="2" charset="2"/>
              <a:buChar char="Ø"/>
            </a:pPr>
            <a:r>
              <a:rPr lang="ru-RU" sz="1800" dirty="0" smtClean="0"/>
              <a:t> </a:t>
            </a:r>
            <a:r>
              <a:rPr lang="ru-RU" sz="1800" b="1" dirty="0" smtClean="0"/>
              <a:t>Володя не проявляет интереса к географии, неусидчив, «Не люблю географию. Скучная!»</a:t>
            </a:r>
          </a:p>
          <a:p>
            <a:pPr marL="0" indent="0">
              <a:buNone/>
            </a:pPr>
            <a:r>
              <a:rPr lang="ru-RU" sz="1800" dirty="0" smtClean="0"/>
              <a:t>(сценарий ученика «Игнорирование», корректирующий сценарий </a:t>
            </a:r>
            <a:r>
              <a:rPr lang="ru-RU" sz="1800" dirty="0" err="1" smtClean="0"/>
              <a:t>пеадгога</a:t>
            </a:r>
            <a:r>
              <a:rPr lang="ru-RU" sz="1800" dirty="0" smtClean="0"/>
              <a:t> («иерархия») – найти интерес Володи, связанный с географией (дрессировка собаки)</a:t>
            </a:r>
          </a:p>
          <a:p>
            <a:pPr>
              <a:buFont typeface="Wingdings" panose="05000000000000000000" pitchFamily="2" charset="2"/>
              <a:buChar char="Ø"/>
            </a:pPr>
            <a:r>
              <a:rPr lang="ru-RU" sz="1800" dirty="0" smtClean="0"/>
              <a:t> </a:t>
            </a:r>
            <a:r>
              <a:rPr lang="ru-RU" sz="1800" b="1" dirty="0" smtClean="0"/>
              <a:t>Креативный 5-классник Антон, который пишет диктант под партой и читает Блаватскую</a:t>
            </a:r>
          </a:p>
          <a:p>
            <a:pPr marL="0" indent="0">
              <a:buNone/>
            </a:pPr>
            <a:r>
              <a:rPr lang="ru-RU" sz="1800" dirty="0" smtClean="0"/>
              <a:t>(сценарий ученика «Привлечение внимания неадекватными способами», корректирующий сценарий педагога (иерархия): «Внимание плюс удовольствие. Покажи себя в деле!»)</a:t>
            </a:r>
          </a:p>
          <a:p>
            <a:pPr>
              <a:buFont typeface="Wingdings" panose="05000000000000000000" pitchFamily="2" charset="2"/>
              <a:buChar char="Ø"/>
            </a:pPr>
            <a:r>
              <a:rPr lang="ru-RU" sz="1800" b="1" dirty="0" smtClean="0"/>
              <a:t>Маруся называет учительницу «идиоткой». Сценарий учительницы: предложить поступить на рабфак. Директор школы: «Не будем на нее обижаться, дадим право так называть. Это скоро пройдет». Через некоторое время: «Я ошибся. Мне показалось»</a:t>
            </a:r>
          </a:p>
          <a:p>
            <a:pPr marL="0" indent="0">
              <a:buNone/>
            </a:pPr>
            <a:r>
              <a:rPr lang="ru-RU" sz="1800" dirty="0" smtClean="0"/>
              <a:t>(сценарий ученицы «Конфронтация» («Что хочу, то и делаю»), корректирующий сценарий учительницы не срабатывает, так как не основан на ценностях ученицы. Корректирующий сценарий директора школы («наложение»): «Свобода – это ответственность» срабатывает, так как основывается на самоуважении ученицы, стремлении к свободе и к признанию)</a:t>
            </a:r>
          </a:p>
          <a:p>
            <a:pPr>
              <a:buFont typeface="Wingdings" panose="05000000000000000000" pitchFamily="2" charset="2"/>
              <a:buChar char="Ø"/>
            </a:pPr>
            <a:endParaRPr lang="ru-RU" dirty="0"/>
          </a:p>
        </p:txBody>
      </p:sp>
    </p:spTree>
    <p:extLst>
      <p:ext uri="{BB962C8B-B14F-4D97-AF65-F5344CB8AC3E}">
        <p14:creationId xmlns:p14="http://schemas.microsoft.com/office/powerpoint/2010/main" val="2277771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0" y="365129"/>
            <a:ext cx="7886700" cy="6160215"/>
          </a:xfrm>
        </p:spPr>
        <p:txBody>
          <a:bodyPr anchor="t">
            <a:normAutofit/>
          </a:bodyPr>
          <a:lstStyle/>
          <a:p>
            <a:pPr algn="ctr"/>
            <a:r>
              <a:rPr lang="ru-RU" sz="3200" b="1" dirty="0" smtClean="0">
                <a:solidFill>
                  <a:srgbClr val="FF0000"/>
                </a:solidFill>
              </a:rPr>
              <a:t/>
            </a:r>
            <a:br>
              <a:rPr lang="ru-RU" sz="3200" b="1" dirty="0" smtClean="0">
                <a:solidFill>
                  <a:srgbClr val="FF0000"/>
                </a:solidFill>
              </a:rPr>
            </a:br>
            <a:r>
              <a:rPr lang="ru-RU" sz="3200" b="1" dirty="0" smtClean="0">
                <a:solidFill>
                  <a:srgbClr val="FF0000"/>
                </a:solidFill>
              </a:rPr>
              <a:t>СЦЕНАРНЫЙ ПОДХОД К ФОРМИРОВАНИЮ МЕЖЛИЧНОСТНЫХ ВЗАИМООТНОШЕНИЙ </a:t>
            </a:r>
            <a:br>
              <a:rPr lang="ru-RU" sz="3200" b="1" dirty="0" smtClean="0">
                <a:solidFill>
                  <a:srgbClr val="FF0000"/>
                </a:solidFill>
              </a:rPr>
            </a:br>
            <a:r>
              <a:rPr lang="ru-RU" sz="3200" b="1" dirty="0" smtClean="0">
                <a:solidFill>
                  <a:srgbClr val="FF0000"/>
                </a:solidFill>
              </a:rPr>
              <a:t>В ДЕТСКОМ КОЛЛЕКТИВЕ</a:t>
            </a:r>
            <a:endParaRPr lang="ru-RU" sz="3200" b="1" dirty="0">
              <a:solidFill>
                <a:srgbClr val="FF00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140968"/>
            <a:ext cx="3109913"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080642"/>
            <a:ext cx="3011487"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204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трелка вправо 3"/>
          <p:cNvSpPr/>
          <p:nvPr/>
        </p:nvSpPr>
        <p:spPr>
          <a:xfrm>
            <a:off x="323528" y="5517232"/>
            <a:ext cx="842493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23529" y="4941168"/>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6" name="TextBox 5"/>
          <p:cNvSpPr txBox="1"/>
          <p:nvPr/>
        </p:nvSpPr>
        <p:spPr>
          <a:xfrm>
            <a:off x="7308306" y="4841284"/>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7" name="TextBox 6"/>
          <p:cNvSpPr txBox="1"/>
          <p:nvPr/>
        </p:nvSpPr>
        <p:spPr>
          <a:xfrm>
            <a:off x="3923928" y="4725144"/>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8" name="TextBox 7"/>
          <p:cNvSpPr txBox="1"/>
          <p:nvPr/>
        </p:nvSpPr>
        <p:spPr>
          <a:xfrm>
            <a:off x="323529" y="4365113"/>
            <a:ext cx="1656184" cy="646331"/>
          </a:xfrm>
          <a:prstGeom prst="rect">
            <a:avLst/>
          </a:prstGeom>
          <a:noFill/>
        </p:spPr>
        <p:txBody>
          <a:bodyPr wrap="square" rtlCol="0">
            <a:spAutoFit/>
          </a:bodyPr>
          <a:lstStyle/>
          <a:p>
            <a:pPr algn="ctr"/>
            <a:r>
              <a:rPr lang="ru-RU" b="1" dirty="0" smtClean="0"/>
              <a:t>Поле отчуждения</a:t>
            </a:r>
            <a:endParaRPr lang="ru-RU" b="1" dirty="0"/>
          </a:p>
        </p:txBody>
      </p:sp>
      <p:sp>
        <p:nvSpPr>
          <p:cNvPr id="9" name="TextBox 8"/>
          <p:cNvSpPr txBox="1"/>
          <p:nvPr/>
        </p:nvSpPr>
        <p:spPr>
          <a:xfrm>
            <a:off x="2699801" y="4401996"/>
            <a:ext cx="3672407" cy="646331"/>
          </a:xfrm>
          <a:prstGeom prst="rect">
            <a:avLst/>
          </a:prstGeom>
          <a:noFill/>
        </p:spPr>
        <p:txBody>
          <a:bodyPr wrap="square" rtlCol="0">
            <a:spAutoFit/>
          </a:bodyPr>
          <a:lstStyle/>
          <a:p>
            <a:pPr algn="ctr"/>
            <a:r>
              <a:rPr lang="ru-RU" b="1" dirty="0" smtClean="0"/>
              <a:t>Поле наращивания потенциала сотрудничества </a:t>
            </a:r>
            <a:endParaRPr lang="ru-RU" b="1" dirty="0"/>
          </a:p>
        </p:txBody>
      </p:sp>
      <p:sp>
        <p:nvSpPr>
          <p:cNvPr id="10" name="TextBox 9"/>
          <p:cNvSpPr txBox="1"/>
          <p:nvPr/>
        </p:nvSpPr>
        <p:spPr>
          <a:xfrm>
            <a:off x="6660234" y="4394885"/>
            <a:ext cx="2088232" cy="646331"/>
          </a:xfrm>
          <a:prstGeom prst="rect">
            <a:avLst/>
          </a:prstGeom>
          <a:noFill/>
        </p:spPr>
        <p:txBody>
          <a:bodyPr wrap="square" rtlCol="0">
            <a:spAutoFit/>
          </a:bodyPr>
          <a:lstStyle/>
          <a:p>
            <a:pPr algn="ctr"/>
            <a:r>
              <a:rPr lang="ru-RU" b="1" dirty="0" smtClean="0"/>
              <a:t>Поле сотрудничества</a:t>
            </a:r>
            <a:endParaRPr lang="ru-RU" b="1" dirty="0"/>
          </a:p>
        </p:txBody>
      </p:sp>
      <p:sp>
        <p:nvSpPr>
          <p:cNvPr id="11" name="Скругленный прямоугольник 10"/>
          <p:cNvSpPr/>
          <p:nvPr/>
        </p:nvSpPr>
        <p:spPr>
          <a:xfrm>
            <a:off x="323528" y="978344"/>
            <a:ext cx="1512168"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Вызов</a:t>
            </a:r>
          </a:p>
          <a:p>
            <a:pPr algn="ctr"/>
            <a:endParaRPr lang="ru-RU" b="1" dirty="0" smtClean="0"/>
          </a:p>
          <a:p>
            <a:pPr algn="ctr"/>
            <a:r>
              <a:rPr lang="ru-RU" b="1" dirty="0" err="1" smtClean="0"/>
              <a:t>Обособле-ние</a:t>
            </a:r>
            <a:endParaRPr lang="ru-RU" b="1" dirty="0"/>
          </a:p>
        </p:txBody>
      </p:sp>
      <p:sp>
        <p:nvSpPr>
          <p:cNvPr id="12" name="Скругленный прямоугольник 11"/>
          <p:cNvSpPr/>
          <p:nvPr/>
        </p:nvSpPr>
        <p:spPr>
          <a:xfrm>
            <a:off x="2123729" y="978344"/>
            <a:ext cx="1800200"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Диктат</a:t>
            </a:r>
          </a:p>
          <a:p>
            <a:pPr algn="ctr"/>
            <a:endParaRPr lang="ru-RU" b="1" dirty="0"/>
          </a:p>
          <a:p>
            <a:pPr algn="ctr"/>
            <a:r>
              <a:rPr lang="ru-RU" b="1" dirty="0" smtClean="0"/>
              <a:t>Подчинение</a:t>
            </a:r>
            <a:endParaRPr lang="ru-RU" b="1" dirty="0" smtClean="0"/>
          </a:p>
        </p:txBody>
      </p:sp>
      <p:sp>
        <p:nvSpPr>
          <p:cNvPr id="13" name="Скругленный прямоугольник 12"/>
          <p:cNvSpPr/>
          <p:nvPr/>
        </p:nvSpPr>
        <p:spPr>
          <a:xfrm>
            <a:off x="6405099" y="955921"/>
            <a:ext cx="2192584"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Сотрудничество</a:t>
            </a:r>
          </a:p>
          <a:p>
            <a:pPr algn="ctr"/>
            <a:endParaRPr lang="ru-RU" b="1" dirty="0" smtClean="0"/>
          </a:p>
          <a:p>
            <a:pPr algn="ctr"/>
            <a:r>
              <a:rPr lang="ru-RU" b="1" dirty="0" err="1" smtClean="0"/>
              <a:t>Взаимопонима-ние</a:t>
            </a:r>
            <a:endParaRPr lang="ru-RU" b="1" dirty="0" smtClean="0"/>
          </a:p>
          <a:p>
            <a:pPr algn="ctr"/>
            <a:endParaRPr lang="ru-RU" b="1" dirty="0"/>
          </a:p>
          <a:p>
            <a:pPr algn="ctr"/>
            <a:r>
              <a:rPr lang="ru-RU" b="1" dirty="0" smtClean="0"/>
              <a:t>Коллективная деятельность для других</a:t>
            </a:r>
            <a:endParaRPr lang="ru-RU" b="1" dirty="0"/>
          </a:p>
        </p:txBody>
      </p:sp>
      <p:sp>
        <p:nvSpPr>
          <p:cNvPr id="14" name="TextBox 13"/>
          <p:cNvSpPr txBox="1"/>
          <p:nvPr/>
        </p:nvSpPr>
        <p:spPr>
          <a:xfrm>
            <a:off x="1331640" y="260657"/>
            <a:ext cx="6588732" cy="646331"/>
          </a:xfrm>
          <a:prstGeom prst="rect">
            <a:avLst/>
          </a:prstGeom>
          <a:noFill/>
        </p:spPr>
        <p:txBody>
          <a:bodyPr wrap="square" rtlCol="0">
            <a:spAutoFit/>
          </a:bodyPr>
          <a:lstStyle/>
          <a:p>
            <a:pPr algn="ctr"/>
            <a:r>
              <a:rPr lang="ru-RU" b="1" dirty="0" smtClean="0">
                <a:solidFill>
                  <a:srgbClr val="FF0000"/>
                </a:solidFill>
              </a:rPr>
              <a:t>ТИПОВЫЕ </a:t>
            </a:r>
            <a:r>
              <a:rPr lang="ru-RU" b="1" dirty="0" smtClean="0">
                <a:solidFill>
                  <a:srgbClr val="FF0000"/>
                </a:solidFill>
              </a:rPr>
              <a:t>СЦЕНАРИИ ВЫСТРАИВАНИЯ ВЗАИМООТНОШЕНИЙ ПОДРОСТКА С ГРУППОЙ СВЕРСТНИКОВ </a:t>
            </a:r>
            <a:endParaRPr lang="ru-RU" b="1" dirty="0">
              <a:solidFill>
                <a:srgbClr val="FF0000"/>
              </a:solidFill>
            </a:endParaRPr>
          </a:p>
        </p:txBody>
      </p:sp>
      <p:sp>
        <p:nvSpPr>
          <p:cNvPr id="15" name="Скругленный прямоугольник 14"/>
          <p:cNvSpPr/>
          <p:nvPr/>
        </p:nvSpPr>
        <p:spPr>
          <a:xfrm>
            <a:off x="4247964" y="974946"/>
            <a:ext cx="1800200"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Взаимная выгода</a:t>
            </a:r>
          </a:p>
          <a:p>
            <a:pPr algn="ctr"/>
            <a:endParaRPr lang="ru-RU" b="1" dirty="0"/>
          </a:p>
          <a:p>
            <a:pPr algn="ctr"/>
            <a:r>
              <a:rPr lang="ru-RU" b="1" dirty="0" err="1" smtClean="0"/>
              <a:t>Соперничест</a:t>
            </a:r>
            <a:r>
              <a:rPr lang="ru-RU" b="1" dirty="0" smtClean="0"/>
              <a:t>-во</a:t>
            </a:r>
            <a:endParaRPr lang="ru-RU" b="1" dirty="0" smtClean="0"/>
          </a:p>
        </p:txBody>
      </p:sp>
    </p:spTree>
    <p:extLst>
      <p:ext uri="{BB962C8B-B14F-4D97-AF65-F5344CB8AC3E}">
        <p14:creationId xmlns:p14="http://schemas.microsoft.com/office/powerpoint/2010/main" val="3008654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759615"/>
          </a:xfrm>
        </p:spPr>
        <p:txBody>
          <a:bodyPr>
            <a:normAutofit/>
          </a:bodyPr>
          <a:lstStyle/>
          <a:p>
            <a:pPr algn="ctr"/>
            <a:r>
              <a:rPr lang="ru-RU" sz="2400" b="1" dirty="0" smtClean="0">
                <a:solidFill>
                  <a:srgbClr val="FF0000"/>
                </a:solidFill>
              </a:rPr>
              <a:t>КЕЙСЫ ПРИМЕНЕНИЯ СЦЕНАРНОГО ПОДХОД </a:t>
            </a:r>
            <a:br>
              <a:rPr lang="ru-RU" sz="2400" b="1" dirty="0" smtClean="0">
                <a:solidFill>
                  <a:srgbClr val="FF0000"/>
                </a:solidFill>
              </a:rPr>
            </a:br>
            <a:r>
              <a:rPr lang="ru-RU" sz="2400" b="1" dirty="0" smtClean="0">
                <a:solidFill>
                  <a:srgbClr val="FF0000"/>
                </a:solidFill>
              </a:rPr>
              <a:t>К КОЛЛЕКТИВНОМУ ВОСПИТАНИЮ</a:t>
            </a:r>
            <a:endParaRPr lang="ru-RU" sz="2400" b="1" dirty="0">
              <a:solidFill>
                <a:srgbClr val="FF0000"/>
              </a:solidFill>
            </a:endParaRPr>
          </a:p>
        </p:txBody>
      </p:sp>
      <p:sp>
        <p:nvSpPr>
          <p:cNvPr id="3" name="Объект 2"/>
          <p:cNvSpPr>
            <a:spLocks noGrp="1"/>
          </p:cNvSpPr>
          <p:nvPr>
            <p:ph idx="1"/>
          </p:nvPr>
        </p:nvSpPr>
        <p:spPr>
          <a:xfrm>
            <a:off x="683568" y="1412776"/>
            <a:ext cx="7886700" cy="4980211"/>
          </a:xfrm>
        </p:spPr>
        <p:txBody>
          <a:bodyPr>
            <a:normAutofit/>
          </a:bodyPr>
          <a:lstStyle/>
          <a:p>
            <a:pPr>
              <a:buFont typeface="Wingdings" panose="05000000000000000000" pitchFamily="2" charset="2"/>
              <a:buChar char="Ø"/>
            </a:pPr>
            <a:r>
              <a:rPr lang="ru-RU" sz="1800" dirty="0" smtClean="0"/>
              <a:t> </a:t>
            </a:r>
            <a:r>
              <a:rPr lang="ru-RU" sz="1800" b="1" dirty="0" smtClean="0"/>
              <a:t>Одаренный ученик Саша: «Одноклассники меня все равно не поймут»</a:t>
            </a:r>
          </a:p>
          <a:p>
            <a:pPr marL="0" indent="0">
              <a:buNone/>
            </a:pPr>
            <a:r>
              <a:rPr lang="ru-RU" sz="1800" dirty="0" smtClean="0"/>
              <a:t>(сценарий ученика «Обособление» («Одноклассники недостойны общаться со мной»), корректирующий сценарий педагога «Почувствуй превосходство сверстника» (сверстник успешнее в построении диаграмм и таблиц, анимационных презентаций)</a:t>
            </a:r>
          </a:p>
          <a:p>
            <a:pPr>
              <a:buFont typeface="Wingdings" panose="05000000000000000000" pitchFamily="2" charset="2"/>
              <a:buChar char="Ø"/>
            </a:pPr>
            <a:r>
              <a:rPr lang="ru-RU" sz="1800" b="1" dirty="0" smtClean="0"/>
              <a:t>Новый ученик Стасик превосходно отвечает, но не дает списывать. «В отличники лезешь? Смотри не надорвись»</a:t>
            </a:r>
          </a:p>
          <a:p>
            <a:pPr marL="0" indent="0">
              <a:buNone/>
            </a:pPr>
            <a:r>
              <a:rPr lang="ru-RU" sz="1800" dirty="0" smtClean="0"/>
              <a:t>(сценарий ученика «Вызов» («У меня свое мнение»), корректирующий сценарий педагога «Убеди класс в правильности твоего мнения»</a:t>
            </a:r>
          </a:p>
          <a:p>
            <a:pPr marL="0" indent="0">
              <a:buNone/>
            </a:pPr>
            <a:r>
              <a:rPr lang="ru-RU" sz="1800" dirty="0" smtClean="0"/>
              <a:t>Кейс для самостоятельного решения:</a:t>
            </a:r>
          </a:p>
          <a:p>
            <a:pPr>
              <a:buFont typeface="Wingdings" panose="05000000000000000000" pitchFamily="2" charset="2"/>
              <a:buChar char="Ø"/>
            </a:pPr>
            <a:r>
              <a:rPr lang="ru-RU" sz="1800" b="1" dirty="0" smtClean="0"/>
              <a:t>Петя и Ваня подложили новому учителю кнопку. Сергей взял вину на себя, но получил бойкот класса – с ним перестали общаться</a:t>
            </a:r>
          </a:p>
          <a:p>
            <a:pPr>
              <a:buFont typeface="Wingdings" panose="05000000000000000000" pitchFamily="2" charset="2"/>
              <a:buChar char="Ø"/>
            </a:pPr>
            <a:r>
              <a:rPr lang="ru-RU" sz="1800" b="1" dirty="0" smtClean="0"/>
              <a:t>Ситуация с Леной Усольцевой из фильма «Чучело»</a:t>
            </a:r>
          </a:p>
          <a:p>
            <a:pPr>
              <a:buFont typeface="Wingdings" panose="05000000000000000000" pitchFamily="2" charset="2"/>
              <a:buChar char="Ø"/>
            </a:pPr>
            <a:endParaRPr lang="ru-RU" dirty="0"/>
          </a:p>
        </p:txBody>
      </p:sp>
    </p:spTree>
    <p:extLst>
      <p:ext uri="{BB962C8B-B14F-4D97-AF65-F5344CB8AC3E}">
        <p14:creationId xmlns:p14="http://schemas.microsoft.com/office/powerpoint/2010/main" val="3321190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smtClean="0">
                <a:solidFill>
                  <a:srgbClr val="FF0000"/>
                </a:solidFill>
              </a:rPr>
              <a:t>ВЗАИМОСВЯЗЬ И РАЗЛИЧИЯ СЦЕНАРИЯ СО СЛЕДУЮЩИМИ ПОНЯТИЯМИ:</a:t>
            </a:r>
            <a:endParaRPr lang="ru-RU" sz="2400" b="1" dirty="0">
              <a:solidFill>
                <a:srgbClr val="FF0000"/>
              </a:solidFill>
            </a:endParaRPr>
          </a:p>
        </p:txBody>
      </p:sp>
      <p:sp>
        <p:nvSpPr>
          <p:cNvPr id="4" name="Прямоугольник 3"/>
          <p:cNvSpPr/>
          <p:nvPr/>
        </p:nvSpPr>
        <p:spPr>
          <a:xfrm>
            <a:off x="699417" y="1825739"/>
            <a:ext cx="1670957" cy="1175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АЛГОРИТМ</a:t>
            </a:r>
            <a:endParaRPr lang="ru-RU" dirty="0"/>
          </a:p>
        </p:txBody>
      </p:sp>
      <p:sp>
        <p:nvSpPr>
          <p:cNvPr id="5" name="Прямоугольник 4"/>
          <p:cNvSpPr/>
          <p:nvPr/>
        </p:nvSpPr>
        <p:spPr>
          <a:xfrm>
            <a:off x="3675708" y="1825739"/>
            <a:ext cx="1657554" cy="1175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СЮЖЕТ</a:t>
            </a:r>
            <a:endParaRPr lang="ru-RU" dirty="0"/>
          </a:p>
        </p:txBody>
      </p:sp>
      <p:sp>
        <p:nvSpPr>
          <p:cNvPr id="6" name="Прямоугольник 5"/>
          <p:cNvSpPr/>
          <p:nvPr/>
        </p:nvSpPr>
        <p:spPr>
          <a:xfrm>
            <a:off x="6722826" y="1825739"/>
            <a:ext cx="1633343" cy="1175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ЦЕПЬ СОБЫТИЙ</a:t>
            </a:r>
            <a:endParaRPr lang="ru-RU" dirty="0"/>
          </a:p>
        </p:txBody>
      </p:sp>
      <p:sp>
        <p:nvSpPr>
          <p:cNvPr id="7" name="Прямоугольник 6"/>
          <p:cNvSpPr/>
          <p:nvPr/>
        </p:nvSpPr>
        <p:spPr>
          <a:xfrm>
            <a:off x="717343" y="4768734"/>
            <a:ext cx="1670957" cy="1321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СТРАТЕГИЯ ДЕЙСТВИЙ (ВЗАИМОДЕЙСТВИЯ)	</a:t>
            </a:r>
            <a:endParaRPr lang="ru-RU" dirty="0"/>
          </a:p>
        </p:txBody>
      </p:sp>
      <p:sp>
        <p:nvSpPr>
          <p:cNvPr id="8" name="Прямоугольник 7"/>
          <p:cNvSpPr/>
          <p:nvPr/>
        </p:nvSpPr>
        <p:spPr>
          <a:xfrm>
            <a:off x="3693452" y="4768827"/>
            <a:ext cx="1622189" cy="1232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ПРОГРАММА</a:t>
            </a:r>
            <a:endParaRPr lang="ru-RU" dirty="0"/>
          </a:p>
        </p:txBody>
      </p:sp>
      <p:sp>
        <p:nvSpPr>
          <p:cNvPr id="9" name="Прямоугольник 8"/>
          <p:cNvSpPr/>
          <p:nvPr/>
        </p:nvSpPr>
        <p:spPr>
          <a:xfrm>
            <a:off x="6722810" y="4768734"/>
            <a:ext cx="1633343" cy="1232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ПЛАН</a:t>
            </a:r>
            <a:endParaRPr lang="ru-RU" dirty="0"/>
          </a:p>
        </p:txBody>
      </p:sp>
      <p:sp>
        <p:nvSpPr>
          <p:cNvPr id="10" name="Прямоугольник 9"/>
          <p:cNvSpPr/>
          <p:nvPr/>
        </p:nvSpPr>
        <p:spPr>
          <a:xfrm>
            <a:off x="3675708" y="3254952"/>
            <a:ext cx="1657554" cy="1175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ПРОГНОЗ</a:t>
            </a:r>
            <a:endParaRPr lang="ru-RU" dirty="0"/>
          </a:p>
        </p:txBody>
      </p:sp>
      <p:sp>
        <p:nvSpPr>
          <p:cNvPr id="11" name="Прямоугольник 10"/>
          <p:cNvSpPr/>
          <p:nvPr/>
        </p:nvSpPr>
        <p:spPr>
          <a:xfrm>
            <a:off x="6698553" y="3234043"/>
            <a:ext cx="1657554" cy="1175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ВИДЕНИЕ</a:t>
            </a:r>
            <a:endParaRPr lang="ru-RU" dirty="0"/>
          </a:p>
        </p:txBody>
      </p:sp>
      <p:sp>
        <p:nvSpPr>
          <p:cNvPr id="12" name="Прямоугольник 11"/>
          <p:cNvSpPr/>
          <p:nvPr/>
        </p:nvSpPr>
        <p:spPr>
          <a:xfrm>
            <a:off x="717343" y="3254952"/>
            <a:ext cx="1670957" cy="1175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56" tIns="45678" rIns="91356" bIns="45678" rtlCol="0" anchor="ctr"/>
          <a:lstStyle/>
          <a:p>
            <a:pPr algn="ctr"/>
            <a:r>
              <a:rPr lang="ru-RU" dirty="0" smtClean="0"/>
              <a:t>ОРИЕНТИРОВОЧНАЯ ОСНОВА ДЕЙСТВИЙ</a:t>
            </a:r>
            <a:endParaRPr lang="ru-RU" dirty="0"/>
          </a:p>
        </p:txBody>
      </p:sp>
    </p:spTree>
    <p:extLst>
      <p:ext uri="{BB962C8B-B14F-4D97-AF65-F5344CB8AC3E}">
        <p14:creationId xmlns:p14="http://schemas.microsoft.com/office/powerpoint/2010/main" val="940191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903631"/>
          </a:xfrm>
        </p:spPr>
        <p:txBody>
          <a:bodyPr>
            <a:normAutofit/>
          </a:bodyPr>
          <a:lstStyle/>
          <a:p>
            <a:pPr algn="ctr"/>
            <a:r>
              <a:rPr lang="ru-RU" sz="2800" b="1" dirty="0" smtClean="0">
                <a:solidFill>
                  <a:srgbClr val="FF0000"/>
                </a:solidFill>
              </a:rPr>
              <a:t>ТИПЫ ДЕТСКИХ КОЛЛЕКТИВОВ </a:t>
            </a:r>
            <a:br>
              <a:rPr lang="ru-RU" sz="2800" b="1" dirty="0" smtClean="0">
                <a:solidFill>
                  <a:srgbClr val="FF0000"/>
                </a:solidFill>
              </a:rPr>
            </a:br>
            <a:r>
              <a:rPr lang="ru-RU" sz="2800" b="1" dirty="0" smtClean="0">
                <a:solidFill>
                  <a:srgbClr val="FF0000"/>
                </a:solidFill>
              </a:rPr>
              <a:t>ПО Е.А. АЛЕКСАНДРОВОЙ</a:t>
            </a:r>
            <a:endParaRPr lang="ru-RU" sz="2800" b="1" dirty="0">
              <a:solidFill>
                <a:srgbClr val="FF0000"/>
              </a:solidFill>
            </a:endParaRPr>
          </a:p>
        </p:txBody>
      </p:sp>
      <p:sp>
        <p:nvSpPr>
          <p:cNvPr id="3" name="Объект 2"/>
          <p:cNvSpPr>
            <a:spLocks noGrp="1"/>
          </p:cNvSpPr>
          <p:nvPr>
            <p:ph idx="1"/>
          </p:nvPr>
        </p:nvSpPr>
        <p:spPr>
          <a:xfrm>
            <a:off x="628650" y="1340768"/>
            <a:ext cx="7886700" cy="4836195"/>
          </a:xfrm>
        </p:spPr>
        <p:txBody>
          <a:bodyPr>
            <a:normAutofit/>
          </a:bodyPr>
          <a:lstStyle/>
          <a:p>
            <a:r>
              <a:rPr lang="ru-RU" b="1" dirty="0" smtClean="0">
                <a:solidFill>
                  <a:srgbClr val="FF0000"/>
                </a:solidFill>
              </a:rPr>
              <a:t>Открытая группа </a:t>
            </a:r>
            <a:r>
              <a:rPr lang="ru-RU" dirty="0" smtClean="0"/>
              <a:t>(«продуценты идей»)</a:t>
            </a:r>
          </a:p>
          <a:p>
            <a:r>
              <a:rPr lang="ru-RU" b="1" dirty="0" smtClean="0">
                <a:solidFill>
                  <a:srgbClr val="FF0000"/>
                </a:solidFill>
              </a:rPr>
              <a:t>Компромиссная группа </a:t>
            </a:r>
            <a:r>
              <a:rPr lang="ru-RU" dirty="0" smtClean="0"/>
              <a:t>(«приходите к нам со своими смыслами». В эту группу можно прийти и выйти со своими ценностями и смыслами. Хорошие организаторы разновозрастных дел)</a:t>
            </a:r>
          </a:p>
          <a:p>
            <a:r>
              <a:rPr lang="ru-RU" b="1" dirty="0" smtClean="0">
                <a:solidFill>
                  <a:srgbClr val="FF0000"/>
                </a:solidFill>
              </a:rPr>
              <a:t>Самодостаточная группа </a:t>
            </a:r>
            <a:r>
              <a:rPr lang="ru-RU" dirty="0" smtClean="0"/>
              <a:t>(принимает всех желающих, если они будут разделять ее мнение. Доктринеры и философы)</a:t>
            </a:r>
          </a:p>
          <a:p>
            <a:r>
              <a:rPr lang="ru-RU" b="1" dirty="0" smtClean="0">
                <a:solidFill>
                  <a:srgbClr val="FF0000"/>
                </a:solidFill>
              </a:rPr>
              <a:t>«Ломающая» группа </a:t>
            </a:r>
            <a:r>
              <a:rPr lang="ru-RU" dirty="0" smtClean="0"/>
              <a:t>(хорошо организуют «мозговые штурмы», мероприятия-состязания)</a:t>
            </a:r>
          </a:p>
          <a:p>
            <a:r>
              <a:rPr lang="ru-RU" b="1" dirty="0" smtClean="0">
                <a:solidFill>
                  <a:srgbClr val="FF0000"/>
                </a:solidFill>
              </a:rPr>
              <a:t>Закрытая группа</a:t>
            </a:r>
          </a:p>
          <a:p>
            <a:endParaRPr lang="ru-RU" dirty="0"/>
          </a:p>
        </p:txBody>
      </p:sp>
    </p:spTree>
    <p:extLst>
      <p:ext uri="{BB962C8B-B14F-4D97-AF65-F5344CB8AC3E}">
        <p14:creationId xmlns:p14="http://schemas.microsoft.com/office/powerpoint/2010/main" val="3748175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0" y="365147"/>
            <a:ext cx="7886700" cy="6088207"/>
          </a:xfrm>
        </p:spPr>
        <p:txBody>
          <a:bodyPr anchor="t">
            <a:normAutofit/>
          </a:bodyPr>
          <a:lstStyle/>
          <a:p>
            <a:pPr algn="ctr"/>
            <a:r>
              <a:rPr lang="ru-RU" b="1" dirty="0" smtClean="0">
                <a:solidFill>
                  <a:srgbClr val="FF0000"/>
                </a:solidFill>
              </a:rPr>
              <a:t/>
            </a:r>
            <a:br>
              <a:rPr lang="ru-RU" b="1" dirty="0" smtClean="0">
                <a:solidFill>
                  <a:srgbClr val="FF0000"/>
                </a:solidFill>
              </a:rPr>
            </a:br>
            <a:r>
              <a:rPr lang="ru-RU" b="1" dirty="0" smtClean="0">
                <a:solidFill>
                  <a:srgbClr val="FF0000"/>
                </a:solidFill>
              </a:rPr>
              <a:t>СЦЕНАРНЫЙ ПОДХОД К ПОСТРОЕНИЮ ВЗАИМОДЕЙСТВИЯ </a:t>
            </a:r>
            <a:r>
              <a:rPr lang="ru-RU" b="1" dirty="0" smtClean="0">
                <a:solidFill>
                  <a:srgbClr val="FF0000"/>
                </a:solidFill>
              </a:rPr>
              <a:t>КЛАССНОГО РУКОВОДИТЕЛЯ С РОДИТЕЛЯМИ</a:t>
            </a:r>
            <a:r>
              <a:rPr lang="ru-RU" dirty="0" smtClean="0"/>
              <a:t/>
            </a:r>
            <a:br>
              <a:rPr lang="ru-RU" dirty="0" smtClean="0"/>
            </a:br>
            <a:endParaRPr lang="ru-RU"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715" y="3501026"/>
            <a:ext cx="3350733" cy="223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501007"/>
            <a:ext cx="3604114" cy="223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899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трелка вправо 3"/>
          <p:cNvSpPr/>
          <p:nvPr/>
        </p:nvSpPr>
        <p:spPr>
          <a:xfrm>
            <a:off x="323528" y="5517232"/>
            <a:ext cx="842493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23529" y="4941168"/>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6" name="TextBox 5"/>
          <p:cNvSpPr txBox="1"/>
          <p:nvPr/>
        </p:nvSpPr>
        <p:spPr>
          <a:xfrm>
            <a:off x="7308306" y="4841284"/>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7" name="TextBox 6"/>
          <p:cNvSpPr txBox="1"/>
          <p:nvPr/>
        </p:nvSpPr>
        <p:spPr>
          <a:xfrm>
            <a:off x="3923928" y="4725144"/>
            <a:ext cx="1224136" cy="1107996"/>
          </a:xfrm>
          <a:prstGeom prst="rect">
            <a:avLst/>
          </a:prstGeom>
          <a:noFill/>
        </p:spPr>
        <p:txBody>
          <a:bodyPr wrap="square" rtlCol="0">
            <a:spAutoFit/>
          </a:bodyPr>
          <a:lstStyle/>
          <a:p>
            <a:r>
              <a:rPr lang="ru-RU" sz="6600" b="1" dirty="0" smtClean="0">
                <a:solidFill>
                  <a:srgbClr val="FF0000"/>
                </a:solidFill>
              </a:rPr>
              <a:t>+-</a:t>
            </a:r>
            <a:endParaRPr lang="ru-RU" sz="6600" b="1" dirty="0">
              <a:solidFill>
                <a:srgbClr val="FF0000"/>
              </a:solidFill>
            </a:endParaRPr>
          </a:p>
        </p:txBody>
      </p:sp>
      <p:sp>
        <p:nvSpPr>
          <p:cNvPr id="8" name="TextBox 7"/>
          <p:cNvSpPr txBox="1"/>
          <p:nvPr/>
        </p:nvSpPr>
        <p:spPr>
          <a:xfrm>
            <a:off x="323529" y="4365113"/>
            <a:ext cx="1656184" cy="646331"/>
          </a:xfrm>
          <a:prstGeom prst="rect">
            <a:avLst/>
          </a:prstGeom>
          <a:noFill/>
        </p:spPr>
        <p:txBody>
          <a:bodyPr wrap="square" rtlCol="0">
            <a:spAutoFit/>
          </a:bodyPr>
          <a:lstStyle/>
          <a:p>
            <a:pPr algn="ctr"/>
            <a:r>
              <a:rPr lang="ru-RU" b="1" dirty="0" smtClean="0"/>
              <a:t>Поле отчуждения</a:t>
            </a:r>
            <a:endParaRPr lang="ru-RU" b="1" dirty="0"/>
          </a:p>
        </p:txBody>
      </p:sp>
      <p:sp>
        <p:nvSpPr>
          <p:cNvPr id="9" name="TextBox 8"/>
          <p:cNvSpPr txBox="1"/>
          <p:nvPr/>
        </p:nvSpPr>
        <p:spPr>
          <a:xfrm>
            <a:off x="2699801" y="4401996"/>
            <a:ext cx="3672407" cy="646331"/>
          </a:xfrm>
          <a:prstGeom prst="rect">
            <a:avLst/>
          </a:prstGeom>
          <a:noFill/>
        </p:spPr>
        <p:txBody>
          <a:bodyPr wrap="square" rtlCol="0">
            <a:spAutoFit/>
          </a:bodyPr>
          <a:lstStyle/>
          <a:p>
            <a:pPr algn="ctr"/>
            <a:r>
              <a:rPr lang="ru-RU" b="1" dirty="0" smtClean="0"/>
              <a:t>Поле наращивания потенциала сотрудничества </a:t>
            </a:r>
            <a:endParaRPr lang="ru-RU" b="1" dirty="0"/>
          </a:p>
        </p:txBody>
      </p:sp>
      <p:sp>
        <p:nvSpPr>
          <p:cNvPr id="10" name="TextBox 9"/>
          <p:cNvSpPr txBox="1"/>
          <p:nvPr/>
        </p:nvSpPr>
        <p:spPr>
          <a:xfrm>
            <a:off x="6660234" y="4394885"/>
            <a:ext cx="2088232" cy="646331"/>
          </a:xfrm>
          <a:prstGeom prst="rect">
            <a:avLst/>
          </a:prstGeom>
          <a:noFill/>
        </p:spPr>
        <p:txBody>
          <a:bodyPr wrap="square" rtlCol="0">
            <a:spAutoFit/>
          </a:bodyPr>
          <a:lstStyle/>
          <a:p>
            <a:pPr algn="ctr"/>
            <a:r>
              <a:rPr lang="ru-RU" b="1" dirty="0" smtClean="0"/>
              <a:t>Поле сотрудничества</a:t>
            </a:r>
            <a:endParaRPr lang="ru-RU" b="1" dirty="0"/>
          </a:p>
        </p:txBody>
      </p:sp>
      <p:sp>
        <p:nvSpPr>
          <p:cNvPr id="11" name="Скругленный прямоугольник 10"/>
          <p:cNvSpPr/>
          <p:nvPr/>
        </p:nvSpPr>
        <p:spPr>
          <a:xfrm>
            <a:off x="323528" y="978344"/>
            <a:ext cx="2376264"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Отстранение</a:t>
            </a:r>
          </a:p>
          <a:p>
            <a:pPr algn="ctr"/>
            <a:r>
              <a:rPr lang="ru-RU" b="1" dirty="0" smtClean="0"/>
              <a:t> </a:t>
            </a:r>
          </a:p>
          <a:p>
            <a:pPr algn="ctr"/>
            <a:r>
              <a:rPr lang="ru-RU" b="1" dirty="0" smtClean="0"/>
              <a:t>Конфронтация</a:t>
            </a:r>
          </a:p>
          <a:p>
            <a:pPr algn="ctr"/>
            <a:endParaRPr lang="ru-RU" b="1" dirty="0" smtClean="0"/>
          </a:p>
          <a:p>
            <a:pPr algn="ctr"/>
            <a:r>
              <a:rPr lang="ru-RU" b="1" dirty="0" smtClean="0"/>
              <a:t>Псевдо-сотрудничество</a:t>
            </a:r>
          </a:p>
          <a:p>
            <a:pPr algn="ctr"/>
            <a:endParaRPr lang="ru-RU" b="1" dirty="0" smtClean="0"/>
          </a:p>
          <a:p>
            <a:pPr algn="ctr"/>
            <a:r>
              <a:rPr lang="ru-RU" b="1" dirty="0" smtClean="0"/>
              <a:t>Противостояние</a:t>
            </a:r>
            <a:endParaRPr lang="ru-RU" b="1" dirty="0"/>
          </a:p>
        </p:txBody>
      </p:sp>
      <p:sp>
        <p:nvSpPr>
          <p:cNvPr id="12" name="Скругленный прямоугольник 11"/>
          <p:cNvSpPr/>
          <p:nvPr/>
        </p:nvSpPr>
        <p:spPr>
          <a:xfrm>
            <a:off x="3275857" y="921300"/>
            <a:ext cx="2880320"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Приспособление</a:t>
            </a:r>
          </a:p>
          <a:p>
            <a:pPr algn="ctr"/>
            <a:endParaRPr lang="ru-RU" b="1" dirty="0" smtClean="0"/>
          </a:p>
          <a:p>
            <a:pPr algn="ctr"/>
            <a:r>
              <a:rPr lang="ru-RU" b="1" dirty="0" smtClean="0"/>
              <a:t>Компромисс</a:t>
            </a:r>
          </a:p>
          <a:p>
            <a:pPr algn="ctr"/>
            <a:endParaRPr lang="ru-RU" b="1" dirty="0" smtClean="0"/>
          </a:p>
          <a:p>
            <a:pPr algn="ctr"/>
            <a:r>
              <a:rPr lang="ru-RU" b="1" dirty="0" smtClean="0"/>
              <a:t>Консультирование</a:t>
            </a:r>
          </a:p>
          <a:p>
            <a:pPr algn="ctr"/>
            <a:endParaRPr lang="ru-RU" b="1" dirty="0" smtClean="0"/>
          </a:p>
          <a:p>
            <a:pPr algn="ctr"/>
            <a:r>
              <a:rPr lang="ru-RU" b="1" dirty="0" smtClean="0"/>
              <a:t>Помощь и поддержка</a:t>
            </a:r>
          </a:p>
          <a:p>
            <a:pPr algn="ctr"/>
            <a:endParaRPr lang="ru-RU" b="1" dirty="0" smtClean="0"/>
          </a:p>
          <a:p>
            <a:pPr algn="ctr"/>
            <a:r>
              <a:rPr lang="ru-RU" b="1" dirty="0" smtClean="0"/>
              <a:t>Участие и привлечение</a:t>
            </a:r>
          </a:p>
          <a:p>
            <a:pPr algn="ctr"/>
            <a:endParaRPr lang="ru-RU" b="1" dirty="0" smtClean="0"/>
          </a:p>
          <a:p>
            <a:pPr algn="ctr"/>
            <a:r>
              <a:rPr lang="ru-RU" b="1" dirty="0" smtClean="0"/>
              <a:t>Соглашения</a:t>
            </a:r>
          </a:p>
        </p:txBody>
      </p:sp>
      <p:sp>
        <p:nvSpPr>
          <p:cNvPr id="13" name="Скругленный прямоугольник 12"/>
          <p:cNvSpPr/>
          <p:nvPr/>
        </p:nvSpPr>
        <p:spPr>
          <a:xfrm>
            <a:off x="6588224" y="900696"/>
            <a:ext cx="2376264" cy="338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Сотрудничество</a:t>
            </a:r>
          </a:p>
          <a:p>
            <a:pPr algn="ctr"/>
            <a:endParaRPr lang="ru-RU" b="1" dirty="0" smtClean="0"/>
          </a:p>
          <a:p>
            <a:pPr algn="ctr"/>
            <a:r>
              <a:rPr lang="ru-RU" b="1" dirty="0" smtClean="0"/>
              <a:t>Сотворчество</a:t>
            </a:r>
          </a:p>
          <a:p>
            <a:pPr algn="ctr"/>
            <a:endParaRPr lang="ru-RU" b="1" dirty="0" smtClean="0"/>
          </a:p>
          <a:p>
            <a:pPr algn="ctr"/>
            <a:r>
              <a:rPr lang="ru-RU" b="1" dirty="0" smtClean="0"/>
              <a:t>Ответственная зависимость</a:t>
            </a:r>
            <a:endParaRPr lang="ru-RU" b="1" dirty="0"/>
          </a:p>
        </p:txBody>
      </p:sp>
      <p:sp>
        <p:nvSpPr>
          <p:cNvPr id="14" name="TextBox 13"/>
          <p:cNvSpPr txBox="1"/>
          <p:nvPr/>
        </p:nvSpPr>
        <p:spPr>
          <a:xfrm>
            <a:off x="1331640" y="260657"/>
            <a:ext cx="6588732" cy="646331"/>
          </a:xfrm>
          <a:prstGeom prst="rect">
            <a:avLst/>
          </a:prstGeom>
          <a:noFill/>
        </p:spPr>
        <p:txBody>
          <a:bodyPr wrap="square" rtlCol="0">
            <a:spAutoFit/>
          </a:bodyPr>
          <a:lstStyle/>
          <a:p>
            <a:pPr algn="ctr"/>
            <a:r>
              <a:rPr lang="ru-RU" b="1" dirty="0" smtClean="0">
                <a:solidFill>
                  <a:srgbClr val="FF0000"/>
                </a:solidFill>
              </a:rPr>
              <a:t>ТИПОВЫЕ СЮЖЕТЫ ВЗАИМОДЕЙСТВИЯ КЛАССНОГО РУКОВОДИТЕЛЯ С РОДИТЕЛЯМИ</a:t>
            </a:r>
            <a:endParaRPr lang="ru-RU" b="1" dirty="0">
              <a:solidFill>
                <a:srgbClr val="FF0000"/>
              </a:solidFill>
            </a:endParaRPr>
          </a:p>
        </p:txBody>
      </p:sp>
    </p:spTree>
    <p:extLst>
      <p:ext uri="{BB962C8B-B14F-4D97-AF65-F5344CB8AC3E}">
        <p14:creationId xmlns:p14="http://schemas.microsoft.com/office/powerpoint/2010/main" val="84098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b="1" dirty="0" smtClean="0">
                <a:solidFill>
                  <a:srgbClr val="FF0000"/>
                </a:solidFill>
              </a:rPr>
              <a:t>СЮЖЕТНОЕ СТРАТЕГИРОВАНИЕ ВЗАИМОДЕЙСТВИЯ КЛАССНОГО РУКОВОДИТЕЛЯ С РОДИТЕЛЯМИ</a:t>
            </a:r>
            <a:endParaRPr lang="ru-RU" sz="3200" b="1" dirty="0">
              <a:solidFill>
                <a:srgbClr val="FF0000"/>
              </a:solidFill>
            </a:endParaRPr>
          </a:p>
        </p:txBody>
      </p:sp>
      <p:sp>
        <p:nvSpPr>
          <p:cNvPr id="4" name="Скругленный прямоугольник 3"/>
          <p:cNvSpPr/>
          <p:nvPr/>
        </p:nvSpPr>
        <p:spPr>
          <a:xfrm>
            <a:off x="899592" y="1988840"/>
            <a:ext cx="2736304"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ИСХОДНАЯ СИТУАЦИЯ</a:t>
            </a:r>
            <a:endParaRPr lang="ru-RU" b="1" dirty="0"/>
          </a:p>
        </p:txBody>
      </p:sp>
      <p:sp>
        <p:nvSpPr>
          <p:cNvPr id="5" name="Скругленный прямоугольник 4"/>
          <p:cNvSpPr/>
          <p:nvPr/>
        </p:nvSpPr>
        <p:spPr>
          <a:xfrm>
            <a:off x="5526020" y="1985280"/>
            <a:ext cx="2736304"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НОРМАТИВНАЯ СИТУАЦИЯ</a:t>
            </a:r>
            <a:endParaRPr lang="ru-RU" b="1" dirty="0"/>
          </a:p>
        </p:txBody>
      </p:sp>
      <p:sp>
        <p:nvSpPr>
          <p:cNvPr id="6" name="Стрелка вправо 5"/>
          <p:cNvSpPr/>
          <p:nvPr/>
        </p:nvSpPr>
        <p:spPr>
          <a:xfrm>
            <a:off x="3653811" y="2633352"/>
            <a:ext cx="187220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043610" y="4725144"/>
            <a:ext cx="252028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ИСХОДНЫЕ СМЫСЛЫ</a:t>
            </a:r>
          </a:p>
          <a:p>
            <a:pPr algn="ctr"/>
            <a:r>
              <a:rPr lang="ru-RU" dirty="0" smtClean="0"/>
              <a:t>ЦЕННОСТИ</a:t>
            </a:r>
          </a:p>
          <a:p>
            <a:pPr algn="ctr"/>
            <a:r>
              <a:rPr lang="ru-RU" dirty="0" smtClean="0"/>
              <a:t>РОЛЕВЫЕ ПОЗИЦИИ</a:t>
            </a:r>
          </a:p>
          <a:p>
            <a:pPr algn="ctr"/>
            <a:r>
              <a:rPr lang="ru-RU" dirty="0" smtClean="0"/>
              <a:t>СТРАТЕГЕМЫ</a:t>
            </a:r>
            <a:endParaRPr lang="ru-RU" dirty="0"/>
          </a:p>
        </p:txBody>
      </p:sp>
      <p:sp>
        <p:nvSpPr>
          <p:cNvPr id="8" name="Прямоугольник 7"/>
          <p:cNvSpPr/>
          <p:nvPr/>
        </p:nvSpPr>
        <p:spPr>
          <a:xfrm>
            <a:off x="5737383" y="4725144"/>
            <a:ext cx="252028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ТРЕБУЕМЫЕ СМЫСЛЫ, ЦЕННОСТИ, РОЛЕВЫЕ ПОЗИЦИИ, СТРАТЕГЕМЫ</a:t>
            </a:r>
            <a:endParaRPr lang="ru-RU" dirty="0"/>
          </a:p>
        </p:txBody>
      </p:sp>
    </p:spTree>
    <p:extLst>
      <p:ext uri="{BB962C8B-B14F-4D97-AF65-F5344CB8AC3E}">
        <p14:creationId xmlns:p14="http://schemas.microsoft.com/office/powerpoint/2010/main" val="536226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47"/>
            <a:ext cx="7886700" cy="615599"/>
          </a:xfrm>
        </p:spPr>
        <p:txBody>
          <a:bodyPr>
            <a:normAutofit/>
          </a:bodyPr>
          <a:lstStyle/>
          <a:p>
            <a:pPr algn="ctr"/>
            <a:r>
              <a:rPr lang="ru-RU" sz="2400" b="1" dirty="0" smtClean="0">
                <a:solidFill>
                  <a:srgbClr val="FF0000"/>
                </a:solidFill>
              </a:rPr>
              <a:t>ТИПОВЫЕ СЮЖЕТЫ И СЦЕНАРИИ ПОЛЯ ОТЧУЖДЕНИЯ</a:t>
            </a:r>
            <a:endParaRPr lang="ru-RU" sz="2400" b="1" dirty="0">
              <a:solidFill>
                <a:srgbClr val="FF0000"/>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533928531"/>
              </p:ext>
            </p:extLst>
          </p:nvPr>
        </p:nvGraphicFramePr>
        <p:xfrm>
          <a:off x="628659" y="1052513"/>
          <a:ext cx="7886699" cy="5583703"/>
        </p:xfrm>
        <a:graphic>
          <a:graphicData uri="http://schemas.openxmlformats.org/drawingml/2006/table">
            <a:tbl>
              <a:tblPr firstRow="1" bandRow="1">
                <a:tableStyleId>{5C22544A-7EE6-4342-B048-85BDC9FD1C3A}</a:tableStyleId>
              </a:tblPr>
              <a:tblGrid>
                <a:gridCol w="774998"/>
                <a:gridCol w="1224136"/>
                <a:gridCol w="1728192"/>
                <a:gridCol w="1982270"/>
                <a:gridCol w="2177103"/>
              </a:tblGrid>
              <a:tr h="370840">
                <a:tc>
                  <a:txBody>
                    <a:bodyPr/>
                    <a:lstStyle/>
                    <a:p>
                      <a:r>
                        <a:rPr lang="ru-RU" sz="1200" dirty="0" err="1" smtClean="0"/>
                        <a:t>Типо</a:t>
                      </a:r>
                      <a:r>
                        <a:rPr lang="ru-RU" sz="1200" dirty="0" smtClean="0"/>
                        <a:t>-вые сюжеты</a:t>
                      </a:r>
                      <a:endParaRPr lang="ru-RU" sz="1200" dirty="0"/>
                    </a:p>
                  </a:txBody>
                  <a:tcPr/>
                </a:tc>
                <a:tc>
                  <a:txBody>
                    <a:bodyPr/>
                    <a:lstStyle/>
                    <a:p>
                      <a:r>
                        <a:rPr lang="ru-RU" sz="1200" dirty="0" smtClean="0"/>
                        <a:t>Типовые сценарии</a:t>
                      </a:r>
                      <a:endParaRPr lang="ru-RU" sz="1200" dirty="0"/>
                    </a:p>
                  </a:txBody>
                  <a:tcPr/>
                </a:tc>
                <a:tc>
                  <a:txBody>
                    <a:bodyPr/>
                    <a:lstStyle/>
                    <a:p>
                      <a:r>
                        <a:rPr lang="ru-RU" sz="1200" dirty="0" smtClean="0"/>
                        <a:t>Стратегема педагога</a:t>
                      </a:r>
                      <a:endParaRPr lang="ru-RU" sz="1200" dirty="0"/>
                    </a:p>
                  </a:txBody>
                  <a:tcPr/>
                </a:tc>
                <a:tc>
                  <a:txBody>
                    <a:bodyPr/>
                    <a:lstStyle/>
                    <a:p>
                      <a:r>
                        <a:rPr lang="ru-RU" sz="1200" dirty="0" smtClean="0"/>
                        <a:t>Смысл для педагога</a:t>
                      </a:r>
                      <a:endParaRPr lang="ru-RU" sz="1200" dirty="0"/>
                    </a:p>
                  </a:txBody>
                  <a:tcPr/>
                </a:tc>
                <a:tc>
                  <a:txBody>
                    <a:bodyPr/>
                    <a:lstStyle/>
                    <a:p>
                      <a:r>
                        <a:rPr lang="ru-RU" sz="1200" dirty="0" smtClean="0"/>
                        <a:t>Ролевые позиции педагога и родителей</a:t>
                      </a:r>
                      <a:endParaRPr lang="ru-RU" sz="1200" dirty="0"/>
                    </a:p>
                  </a:txBody>
                  <a:tcPr/>
                </a:tc>
              </a:tr>
              <a:tr h="370840">
                <a:tc rowSpan="4">
                  <a:txBody>
                    <a:bodyPr/>
                    <a:lstStyle/>
                    <a:p>
                      <a:r>
                        <a:rPr lang="ru-RU" sz="1200" dirty="0" err="1" smtClean="0"/>
                        <a:t>Отстра-нение</a:t>
                      </a:r>
                      <a:endParaRPr lang="ru-RU" sz="1200" dirty="0"/>
                    </a:p>
                  </a:txBody>
                  <a:tcPr/>
                </a:tc>
                <a:tc>
                  <a:txBody>
                    <a:bodyPr/>
                    <a:lstStyle/>
                    <a:p>
                      <a:r>
                        <a:rPr lang="ru-RU" sz="1200" dirty="0" err="1" smtClean="0"/>
                        <a:t>Зомбирование</a:t>
                      </a:r>
                      <a:r>
                        <a:rPr lang="ru-RU" sz="1200" dirty="0" smtClean="0"/>
                        <a:t> родителей</a:t>
                      </a:r>
                    </a:p>
                  </a:txBody>
                  <a:tcPr/>
                </a:tc>
                <a:tc>
                  <a:txBody>
                    <a:bodyPr/>
                    <a:lstStyle/>
                    <a:p>
                      <a:r>
                        <a:rPr lang="ru-RU" sz="1200" dirty="0" smtClean="0"/>
                        <a:t>«Родители должны приспосабливаться к учителю»</a:t>
                      </a:r>
                    </a:p>
                  </a:txBody>
                  <a:tcPr/>
                </a:tc>
                <a:tc>
                  <a:txBody>
                    <a:bodyPr/>
                    <a:lstStyle/>
                    <a:p>
                      <a:r>
                        <a:rPr lang="ru-RU" sz="1200" dirty="0" smtClean="0"/>
                        <a:t>Удобство взаимодействия</a:t>
                      </a:r>
                    </a:p>
                  </a:txBody>
                  <a:tcPr/>
                </a:tc>
                <a:tc>
                  <a:txBody>
                    <a:bodyPr/>
                    <a:lstStyle/>
                    <a:p>
                      <a:r>
                        <a:rPr lang="ru-RU" sz="1200" dirty="0" smtClean="0"/>
                        <a:t>Непререкаемый</a:t>
                      </a:r>
                      <a:r>
                        <a:rPr lang="ru-RU" sz="1200" baseline="0" dirty="0" smtClean="0"/>
                        <a:t> а</a:t>
                      </a:r>
                      <a:r>
                        <a:rPr lang="ru-RU" sz="1200" dirty="0" smtClean="0"/>
                        <a:t>вторитет</a:t>
                      </a:r>
                      <a:r>
                        <a:rPr lang="ru-RU" sz="1200" baseline="0" dirty="0" smtClean="0"/>
                        <a:t> – послушные исполнители</a:t>
                      </a:r>
                      <a:endParaRPr lang="ru-RU" sz="1200" dirty="0" smtClean="0"/>
                    </a:p>
                  </a:txBody>
                  <a:tcPr/>
                </a:tc>
              </a:tr>
              <a:tr h="370840">
                <a:tc vMerge="1">
                  <a:txBody>
                    <a:bodyPr/>
                    <a:lstStyle/>
                    <a:p>
                      <a:endParaRPr lang="ru-RU" sz="1400"/>
                    </a:p>
                  </a:txBody>
                  <a:tcPr/>
                </a:tc>
                <a:tc>
                  <a:txBody>
                    <a:bodyPr/>
                    <a:lstStyle/>
                    <a:p>
                      <a:r>
                        <a:rPr lang="ru-RU" sz="1200" dirty="0" smtClean="0"/>
                        <a:t>Игнорирование родителей</a:t>
                      </a:r>
                    </a:p>
                  </a:txBody>
                  <a:tcPr/>
                </a:tc>
                <a:tc>
                  <a:txBody>
                    <a:bodyPr/>
                    <a:lstStyle/>
                    <a:p>
                      <a:r>
                        <a:rPr lang="ru-RU" sz="1200" dirty="0" smtClean="0"/>
                        <a:t>«Учитель ответственен за всё»</a:t>
                      </a:r>
                    </a:p>
                  </a:txBody>
                  <a:tcPr/>
                </a:tc>
                <a:tc>
                  <a:txBody>
                    <a:bodyPr/>
                    <a:lstStyle/>
                    <a:p>
                      <a:r>
                        <a:rPr lang="ru-RU" sz="1200" dirty="0" smtClean="0"/>
                        <a:t>Экономия времени</a:t>
                      </a:r>
                    </a:p>
                  </a:txBody>
                  <a:tcPr/>
                </a:tc>
                <a:tc>
                  <a:txBody>
                    <a:bodyPr/>
                    <a:lstStyle/>
                    <a:p>
                      <a:r>
                        <a:rPr lang="ru-RU" sz="1200" dirty="0" smtClean="0"/>
                        <a:t>Всемогущий –</a:t>
                      </a:r>
                      <a:r>
                        <a:rPr lang="ru-RU" sz="1200" baseline="0" dirty="0" smtClean="0"/>
                        <a:t> «лишние элементы», «дилетанты»</a:t>
                      </a:r>
                      <a:endParaRPr lang="ru-RU" sz="1200" dirty="0" smtClean="0"/>
                    </a:p>
                  </a:txBody>
                  <a:tcPr/>
                </a:tc>
              </a:tr>
              <a:tr h="370840">
                <a:tc vMerge="1">
                  <a:txBody>
                    <a:bodyPr/>
                    <a:lstStyle/>
                    <a:p>
                      <a:endParaRPr lang="ru-RU" sz="1400"/>
                    </a:p>
                  </a:txBody>
                  <a:tcPr/>
                </a:tc>
                <a:tc>
                  <a:txBody>
                    <a:bodyPr/>
                    <a:lstStyle/>
                    <a:p>
                      <a:pPr marL="0" marR="0" indent="0" algn="l" defTabSz="913503" rtl="0" eaLnBrk="1" fontAlgn="auto" latinLnBrk="0" hangingPunct="1">
                        <a:lnSpc>
                          <a:spcPct val="100000"/>
                        </a:lnSpc>
                        <a:spcBef>
                          <a:spcPts val="0"/>
                        </a:spcBef>
                        <a:spcAft>
                          <a:spcPts val="0"/>
                        </a:spcAft>
                        <a:buClrTx/>
                        <a:buSzTx/>
                        <a:buFontTx/>
                        <a:buNone/>
                        <a:tabLst/>
                        <a:defRPr/>
                      </a:pPr>
                      <a:r>
                        <a:rPr lang="ru-RU" sz="1200" dirty="0" err="1" smtClean="0"/>
                        <a:t>Дезориента-ция</a:t>
                      </a:r>
                      <a:r>
                        <a:rPr lang="ru-RU" sz="1200" dirty="0" smtClean="0"/>
                        <a:t> родителей</a:t>
                      </a:r>
                    </a:p>
                  </a:txBody>
                  <a:tcPr/>
                </a:tc>
                <a:tc>
                  <a:txBody>
                    <a:bodyPr/>
                    <a:lstStyle/>
                    <a:p>
                      <a:pPr marL="0" marR="0" indent="0" algn="l" defTabSz="913503" rtl="0" eaLnBrk="1" fontAlgn="auto" latinLnBrk="0" hangingPunct="1">
                        <a:lnSpc>
                          <a:spcPct val="100000"/>
                        </a:lnSpc>
                        <a:spcBef>
                          <a:spcPts val="0"/>
                        </a:spcBef>
                        <a:spcAft>
                          <a:spcPts val="0"/>
                        </a:spcAft>
                        <a:buClrTx/>
                        <a:buSzTx/>
                        <a:buFontTx/>
                        <a:buNone/>
                        <a:tabLst/>
                        <a:defRPr/>
                      </a:pPr>
                      <a:r>
                        <a:rPr lang="ru-RU" sz="1200" dirty="0" smtClean="0"/>
                        <a:t>«Все родители одинаковы»</a:t>
                      </a:r>
                    </a:p>
                  </a:txBody>
                  <a:tcPr/>
                </a:tc>
                <a:tc>
                  <a:txBody>
                    <a:bodyPr/>
                    <a:lstStyle/>
                    <a:p>
                      <a:pPr marL="0" marR="0" indent="0" algn="l" defTabSz="913503" rtl="0" eaLnBrk="1" fontAlgn="auto" latinLnBrk="0" hangingPunct="1">
                        <a:lnSpc>
                          <a:spcPct val="100000"/>
                        </a:lnSpc>
                        <a:spcBef>
                          <a:spcPts val="0"/>
                        </a:spcBef>
                        <a:spcAft>
                          <a:spcPts val="0"/>
                        </a:spcAft>
                        <a:buClrTx/>
                        <a:buSzTx/>
                        <a:buFontTx/>
                        <a:buNone/>
                        <a:tabLst/>
                        <a:defRPr/>
                      </a:pPr>
                      <a:r>
                        <a:rPr lang="ru-RU" sz="1200" dirty="0" smtClean="0"/>
                        <a:t>Следование своим принципам</a:t>
                      </a:r>
                    </a:p>
                  </a:txBody>
                  <a:tcPr/>
                </a:tc>
                <a:tc>
                  <a:txBody>
                    <a:bodyPr/>
                    <a:lstStyle/>
                    <a:p>
                      <a:pPr marL="0" marR="0" indent="0" algn="l" defTabSz="913503" rtl="0" eaLnBrk="1" fontAlgn="auto" latinLnBrk="0" hangingPunct="1">
                        <a:lnSpc>
                          <a:spcPct val="100000"/>
                        </a:lnSpc>
                        <a:spcBef>
                          <a:spcPts val="0"/>
                        </a:spcBef>
                        <a:spcAft>
                          <a:spcPts val="0"/>
                        </a:spcAft>
                        <a:buClrTx/>
                        <a:buSzTx/>
                        <a:buFontTx/>
                        <a:buNone/>
                        <a:tabLst/>
                        <a:defRPr/>
                      </a:pPr>
                      <a:r>
                        <a:rPr lang="ru-RU" sz="1200" dirty="0" smtClean="0"/>
                        <a:t>Путник, ощупью ищущий дорогу - сомневающиеся</a:t>
                      </a:r>
                    </a:p>
                  </a:txBody>
                  <a:tcPr/>
                </a:tc>
              </a:tr>
              <a:tr h="370840">
                <a:tc vMerge="1">
                  <a:txBody>
                    <a:bodyPr/>
                    <a:lstStyle/>
                    <a:p>
                      <a:endParaRPr lang="ru-RU" sz="1400" dirty="0"/>
                    </a:p>
                  </a:txBody>
                  <a:tcPr/>
                </a:tc>
                <a:tc>
                  <a:txBody>
                    <a:bodyPr/>
                    <a:lstStyle/>
                    <a:p>
                      <a:r>
                        <a:rPr lang="ru-RU" sz="1200" dirty="0" smtClean="0"/>
                        <a:t>Уход</a:t>
                      </a:r>
                      <a:r>
                        <a:rPr lang="ru-RU" sz="1200" baseline="0" dirty="0" smtClean="0"/>
                        <a:t> педагога или родителей от ответствен-</a:t>
                      </a:r>
                      <a:r>
                        <a:rPr lang="ru-RU" sz="1200" baseline="0" dirty="0" err="1" smtClean="0"/>
                        <a:t>ности</a:t>
                      </a:r>
                      <a:endParaRPr lang="ru-RU" sz="1200" dirty="0"/>
                    </a:p>
                  </a:txBody>
                  <a:tcPr/>
                </a:tc>
                <a:tc>
                  <a:txBody>
                    <a:bodyPr/>
                    <a:lstStyle/>
                    <a:p>
                      <a:r>
                        <a:rPr lang="ru-RU" sz="1200" dirty="0" smtClean="0"/>
                        <a:t>«Во всем виноваты родители (школа)»</a:t>
                      </a:r>
                      <a:endParaRPr lang="ru-RU" sz="1200" dirty="0"/>
                    </a:p>
                  </a:txBody>
                  <a:tcPr/>
                </a:tc>
                <a:tc>
                  <a:txBody>
                    <a:bodyPr/>
                    <a:lstStyle/>
                    <a:p>
                      <a:r>
                        <a:rPr lang="ru-RU" sz="1200" dirty="0" smtClean="0"/>
                        <a:t>Облегчение работы, снятие с себя ответственности</a:t>
                      </a:r>
                      <a:endParaRPr lang="ru-RU" sz="1200" dirty="0"/>
                    </a:p>
                  </a:txBody>
                  <a:tcPr/>
                </a:tc>
                <a:tc>
                  <a:txBody>
                    <a:bodyPr/>
                    <a:lstStyle/>
                    <a:p>
                      <a:r>
                        <a:rPr lang="ru-RU" sz="1200" dirty="0" smtClean="0"/>
                        <a:t>Обвинитель – провинившийся («козлы отпущения»)</a:t>
                      </a:r>
                      <a:endParaRPr lang="ru-RU" sz="1200" dirty="0"/>
                    </a:p>
                  </a:txBody>
                  <a:tcPr/>
                </a:tc>
              </a:tr>
              <a:tr h="370840">
                <a:tc rowSpan="2">
                  <a:txBody>
                    <a:bodyPr/>
                    <a:lstStyle/>
                    <a:p>
                      <a:r>
                        <a:rPr lang="ru-RU" sz="1200" dirty="0" smtClean="0"/>
                        <a:t>Конфронтация</a:t>
                      </a:r>
                      <a:endParaRPr lang="ru-RU" sz="1200" dirty="0"/>
                    </a:p>
                  </a:txBody>
                  <a:tcPr/>
                </a:tc>
                <a:tc>
                  <a:txBody>
                    <a:bodyPr/>
                    <a:lstStyle/>
                    <a:p>
                      <a:r>
                        <a:rPr lang="ru-RU" sz="1200" dirty="0" smtClean="0"/>
                        <a:t>Вызов родителей школе</a:t>
                      </a:r>
                      <a:endParaRPr lang="ru-RU" sz="1200" dirty="0"/>
                    </a:p>
                  </a:txBody>
                  <a:tcPr/>
                </a:tc>
                <a:tc>
                  <a:txBody>
                    <a:bodyPr/>
                    <a:lstStyle/>
                    <a:p>
                      <a:r>
                        <a:rPr lang="ru-RU" sz="1200" dirty="0" smtClean="0"/>
                        <a:t>«Авторитет учителя превыше всего»</a:t>
                      </a:r>
                      <a:endParaRPr lang="ru-RU" sz="1200" dirty="0"/>
                    </a:p>
                  </a:txBody>
                  <a:tcPr/>
                </a:tc>
                <a:tc>
                  <a:txBody>
                    <a:bodyPr/>
                    <a:lstStyle/>
                    <a:p>
                      <a:r>
                        <a:rPr lang="ru-RU" sz="1200" dirty="0" smtClean="0"/>
                        <a:t>Защита</a:t>
                      </a:r>
                      <a:r>
                        <a:rPr lang="ru-RU" sz="1200" baseline="0" dirty="0" smtClean="0"/>
                        <a:t> себя, своего авторитета</a:t>
                      </a:r>
                      <a:endParaRPr lang="ru-RU" sz="1200" dirty="0"/>
                    </a:p>
                  </a:txBody>
                  <a:tcPr/>
                </a:tc>
                <a:tc>
                  <a:txBody>
                    <a:bodyPr/>
                    <a:lstStyle/>
                    <a:p>
                      <a:r>
                        <a:rPr lang="ru-RU" sz="1200" dirty="0" smtClean="0"/>
                        <a:t>«Обиженный» («мститель») - обвинители</a:t>
                      </a:r>
                      <a:endParaRPr lang="ru-RU" sz="1200" dirty="0"/>
                    </a:p>
                  </a:txBody>
                  <a:tcPr/>
                </a:tc>
              </a:tr>
              <a:tr h="370840">
                <a:tc vMerge="1">
                  <a:txBody>
                    <a:bodyPr/>
                    <a:lstStyle/>
                    <a:p>
                      <a:endParaRPr lang="ru-RU" sz="1200" dirty="0"/>
                    </a:p>
                  </a:txBody>
                  <a:tcPr/>
                </a:tc>
                <a:tc>
                  <a:txBody>
                    <a:bodyPr/>
                    <a:lstStyle/>
                    <a:p>
                      <a:r>
                        <a:rPr lang="ru-RU" sz="1200" dirty="0" smtClean="0"/>
                        <a:t>Атака педагога на родителей</a:t>
                      </a:r>
                      <a:endParaRPr lang="ru-RU" sz="1200" dirty="0"/>
                    </a:p>
                  </a:txBody>
                  <a:tcPr/>
                </a:tc>
                <a:tc>
                  <a:txBody>
                    <a:bodyPr/>
                    <a:lstStyle/>
                    <a:p>
                      <a:r>
                        <a:rPr lang="ru-RU" sz="1200" dirty="0" smtClean="0"/>
                        <a:t>«Нападение – лучший способ защиты»</a:t>
                      </a:r>
                      <a:endParaRPr lang="ru-RU" sz="1200" dirty="0"/>
                    </a:p>
                  </a:txBody>
                  <a:tcPr/>
                </a:tc>
                <a:tc>
                  <a:txBody>
                    <a:bodyPr/>
                    <a:lstStyle/>
                    <a:p>
                      <a:r>
                        <a:rPr lang="ru-RU" sz="1200" dirty="0" smtClean="0"/>
                        <a:t>Установление власти над родителями</a:t>
                      </a:r>
                      <a:endParaRPr lang="ru-RU" sz="1200" dirty="0"/>
                    </a:p>
                  </a:txBody>
                  <a:tcPr/>
                </a:tc>
                <a:tc>
                  <a:txBody>
                    <a:bodyPr/>
                    <a:lstStyle/>
                    <a:p>
                      <a:r>
                        <a:rPr lang="ru-RU" sz="1200" dirty="0" smtClean="0"/>
                        <a:t>Обвинитель - виноватые</a:t>
                      </a:r>
                      <a:endParaRPr lang="ru-RU" sz="1200" dirty="0"/>
                    </a:p>
                  </a:txBody>
                  <a:tcPr/>
                </a:tc>
              </a:tr>
              <a:tr h="370840">
                <a:tc>
                  <a:txBody>
                    <a:bodyPr/>
                    <a:lstStyle/>
                    <a:p>
                      <a:pPr marL="0" marR="0" indent="0" algn="l" defTabSz="913503" rtl="0" eaLnBrk="1" fontAlgn="auto" latinLnBrk="0" hangingPunct="1">
                        <a:lnSpc>
                          <a:spcPct val="100000"/>
                        </a:lnSpc>
                        <a:spcBef>
                          <a:spcPts val="0"/>
                        </a:spcBef>
                        <a:spcAft>
                          <a:spcPts val="0"/>
                        </a:spcAft>
                        <a:buClrTx/>
                        <a:buSzTx/>
                        <a:buFontTx/>
                        <a:buNone/>
                        <a:tabLst/>
                        <a:defRPr/>
                      </a:pPr>
                      <a:r>
                        <a:rPr lang="ru-RU" sz="1200" dirty="0" smtClean="0"/>
                        <a:t>Псевдо-</a:t>
                      </a:r>
                      <a:r>
                        <a:rPr lang="ru-RU" sz="1200" dirty="0" err="1" smtClean="0"/>
                        <a:t>сотруд</a:t>
                      </a:r>
                      <a:r>
                        <a:rPr lang="ru-RU" sz="1200" dirty="0" smtClean="0"/>
                        <a:t>-</a:t>
                      </a:r>
                      <a:r>
                        <a:rPr lang="ru-RU" sz="1200" dirty="0" err="1" smtClean="0"/>
                        <a:t>ничество</a:t>
                      </a:r>
                      <a:endParaRPr lang="ru-RU" sz="1200" dirty="0" smtClean="0"/>
                    </a:p>
                  </a:txBody>
                  <a:tcPr/>
                </a:tc>
                <a:tc>
                  <a:txBody>
                    <a:bodyPr/>
                    <a:lstStyle/>
                    <a:p>
                      <a:r>
                        <a:rPr lang="ru-RU" sz="1200" dirty="0" smtClean="0"/>
                        <a:t>Совместное негативное влияние на ребенка</a:t>
                      </a:r>
                      <a:endParaRPr lang="ru-RU" sz="1200" dirty="0"/>
                    </a:p>
                  </a:txBody>
                  <a:tcPr/>
                </a:tc>
                <a:tc>
                  <a:txBody>
                    <a:bodyPr/>
                    <a:lstStyle/>
                    <a:p>
                      <a:r>
                        <a:rPr lang="ru-RU" sz="1200" dirty="0" smtClean="0"/>
                        <a:t>«Родители всегда должны поддерживать педагога»</a:t>
                      </a:r>
                      <a:endParaRPr lang="ru-RU" sz="1200" dirty="0"/>
                    </a:p>
                  </a:txBody>
                  <a:tcPr/>
                </a:tc>
                <a:tc>
                  <a:txBody>
                    <a:bodyPr/>
                    <a:lstStyle/>
                    <a:p>
                      <a:r>
                        <a:rPr lang="ru-RU" sz="1200" dirty="0" smtClean="0"/>
                        <a:t>«Не потерять</a:t>
                      </a:r>
                      <a:r>
                        <a:rPr lang="ru-RU" sz="1200" baseline="0" dirty="0" smtClean="0"/>
                        <a:t> лицо»</a:t>
                      </a:r>
                      <a:endParaRPr lang="ru-RU" sz="1200" dirty="0"/>
                    </a:p>
                  </a:txBody>
                  <a:tcPr/>
                </a:tc>
                <a:tc>
                  <a:txBody>
                    <a:bodyPr/>
                    <a:lstStyle/>
                    <a:p>
                      <a:r>
                        <a:rPr lang="ru-RU" sz="1200" dirty="0" smtClean="0"/>
                        <a:t>Несущиеся в одной упряжке в пропасть лошади</a:t>
                      </a:r>
                      <a:endParaRPr lang="ru-RU" sz="1200" dirty="0"/>
                    </a:p>
                  </a:txBody>
                  <a:tcPr/>
                </a:tc>
              </a:tr>
              <a:tr h="645943">
                <a:tc>
                  <a:txBody>
                    <a:bodyPr/>
                    <a:lstStyle/>
                    <a:p>
                      <a:pPr marL="0" marR="0" indent="0" algn="l" defTabSz="913503" rtl="0" eaLnBrk="1" fontAlgn="auto" latinLnBrk="0" hangingPunct="1">
                        <a:lnSpc>
                          <a:spcPct val="100000"/>
                        </a:lnSpc>
                        <a:spcBef>
                          <a:spcPts val="0"/>
                        </a:spcBef>
                        <a:spcAft>
                          <a:spcPts val="0"/>
                        </a:spcAft>
                        <a:buClrTx/>
                        <a:buSzTx/>
                        <a:buFontTx/>
                        <a:buNone/>
                        <a:tabLst/>
                        <a:defRPr/>
                      </a:pPr>
                      <a:r>
                        <a:rPr lang="ru-RU" sz="1200" dirty="0" err="1" smtClean="0"/>
                        <a:t>Противодейст-вие</a:t>
                      </a:r>
                      <a:endParaRPr lang="ru-RU" sz="1200" dirty="0" smtClean="0"/>
                    </a:p>
                  </a:txBody>
                  <a:tcPr/>
                </a:tc>
                <a:tc>
                  <a:txBody>
                    <a:bodyPr/>
                    <a:lstStyle/>
                    <a:p>
                      <a:r>
                        <a:rPr lang="ru-RU" sz="1200" dirty="0" smtClean="0"/>
                        <a:t>«Лебедь,</a:t>
                      </a:r>
                      <a:r>
                        <a:rPr lang="ru-RU" sz="1200" baseline="0" dirty="0" smtClean="0"/>
                        <a:t> рак и щука»</a:t>
                      </a:r>
                      <a:endParaRPr lang="ru-RU" sz="1200" dirty="0"/>
                    </a:p>
                  </a:txBody>
                  <a:tcPr/>
                </a:tc>
                <a:tc>
                  <a:txBody>
                    <a:bodyPr/>
                    <a:lstStyle/>
                    <a:p>
                      <a:r>
                        <a:rPr lang="ru-RU" sz="1200" dirty="0" smtClean="0"/>
                        <a:t>«Моя позиция – единственно правильная»</a:t>
                      </a:r>
                      <a:endParaRPr lang="ru-RU" sz="1200" dirty="0"/>
                    </a:p>
                  </a:txBody>
                  <a:tcPr/>
                </a:tc>
                <a:tc>
                  <a:txBody>
                    <a:bodyPr/>
                    <a:lstStyle/>
                    <a:p>
                      <a:r>
                        <a:rPr lang="ru-RU" sz="1200" dirty="0" smtClean="0"/>
                        <a:t>Самоутверждение</a:t>
                      </a:r>
                      <a:endParaRPr lang="ru-RU" sz="1200" dirty="0"/>
                    </a:p>
                  </a:txBody>
                  <a:tcPr/>
                </a:tc>
                <a:tc>
                  <a:txBody>
                    <a:bodyPr/>
                    <a:lstStyle/>
                    <a:p>
                      <a:r>
                        <a:rPr lang="ru-RU" sz="1200" dirty="0" smtClean="0"/>
                        <a:t>Не понимающие друг друга </a:t>
                      </a:r>
                      <a:endParaRPr lang="ru-RU" sz="1200" dirty="0"/>
                    </a:p>
                  </a:txBody>
                  <a:tcPr/>
                </a:tc>
              </a:tr>
            </a:tbl>
          </a:graphicData>
        </a:graphic>
      </p:graphicFrame>
    </p:spTree>
    <p:extLst>
      <p:ext uri="{BB962C8B-B14F-4D97-AF65-F5344CB8AC3E}">
        <p14:creationId xmlns:p14="http://schemas.microsoft.com/office/powerpoint/2010/main" val="3059771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47"/>
            <a:ext cx="7886700" cy="543591"/>
          </a:xfrm>
        </p:spPr>
        <p:txBody>
          <a:bodyPr>
            <a:normAutofit/>
          </a:bodyPr>
          <a:lstStyle/>
          <a:p>
            <a:pPr algn="ctr"/>
            <a:r>
              <a:rPr lang="ru-RU" sz="2400" b="1" dirty="0" smtClean="0">
                <a:solidFill>
                  <a:srgbClr val="FF0000"/>
                </a:solidFill>
              </a:rPr>
              <a:t>ЭТАПЫ СЮЖЕТНОГО СТРАТЕГИРОВАНИЯ</a:t>
            </a:r>
            <a:endParaRPr lang="ru-RU" sz="2400" b="1" dirty="0">
              <a:solidFill>
                <a:srgbClr val="FF0000"/>
              </a:solidFill>
            </a:endParaRPr>
          </a:p>
        </p:txBody>
      </p:sp>
      <p:sp>
        <p:nvSpPr>
          <p:cNvPr id="4" name="Прямоугольник 3"/>
          <p:cNvSpPr/>
          <p:nvPr/>
        </p:nvSpPr>
        <p:spPr>
          <a:xfrm>
            <a:off x="694327" y="908737"/>
            <a:ext cx="7632848" cy="1399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rPr>
              <a:t>Определение предмета </a:t>
            </a:r>
            <a:r>
              <a:rPr lang="ru-RU" b="1" dirty="0" err="1" smtClean="0">
                <a:solidFill>
                  <a:srgbClr val="FF0000"/>
                </a:solidFill>
              </a:rPr>
              <a:t>стратегирования</a:t>
            </a:r>
            <a:r>
              <a:rPr lang="ru-RU" b="1" dirty="0" smtClean="0">
                <a:solidFill>
                  <a:srgbClr val="FF0000"/>
                </a:solidFill>
              </a:rPr>
              <a:t> </a:t>
            </a:r>
            <a:r>
              <a:rPr lang="ru-RU" dirty="0" smtClean="0"/>
              <a:t>(налаживание дисциплины, повышение успеваемости, установление контакта с «трудным» учеником, установление отношений ответственной зависимости между педагогом и родителям, настрой родителей на продуктивное взаимодействие со школой в воспитании ребенка)</a:t>
            </a:r>
            <a:endParaRPr lang="ru-RU" dirty="0"/>
          </a:p>
        </p:txBody>
      </p:sp>
      <p:sp>
        <p:nvSpPr>
          <p:cNvPr id="5" name="Прямоугольник 4"/>
          <p:cNvSpPr/>
          <p:nvPr/>
        </p:nvSpPr>
        <p:spPr>
          <a:xfrm>
            <a:off x="755578" y="2473096"/>
            <a:ext cx="763284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0000"/>
                </a:solidFill>
              </a:rPr>
              <a:t>Анализ</a:t>
            </a:r>
            <a:r>
              <a:rPr lang="ru-RU" dirty="0" smtClean="0">
                <a:solidFill>
                  <a:srgbClr val="FF0000"/>
                </a:solidFill>
              </a:rPr>
              <a:t> </a:t>
            </a:r>
            <a:r>
              <a:rPr lang="ru-RU" b="1" dirty="0" smtClean="0">
                <a:solidFill>
                  <a:srgbClr val="FF0000"/>
                </a:solidFill>
              </a:rPr>
              <a:t>исходной ситуации </a:t>
            </a:r>
            <a:r>
              <a:rPr lang="ru-RU" dirty="0" smtClean="0"/>
              <a:t>(проблемы, факторы (стиль семейного воспитания, индивидуальные особенности ребенка, установки родителей в отношении учителя, школы, готовность к сотрудничеству…)</a:t>
            </a:r>
            <a:endParaRPr lang="ru-RU" dirty="0"/>
          </a:p>
        </p:txBody>
      </p:sp>
      <p:sp>
        <p:nvSpPr>
          <p:cNvPr id="6" name="Прямоугольник 5"/>
          <p:cNvSpPr/>
          <p:nvPr/>
        </p:nvSpPr>
        <p:spPr>
          <a:xfrm>
            <a:off x="755578" y="3433593"/>
            <a:ext cx="7632848"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solidFill>
                  <a:srgbClr val="FF0000"/>
                </a:solidFill>
              </a:rPr>
              <a:t>Стратегирование</a:t>
            </a:r>
            <a:r>
              <a:rPr lang="ru-RU" b="1" dirty="0" smtClean="0">
                <a:solidFill>
                  <a:srgbClr val="FF0000"/>
                </a:solidFill>
              </a:rPr>
              <a:t> взаимодействия</a:t>
            </a:r>
            <a:r>
              <a:rPr lang="ru-RU" dirty="0" smtClean="0"/>
              <a:t> - определение:</a:t>
            </a:r>
          </a:p>
          <a:p>
            <a:pPr marL="285750" indent="-285750" algn="ctr">
              <a:buFontTx/>
              <a:buChar char="-"/>
            </a:pPr>
            <a:r>
              <a:rPr lang="ru-RU" dirty="0"/>
              <a:t>т</a:t>
            </a:r>
            <a:r>
              <a:rPr lang="ru-RU" dirty="0" smtClean="0"/>
              <a:t>ипового сюжета исходной ситуации</a:t>
            </a:r>
          </a:p>
          <a:p>
            <a:pPr marL="285750" indent="-285750" algn="ctr">
              <a:buFontTx/>
              <a:buChar char="-"/>
            </a:pPr>
            <a:r>
              <a:rPr lang="ru-RU" dirty="0"/>
              <a:t>т</a:t>
            </a:r>
            <a:r>
              <a:rPr lang="ru-RU" dirty="0" smtClean="0"/>
              <a:t>ипового сюжета нормативной ситуации</a:t>
            </a:r>
          </a:p>
          <a:p>
            <a:pPr marL="285750" indent="-285750" algn="ctr">
              <a:buFontTx/>
              <a:buChar char="-"/>
            </a:pPr>
            <a:r>
              <a:rPr lang="ru-RU" dirty="0"/>
              <a:t>т</a:t>
            </a:r>
            <a:r>
              <a:rPr lang="ru-RU" dirty="0" smtClean="0"/>
              <a:t>раектории перевода исходной ситуации в нормативную</a:t>
            </a:r>
          </a:p>
          <a:p>
            <a:pPr marL="285750" indent="-285750" algn="ctr">
              <a:buFontTx/>
              <a:buChar char="-"/>
            </a:pPr>
            <a:r>
              <a:rPr lang="ru-RU" dirty="0"/>
              <a:t>с</a:t>
            </a:r>
            <a:r>
              <a:rPr lang="ru-RU" dirty="0" smtClean="0"/>
              <a:t>оподчиненных целей развития взаимодействия</a:t>
            </a:r>
            <a:endParaRPr lang="ru-RU" dirty="0"/>
          </a:p>
        </p:txBody>
      </p:sp>
      <p:sp>
        <p:nvSpPr>
          <p:cNvPr id="8" name="Прямоугольник 7"/>
          <p:cNvSpPr/>
          <p:nvPr/>
        </p:nvSpPr>
        <p:spPr>
          <a:xfrm>
            <a:off x="726484" y="5085185"/>
            <a:ext cx="7632848" cy="1279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solidFill>
                  <a:srgbClr val="FF0000"/>
                </a:solidFill>
              </a:rPr>
              <a:t>Сценирование</a:t>
            </a:r>
            <a:r>
              <a:rPr lang="ru-RU" b="1" dirty="0" smtClean="0"/>
              <a:t> </a:t>
            </a:r>
            <a:r>
              <a:rPr lang="ru-RU" b="1" dirty="0" smtClean="0">
                <a:solidFill>
                  <a:srgbClr val="FF0000"/>
                </a:solidFill>
              </a:rPr>
              <a:t>взаимодействия</a:t>
            </a:r>
            <a:r>
              <a:rPr lang="ru-RU" dirty="0" smtClean="0"/>
              <a:t>:</a:t>
            </a:r>
          </a:p>
          <a:p>
            <a:pPr marL="285750" indent="-285750" algn="ctr">
              <a:buFontTx/>
              <a:buChar char="-"/>
            </a:pPr>
            <a:r>
              <a:rPr lang="ru-RU" dirty="0" smtClean="0"/>
              <a:t>Ролевые позиции участников</a:t>
            </a:r>
          </a:p>
          <a:p>
            <a:pPr marL="285750" indent="-285750" algn="ctr">
              <a:buFontTx/>
              <a:buChar char="-"/>
            </a:pPr>
            <a:r>
              <a:rPr lang="ru-RU" dirty="0" smtClean="0"/>
              <a:t>Смыслы, ценности, </a:t>
            </a:r>
            <a:r>
              <a:rPr lang="ru-RU" dirty="0" err="1" smtClean="0"/>
              <a:t>стратегемы</a:t>
            </a:r>
            <a:endParaRPr lang="ru-RU" dirty="0" smtClean="0"/>
          </a:p>
          <a:p>
            <a:pPr marL="285750" indent="-285750" algn="ctr">
              <a:buFontTx/>
              <a:buChar char="-"/>
            </a:pPr>
            <a:r>
              <a:rPr lang="ru-RU" dirty="0" smtClean="0"/>
              <a:t>Педагогический инструментарий, управляющие воздействия</a:t>
            </a:r>
          </a:p>
          <a:p>
            <a:pPr marL="285750" indent="-285750" algn="ctr">
              <a:buFontTx/>
              <a:buChar char="-"/>
            </a:pPr>
            <a:endParaRPr lang="ru-RU" dirty="0"/>
          </a:p>
        </p:txBody>
      </p:sp>
      <p:sp>
        <p:nvSpPr>
          <p:cNvPr id="9" name="Стрелка вниз 8"/>
          <p:cNvSpPr/>
          <p:nvPr/>
        </p:nvSpPr>
        <p:spPr>
          <a:xfrm>
            <a:off x="4222719" y="2307793"/>
            <a:ext cx="576064"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4201203" y="3265184"/>
            <a:ext cx="576064"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4139952" y="4873771"/>
            <a:ext cx="576064" cy="1992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97508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47"/>
            <a:ext cx="7886700" cy="543591"/>
          </a:xfrm>
        </p:spPr>
        <p:txBody>
          <a:bodyPr>
            <a:normAutofit/>
          </a:bodyPr>
          <a:lstStyle/>
          <a:p>
            <a:pPr algn="ctr"/>
            <a:r>
              <a:rPr lang="ru-RU" sz="2400" b="1" dirty="0" smtClean="0">
                <a:solidFill>
                  <a:srgbClr val="FF0000"/>
                </a:solidFill>
              </a:rPr>
              <a:t>СИТУАЦИИ ДЛЯ СЮЖЕТНОГО СТРАТЕГИРОВАНИЯ</a:t>
            </a:r>
            <a:endParaRPr lang="ru-RU" sz="2400" b="1" dirty="0">
              <a:solidFill>
                <a:srgbClr val="FF0000"/>
              </a:solidFill>
            </a:endParaRPr>
          </a:p>
        </p:txBody>
      </p:sp>
      <p:sp>
        <p:nvSpPr>
          <p:cNvPr id="3" name="Объект 2"/>
          <p:cNvSpPr>
            <a:spLocks noGrp="1"/>
          </p:cNvSpPr>
          <p:nvPr>
            <p:ph idx="1"/>
          </p:nvPr>
        </p:nvSpPr>
        <p:spPr>
          <a:xfrm>
            <a:off x="628650" y="1052737"/>
            <a:ext cx="7886700" cy="5124227"/>
          </a:xfrm>
        </p:spPr>
        <p:txBody>
          <a:bodyPr>
            <a:normAutofit fontScale="92500"/>
          </a:bodyPr>
          <a:lstStyle/>
          <a:p>
            <a:pPr marL="268288" indent="-268288">
              <a:buAutoNum type="arabicPeriod"/>
            </a:pPr>
            <a:r>
              <a:rPr lang="ru-RU" sz="1400" b="1" dirty="0" smtClean="0"/>
              <a:t>Требование публичного (при родителях и одноклассниках) обещания исправиться</a:t>
            </a:r>
          </a:p>
          <a:p>
            <a:pPr marL="0" indent="0">
              <a:buNone/>
            </a:pPr>
            <a:r>
              <a:rPr lang="ru-RU" sz="1400" dirty="0" smtClean="0"/>
              <a:t>(типовой сюжет – «отстранение», сценарий – «</a:t>
            </a:r>
            <a:r>
              <a:rPr lang="ru-RU" sz="1400" dirty="0" err="1" smtClean="0"/>
              <a:t>зомбирование</a:t>
            </a:r>
            <a:r>
              <a:rPr lang="ru-RU" sz="1400" dirty="0" smtClean="0"/>
              <a:t> родителей»)</a:t>
            </a:r>
          </a:p>
          <a:p>
            <a:pPr marL="0" indent="0">
              <a:buNone/>
            </a:pPr>
            <a:r>
              <a:rPr lang="ru-RU" sz="1400" dirty="0" smtClean="0"/>
              <a:t>Стратегия перевода исходной ситуации в нормативную: анализ причин отказа родителей от участия в «проработках», применение других способов улучшения дисциплины</a:t>
            </a:r>
          </a:p>
          <a:p>
            <a:pPr marL="0" indent="0">
              <a:buNone/>
            </a:pPr>
            <a:r>
              <a:rPr lang="ru-RU" sz="1400" b="1" dirty="0" smtClean="0"/>
              <a:t>2. Отец ударил сына после жалобы учителя</a:t>
            </a:r>
          </a:p>
          <a:p>
            <a:pPr marL="0" indent="0">
              <a:buNone/>
            </a:pPr>
            <a:r>
              <a:rPr lang="ru-RU" sz="1400" dirty="0" smtClean="0"/>
              <a:t>(типовой сюжет «отстранение», сценарий «уход педагога от ответственности»)</a:t>
            </a:r>
          </a:p>
          <a:p>
            <a:pPr marL="0" indent="0">
              <a:buNone/>
            </a:pPr>
            <a:r>
              <a:rPr lang="ru-RU" sz="1400" dirty="0"/>
              <a:t>Стратегия перевода исходной ситуации в нормативную</a:t>
            </a:r>
            <a:r>
              <a:rPr lang="ru-RU" sz="1400" dirty="0" smtClean="0"/>
              <a:t>: беседа с ребенком об особенностях взаимоотношений с родителями, договор не огорчать отца, беседа с отцом о приемлемых видах наказаний</a:t>
            </a:r>
          </a:p>
          <a:p>
            <a:pPr marL="0" indent="0">
              <a:buNone/>
            </a:pPr>
            <a:r>
              <a:rPr lang="ru-RU" sz="1400" b="1" dirty="0" smtClean="0"/>
              <a:t>3. Отец – научный сотрудник - говорит: «У меня нет времени заниматься сыном. Воспитывать его – обязанность школы»</a:t>
            </a:r>
          </a:p>
          <a:p>
            <a:pPr marL="0" indent="0">
              <a:buNone/>
            </a:pPr>
            <a:r>
              <a:rPr lang="ru-RU" sz="1400" dirty="0" smtClean="0"/>
              <a:t>(типовой сюжет – отстранение, сценарий – уход родителей от ответственности)</a:t>
            </a:r>
          </a:p>
          <a:p>
            <a:pPr marL="0" indent="0">
              <a:buNone/>
            </a:pPr>
            <a:r>
              <a:rPr lang="ru-RU" sz="1400" dirty="0"/>
              <a:t>Стратегия перевода исходной ситуации в нормативную</a:t>
            </a:r>
            <a:r>
              <a:rPr lang="ru-RU" sz="1400" dirty="0" smtClean="0"/>
              <a:t>: активизация родителей через работу с ребенком (предложить отцу помочь школе в организации научного общества)</a:t>
            </a:r>
          </a:p>
          <a:p>
            <a:pPr marL="0" indent="0">
              <a:buNone/>
            </a:pPr>
            <a:r>
              <a:rPr lang="ru-RU" sz="1400" b="1" dirty="0" smtClean="0"/>
              <a:t>4. В ответ на жалобы учителя на ухудшение успеваемости и нарушения дисциплины сына мама ученика ответила: «Не верю, что мой сын плохо учится и нарушает дисциплину. Он имеет дома все условия для хорошей учебы и отдыха. Мы его хорошо воспитываем. Вероятно, его портит школа»</a:t>
            </a:r>
          </a:p>
          <a:p>
            <a:pPr marL="0" indent="0">
              <a:buNone/>
            </a:pPr>
            <a:r>
              <a:rPr lang="ru-RU" sz="1400" dirty="0" smtClean="0"/>
              <a:t>(типовой сюжет – конфронтация», сценарий – «вызов родителей школе»)</a:t>
            </a:r>
          </a:p>
          <a:p>
            <a:pPr marL="0" indent="0">
              <a:buNone/>
            </a:pPr>
            <a:r>
              <a:rPr lang="ru-RU" sz="1400" dirty="0"/>
              <a:t>Стратегия перевода исходной ситуации в нормативную</a:t>
            </a:r>
            <a:r>
              <a:rPr lang="ru-RU" sz="1400" dirty="0" smtClean="0"/>
              <a:t>: указание на то, что преодоление некоторых недостатков ребенка возможно только с помощью родителей, привлечение мамы к участию в делах класса</a:t>
            </a:r>
          </a:p>
          <a:p>
            <a:pPr marL="0" indent="0">
              <a:buNone/>
            </a:pPr>
            <a:endParaRPr lang="ru-RU" sz="1400" dirty="0" smtClean="0"/>
          </a:p>
          <a:p>
            <a:pPr marL="0" indent="0">
              <a:buNone/>
            </a:pPr>
            <a:endParaRPr lang="ru-RU" sz="1600" dirty="0"/>
          </a:p>
        </p:txBody>
      </p:sp>
    </p:spTree>
    <p:extLst>
      <p:ext uri="{BB962C8B-B14F-4D97-AF65-F5344CB8AC3E}">
        <p14:creationId xmlns:p14="http://schemas.microsoft.com/office/powerpoint/2010/main" val="3700093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47"/>
            <a:ext cx="7886700" cy="615599"/>
          </a:xfrm>
        </p:spPr>
        <p:txBody>
          <a:bodyPr>
            <a:normAutofit/>
          </a:bodyPr>
          <a:lstStyle/>
          <a:p>
            <a:pPr algn="ctr"/>
            <a:r>
              <a:rPr lang="ru-RU" sz="2000" b="1" dirty="0" smtClean="0">
                <a:solidFill>
                  <a:srgbClr val="FF0000"/>
                </a:solidFill>
              </a:rPr>
              <a:t>СИТУАЦИИ ДЛЯ САМОСТОЯТЕЛЬНОГО СТРАТЕГИРОВАНИЯ</a:t>
            </a:r>
            <a:endParaRPr lang="ru-RU" sz="2000" b="1" dirty="0">
              <a:solidFill>
                <a:srgbClr val="FF0000"/>
              </a:solidFill>
            </a:endParaRPr>
          </a:p>
        </p:txBody>
      </p:sp>
      <p:sp>
        <p:nvSpPr>
          <p:cNvPr id="3" name="Объект 2"/>
          <p:cNvSpPr>
            <a:spLocks noGrp="1"/>
          </p:cNvSpPr>
          <p:nvPr>
            <p:ph idx="1"/>
          </p:nvPr>
        </p:nvSpPr>
        <p:spPr>
          <a:xfrm>
            <a:off x="539552" y="1052736"/>
            <a:ext cx="7886700" cy="4927402"/>
          </a:xfrm>
        </p:spPr>
        <p:txBody>
          <a:bodyPr>
            <a:normAutofit fontScale="77500" lnSpcReduction="20000"/>
          </a:bodyPr>
          <a:lstStyle/>
          <a:p>
            <a:r>
              <a:rPr lang="ru-RU" dirty="0" smtClean="0"/>
              <a:t>Отец ученика просит учителя публично извиниться за то, что, по словам девочки, уборщица пыталась окунуть ее волосы в унитаз за то, что она не смысла за собой</a:t>
            </a:r>
          </a:p>
          <a:p>
            <a:r>
              <a:rPr lang="ru-RU" dirty="0"/>
              <a:t> Ученик на уроке заявил учителю: «Не хочу с тобой играть, мразь». Слова мамы: «До какого состояния Вы довели моего сына, что он так с Вами разговаривает?». Мысли ученика: «Моя мама здорово осадила учителя»</a:t>
            </a:r>
          </a:p>
          <a:p>
            <a:r>
              <a:rPr lang="ru-RU" dirty="0" smtClean="0"/>
              <a:t>Мама ученика требует поставить ему «пятерку» за ответ, так как они «вместе учили» (ребенок отвечал с ошибками, получил «четыре»)</a:t>
            </a:r>
          </a:p>
          <a:p>
            <a:r>
              <a:rPr lang="ru-RU" dirty="0"/>
              <a:t>В</a:t>
            </a:r>
            <a:r>
              <a:rPr lang="ru-RU" dirty="0" smtClean="0"/>
              <a:t> коридоре школы обнаружено разбитое стекло. Проступок приписали шалуну Владику, хотя на самом деле его разбил другой ученик. Классный руководитель позвонила родителям. Владик был наказан. Ущерб возмещен. Позже выяснился настоящий виновник происшествия. Учитель просит папу Владика не обсуждать эту историю с сыном и отказывается обсуждать ее с классом, чтобы не потерять авторитет</a:t>
            </a:r>
          </a:p>
          <a:p>
            <a:pPr marL="0" indent="0">
              <a:buNone/>
            </a:pPr>
            <a:endParaRPr lang="ru-RU" dirty="0"/>
          </a:p>
        </p:txBody>
      </p:sp>
    </p:spTree>
    <p:extLst>
      <p:ext uri="{BB962C8B-B14F-4D97-AF65-F5344CB8AC3E}">
        <p14:creationId xmlns:p14="http://schemas.microsoft.com/office/powerpoint/2010/main" val="2241562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1" y="365203"/>
            <a:ext cx="8119814" cy="6088209"/>
          </a:xfrm>
        </p:spPr>
        <p:txBody>
          <a:bodyPr anchor="t"/>
          <a:lstStyle/>
          <a:p>
            <a:pPr algn="ctr"/>
            <a:r>
              <a:rPr lang="ru-RU" b="1" dirty="0" smtClean="0">
                <a:solidFill>
                  <a:srgbClr val="FF0000"/>
                </a:solidFill>
              </a:rPr>
              <a:t>ПЕРСПЕКТИВНО-СЦЕНАРНЫЙ МЕТОД ПОДГОТОВКИ ШКОЛЬНИКОВ К ЖИЗНЕННОМУ </a:t>
            </a:r>
            <a:r>
              <a:rPr lang="ru-RU" b="1" dirty="0" smtClean="0">
                <a:solidFill>
                  <a:srgbClr val="FF0000"/>
                </a:solidFill>
              </a:rPr>
              <a:t>ВЫБОРУ</a:t>
            </a:r>
            <a:r>
              <a:rPr lang="ru-RU" b="1" dirty="0" smtClean="0">
                <a:solidFill>
                  <a:srgbClr val="FF0000"/>
                </a:solidFill>
              </a:rPr>
              <a:t/>
            </a:r>
            <a:br>
              <a:rPr lang="ru-RU" b="1" dirty="0" smtClean="0">
                <a:solidFill>
                  <a:srgbClr val="FF0000"/>
                </a:solidFill>
              </a:rPr>
            </a:br>
            <a:r>
              <a:rPr lang="ru-RU" b="1" dirty="0" smtClean="0">
                <a:solidFill>
                  <a:srgbClr val="FF0000"/>
                </a:solidFill>
              </a:rPr>
              <a:t/>
            </a:r>
            <a:br>
              <a:rPr lang="ru-RU" b="1" dirty="0" smtClean="0">
                <a:solidFill>
                  <a:srgbClr val="FF0000"/>
                </a:solidFill>
              </a:rPr>
            </a:br>
            <a:endParaRPr lang="ru-RU" b="1" dirty="0">
              <a:solidFill>
                <a:srgbClr val="FF0000"/>
              </a:solidFill>
            </a:endParaRPr>
          </a:p>
        </p:txBody>
      </p:sp>
      <p:sp>
        <p:nvSpPr>
          <p:cNvPr id="5" name="TextBox 4"/>
          <p:cNvSpPr txBox="1"/>
          <p:nvPr/>
        </p:nvSpPr>
        <p:spPr>
          <a:xfrm>
            <a:off x="827584" y="3573016"/>
            <a:ext cx="3888432" cy="2308324"/>
          </a:xfrm>
          <a:prstGeom prst="rect">
            <a:avLst/>
          </a:prstGeom>
          <a:noFill/>
        </p:spPr>
        <p:txBody>
          <a:bodyPr wrap="square" rtlCol="0">
            <a:spAutoFit/>
          </a:bodyPr>
          <a:lstStyle/>
          <a:p>
            <a:r>
              <a:rPr lang="ru-RU" dirty="0"/>
              <a:t>Мазниченко М.А., </a:t>
            </a:r>
          </a:p>
          <a:p>
            <a:r>
              <a:rPr lang="ru-RU" dirty="0" err="1"/>
              <a:t>Д.п.н</a:t>
            </a:r>
            <a:r>
              <a:rPr lang="ru-RU" dirty="0"/>
              <a:t>., профессор кафедры педагогического и психолого-педагогического образования</a:t>
            </a:r>
          </a:p>
          <a:p>
            <a:r>
              <a:rPr lang="ru-RU" dirty="0" err="1"/>
              <a:t>Молчанюк</a:t>
            </a:r>
            <a:r>
              <a:rPr lang="ru-RU" dirty="0"/>
              <a:t> К.Н.,</a:t>
            </a:r>
          </a:p>
          <a:p>
            <a:r>
              <a:rPr lang="ru-RU" dirty="0" err="1"/>
              <a:t>к.п.н</a:t>
            </a:r>
            <a:r>
              <a:rPr lang="ru-RU" dirty="0"/>
              <a:t>., преподаватель кафедры романо-германской и русской филологии</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359360"/>
            <a:ext cx="4104456" cy="273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1828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AC81CF-AA09-5847-9BF7-3822EB946FB9}"/>
              </a:ext>
            </a:extLst>
          </p:cNvPr>
          <p:cNvSpPr>
            <a:spLocks noGrp="1"/>
          </p:cNvSpPr>
          <p:nvPr>
            <p:ph type="title"/>
          </p:nvPr>
        </p:nvSpPr>
        <p:spPr>
          <a:xfrm>
            <a:off x="6" y="-56356"/>
            <a:ext cx="9144000" cy="823913"/>
          </a:xfrm>
          <a:solidFill>
            <a:srgbClr val="00508B"/>
          </a:solidFill>
        </p:spPr>
        <p:txBody>
          <a:bodyPr/>
          <a:lstStyle/>
          <a:p>
            <a:pPr marL="719156"/>
            <a:r>
              <a:rPr lang="ru-RU" dirty="0" smtClean="0">
                <a:solidFill>
                  <a:schemeClr val="bg1"/>
                </a:solidFill>
              </a:rPr>
              <a:t>Жизненный сценарий</a:t>
            </a:r>
            <a:endParaRPr lang="ru-RU" dirty="0">
              <a:solidFill>
                <a:schemeClr val="bg1"/>
              </a:solidFill>
            </a:endParaRPr>
          </a:p>
        </p:txBody>
      </p:sp>
      <p:sp>
        <p:nvSpPr>
          <p:cNvPr id="4" name="Объект 3">
            <a:extLst>
              <a:ext uri="{FF2B5EF4-FFF2-40B4-BE49-F238E27FC236}">
                <a16:creationId xmlns:a16="http://schemas.microsoft.com/office/drawing/2014/main" xmlns="" id="{6FD05EB8-AB47-8144-AF8B-D09A77CADB2A}"/>
              </a:ext>
            </a:extLst>
          </p:cNvPr>
          <p:cNvSpPr>
            <a:spLocks noGrp="1"/>
          </p:cNvSpPr>
          <p:nvPr>
            <p:ph sz="half" idx="2"/>
          </p:nvPr>
        </p:nvSpPr>
        <p:spPr>
          <a:xfrm>
            <a:off x="586625" y="767660"/>
            <a:ext cx="7970766" cy="3206177"/>
          </a:xfrm>
        </p:spPr>
        <p:txBody>
          <a:bodyPr>
            <a:normAutofit/>
          </a:bodyPr>
          <a:lstStyle/>
          <a:p>
            <a:pPr marL="0" indent="0">
              <a:buNone/>
            </a:pPr>
            <a:r>
              <a:rPr lang="ru-RU" sz="3600" dirty="0"/>
              <a:t>персонально обоснованный путь </a:t>
            </a:r>
          </a:p>
          <a:p>
            <a:pPr marL="0" indent="0">
              <a:buNone/>
            </a:pPr>
            <a:r>
              <a:rPr lang="ru-RU" sz="3600" dirty="0"/>
              <a:t>достижения жизненной цели </a:t>
            </a:r>
          </a:p>
          <a:p>
            <a:pPr marL="0" indent="0">
              <a:buNone/>
            </a:pPr>
            <a:r>
              <a:rPr lang="ru-RU" sz="3600" dirty="0"/>
              <a:t>в актуальный период времени </a:t>
            </a:r>
          </a:p>
          <a:p>
            <a:pPr marL="0" indent="0">
              <a:buNone/>
            </a:pPr>
            <a:r>
              <a:rPr lang="ru-RU" sz="3600" dirty="0"/>
              <a:t>в условиях неопределенности </a:t>
            </a:r>
          </a:p>
          <a:p>
            <a:pPr marL="0" indent="0">
              <a:buNone/>
            </a:pPr>
            <a:r>
              <a:rPr lang="ru-RU" sz="3600" dirty="0"/>
              <a:t>внешней среды</a:t>
            </a:r>
          </a:p>
        </p:txBody>
      </p:sp>
      <p:pic>
        <p:nvPicPr>
          <p:cNvPr id="5" name="Рисунок 4">
            <a:extLst>
              <a:ext uri="{FF2B5EF4-FFF2-40B4-BE49-F238E27FC236}">
                <a16:creationId xmlns:a16="http://schemas.microsoft.com/office/drawing/2014/main" xmlns="" id="{9B22BA6C-6903-D340-8937-1F956CE770FE}"/>
              </a:ext>
            </a:extLst>
          </p:cNvPr>
          <p:cNvPicPr>
            <a:picLocks noChangeAspect="1"/>
          </p:cNvPicPr>
          <p:nvPr/>
        </p:nvPicPr>
        <p:blipFill>
          <a:blip r:embed="rId2"/>
          <a:stretch>
            <a:fillRect/>
          </a:stretch>
        </p:blipFill>
        <p:spPr>
          <a:xfrm>
            <a:off x="6" y="1809751"/>
            <a:ext cx="9144000" cy="5048250"/>
          </a:xfrm>
          <a:prstGeom prst="rect">
            <a:avLst/>
          </a:prstGeom>
        </p:spPr>
      </p:pic>
    </p:spTree>
    <p:extLst>
      <p:ext uri="{BB962C8B-B14F-4D97-AF65-F5344CB8AC3E}">
        <p14:creationId xmlns:p14="http://schemas.microsoft.com/office/powerpoint/2010/main" val="318678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5112568" cy="1143000"/>
          </a:xfrm>
        </p:spPr>
        <p:txBody>
          <a:bodyPr>
            <a:normAutofit/>
          </a:bodyPr>
          <a:lstStyle/>
          <a:p>
            <a:pPr algn="l"/>
            <a:r>
              <a:rPr lang="ru-RU" sz="3200" b="1" dirty="0" smtClean="0">
                <a:solidFill>
                  <a:srgbClr val="FF0000"/>
                </a:solidFill>
              </a:rPr>
              <a:t>ПОНИМАНИЕ СЦЕНАРИЯ В ПЕДАГОГИКЕ:</a:t>
            </a:r>
            <a:endParaRPr lang="ru-RU" sz="3200" b="1" dirty="0">
              <a:solidFill>
                <a:srgbClr val="FF0000"/>
              </a:solidFill>
            </a:endParaRPr>
          </a:p>
        </p:txBody>
      </p:sp>
      <p:sp>
        <p:nvSpPr>
          <p:cNvPr id="3" name="Объект 2"/>
          <p:cNvSpPr>
            <a:spLocks noGrp="1"/>
          </p:cNvSpPr>
          <p:nvPr>
            <p:ph idx="1"/>
          </p:nvPr>
        </p:nvSpPr>
        <p:spPr>
          <a:xfrm>
            <a:off x="395536" y="2060848"/>
            <a:ext cx="8229600" cy="4421082"/>
          </a:xfrm>
        </p:spPr>
        <p:txBody>
          <a:bodyPr>
            <a:normAutofit/>
          </a:bodyPr>
          <a:lstStyle/>
          <a:p>
            <a:r>
              <a:rPr lang="ru-RU" sz="2000" b="1" dirty="0" smtClean="0"/>
              <a:t>Кинематографическое </a:t>
            </a:r>
            <a:r>
              <a:rPr lang="ru-RU" sz="2000" dirty="0" smtClean="0"/>
              <a:t>(как сюжет): сценарий воспитательного мероприятия, цепь воспитывающих событий, сюжет урока</a:t>
            </a:r>
          </a:p>
          <a:p>
            <a:r>
              <a:rPr lang="ru-RU" sz="2000" b="1" dirty="0" smtClean="0"/>
              <a:t>Технологическое </a:t>
            </a:r>
            <a:r>
              <a:rPr lang="ru-RU" sz="2000" dirty="0" smtClean="0"/>
              <a:t>(как алгоритм, скрипт): сценарий онлайн-курса, сценарий как ориентировочная основа действий ученика по решению учебной задачи</a:t>
            </a:r>
          </a:p>
          <a:p>
            <a:r>
              <a:rPr lang="ru-RU" sz="2000" b="1" dirty="0" smtClean="0"/>
              <a:t>Управленческое </a:t>
            </a:r>
            <a:r>
              <a:rPr lang="ru-RU" sz="2000" dirty="0" smtClean="0"/>
              <a:t>(как прогноз): сценарий развития образовательной (педагогической) системы, педагогической ситуации</a:t>
            </a:r>
          </a:p>
          <a:p>
            <a:r>
              <a:rPr lang="ru-RU" sz="2000" b="1" dirty="0" smtClean="0"/>
              <a:t>Психологическое </a:t>
            </a:r>
            <a:r>
              <a:rPr lang="ru-RU" sz="2000" dirty="0" smtClean="0"/>
              <a:t>(как заданная программа жизни, поведения): жизненный сценарий студента</a:t>
            </a:r>
          </a:p>
          <a:p>
            <a:r>
              <a:rPr lang="ru-RU" sz="2000" b="1" dirty="0" smtClean="0"/>
              <a:t>Проектное: </a:t>
            </a:r>
            <a:r>
              <a:rPr lang="ru-RU" sz="2000" dirty="0" smtClean="0"/>
              <a:t> дедуктивное представление о возможных этапах, вариантах и способах педагогического взаимодействия</a:t>
            </a:r>
            <a:endParaRPr lang="ru-RU"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8" y="332656"/>
            <a:ext cx="22733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5847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4FA600D-0AEE-BC43-867A-87F84DF49737}"/>
              </a:ext>
            </a:extLst>
          </p:cNvPr>
          <p:cNvSpPr>
            <a:spLocks noGrp="1"/>
          </p:cNvSpPr>
          <p:nvPr>
            <p:ph type="title"/>
          </p:nvPr>
        </p:nvSpPr>
        <p:spPr>
          <a:xfrm>
            <a:off x="1" y="262"/>
            <a:ext cx="9144000" cy="668289"/>
          </a:xfrm>
          <a:solidFill>
            <a:srgbClr val="00508B"/>
          </a:solidFill>
          <a:ln>
            <a:solidFill>
              <a:schemeClr val="accent1"/>
            </a:solidFill>
          </a:ln>
        </p:spPr>
        <p:txBody>
          <a:bodyPr>
            <a:noAutofit/>
          </a:bodyPr>
          <a:lstStyle/>
          <a:p>
            <a:pPr marL="415252" algn="ctr"/>
            <a:r>
              <a:rPr lang="ru-RU" sz="2400" dirty="0">
                <a:solidFill>
                  <a:schemeClr val="bg1"/>
                </a:solidFill>
              </a:rPr>
              <a:t>СРАВНЕНИЕ ПЕРСПЕКТИВНО-СЦЕНАРНОГО МЕТОДА С ТРАДИЦИОННЫМИ</a:t>
            </a:r>
          </a:p>
        </p:txBody>
      </p:sp>
      <p:graphicFrame>
        <p:nvGraphicFramePr>
          <p:cNvPr id="3" name="Таблица 2">
            <a:extLst>
              <a:ext uri="{FF2B5EF4-FFF2-40B4-BE49-F238E27FC236}">
                <a16:creationId xmlns:a16="http://schemas.microsoft.com/office/drawing/2014/main" xmlns="" id="{A6CF6E3A-1CA4-4D4E-87A5-100E719CAF0E}"/>
              </a:ext>
            </a:extLst>
          </p:cNvPr>
          <p:cNvGraphicFramePr>
            <a:graphicFrameLocks noGrp="1"/>
          </p:cNvGraphicFramePr>
          <p:nvPr>
            <p:extLst>
              <p:ext uri="{D42A27DB-BD31-4B8C-83A1-F6EECF244321}">
                <p14:modId xmlns:p14="http://schemas.microsoft.com/office/powerpoint/2010/main" val="2119870794"/>
              </p:ext>
            </p:extLst>
          </p:nvPr>
        </p:nvGraphicFramePr>
        <p:xfrm>
          <a:off x="1" y="980017"/>
          <a:ext cx="9144000" cy="5290251"/>
        </p:xfrm>
        <a:graphic>
          <a:graphicData uri="http://schemas.openxmlformats.org/drawingml/2006/table">
            <a:tbl>
              <a:tblPr firstRow="1" firstCol="1" bandRow="1">
                <a:tableStyleId>{C083E6E3-FA7D-4D7B-A595-EF9225AFEA82}</a:tableStyleId>
              </a:tblPr>
              <a:tblGrid>
                <a:gridCol w="4571522">
                  <a:extLst>
                    <a:ext uri="{9D8B030D-6E8A-4147-A177-3AD203B41FA5}">
                      <a16:colId xmlns:a16="http://schemas.microsoft.com/office/drawing/2014/main" xmlns="" val="1643898997"/>
                    </a:ext>
                  </a:extLst>
                </a:gridCol>
                <a:gridCol w="4572478">
                  <a:extLst>
                    <a:ext uri="{9D8B030D-6E8A-4147-A177-3AD203B41FA5}">
                      <a16:colId xmlns:a16="http://schemas.microsoft.com/office/drawing/2014/main" xmlns="" val="1073424570"/>
                    </a:ext>
                  </a:extLst>
                </a:gridCol>
              </a:tblGrid>
              <a:tr h="350717">
                <a:tc>
                  <a:txBody>
                    <a:bodyPr/>
                    <a:lstStyle/>
                    <a:p>
                      <a:pPr algn="ctr">
                        <a:lnSpc>
                          <a:spcPct val="115000"/>
                        </a:lnSpc>
                        <a:spcAft>
                          <a:spcPts val="1000"/>
                        </a:spcAft>
                      </a:pPr>
                      <a:r>
                        <a:rPr lang="ru-RU" sz="1600" dirty="0">
                          <a:solidFill>
                            <a:srgbClr val="440A4B"/>
                          </a:solidFill>
                          <a:effectLst/>
                        </a:rPr>
                        <a:t>Имеющиеся методы</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ru-RU" sz="1600" b="1" dirty="0">
                          <a:solidFill>
                            <a:srgbClr val="00508B"/>
                          </a:solidFill>
                          <a:effectLst/>
                        </a:rPr>
                        <a:t>Перспективно-сценарный метод</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366053626"/>
                  </a:ext>
                </a:extLst>
              </a:tr>
              <a:tr h="370077">
                <a:tc>
                  <a:txBody>
                    <a:bodyPr/>
                    <a:lstStyle/>
                    <a:p>
                      <a:pPr>
                        <a:lnSpc>
                          <a:spcPct val="115000"/>
                        </a:lnSpc>
                        <a:spcAft>
                          <a:spcPts val="1000"/>
                        </a:spcAft>
                      </a:pPr>
                      <a:r>
                        <a:rPr lang="ru-RU" sz="1600" dirty="0" smtClean="0">
                          <a:solidFill>
                            <a:srgbClr val="440A4B"/>
                          </a:solidFill>
                          <a:effectLst/>
                        </a:rPr>
                        <a:t>Метод </a:t>
                      </a:r>
                      <a:r>
                        <a:rPr lang="ru-RU" sz="1600" dirty="0">
                          <a:solidFill>
                            <a:srgbClr val="440A4B"/>
                          </a:solidFill>
                          <a:effectLst/>
                        </a:rPr>
                        <a:t>педагога</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Метод педагога и старшеклассника</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762596476"/>
                  </a:ext>
                </a:extLst>
              </a:tr>
              <a:tr h="418911">
                <a:tc>
                  <a:txBody>
                    <a:bodyPr/>
                    <a:lstStyle/>
                    <a:p>
                      <a:pPr>
                        <a:lnSpc>
                          <a:spcPct val="115000"/>
                        </a:lnSpc>
                        <a:spcAft>
                          <a:spcPts val="1000"/>
                        </a:spcAft>
                      </a:pPr>
                      <a:r>
                        <a:rPr lang="ru-RU" sz="1600" dirty="0">
                          <a:solidFill>
                            <a:srgbClr val="440A4B"/>
                          </a:solidFill>
                          <a:effectLst/>
                        </a:rPr>
                        <a:t>Один </a:t>
                      </a:r>
                      <a:r>
                        <a:rPr lang="ru-RU" sz="1600" dirty="0" smtClean="0">
                          <a:solidFill>
                            <a:srgbClr val="440A4B"/>
                          </a:solidFill>
                          <a:effectLst/>
                        </a:rPr>
                        <a:t>план </a:t>
                      </a:r>
                      <a:r>
                        <a:rPr lang="ru-RU" sz="1600" dirty="0">
                          <a:solidFill>
                            <a:srgbClr val="440A4B"/>
                          </a:solidFill>
                          <a:effectLst/>
                        </a:rPr>
                        <a:t>на всю жизнь</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smtClean="0">
                          <a:solidFill>
                            <a:srgbClr val="00508B"/>
                          </a:solidFill>
                          <a:effectLst/>
                        </a:rPr>
                        <a:t>Непрерывное</a:t>
                      </a:r>
                      <a:r>
                        <a:rPr lang="ru-RU" sz="1600" b="1" baseline="0" dirty="0" smtClean="0">
                          <a:solidFill>
                            <a:srgbClr val="00508B"/>
                          </a:solidFill>
                          <a:effectLst/>
                        </a:rPr>
                        <a:t> развитие жизненных сценариев</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670884384"/>
                  </a:ext>
                </a:extLst>
              </a:tr>
              <a:tr h="584499">
                <a:tc>
                  <a:txBody>
                    <a:bodyPr/>
                    <a:lstStyle/>
                    <a:p>
                      <a:pPr>
                        <a:lnSpc>
                          <a:spcPct val="115000"/>
                        </a:lnSpc>
                        <a:spcAft>
                          <a:spcPts val="1000"/>
                        </a:spcAft>
                      </a:pPr>
                      <a:r>
                        <a:rPr lang="ru-RU" sz="1600" dirty="0" smtClean="0">
                          <a:solidFill>
                            <a:srgbClr val="440A4B"/>
                          </a:solidFill>
                          <a:effectLst/>
                        </a:rPr>
                        <a:t>План на основе внешних образцов и оценок</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Самостоятельное ценностное </a:t>
                      </a:r>
                      <a:r>
                        <a:rPr lang="ru-RU" sz="1600" b="1" dirty="0" smtClean="0">
                          <a:solidFill>
                            <a:srgbClr val="00508B"/>
                          </a:solidFill>
                          <a:effectLst/>
                        </a:rPr>
                        <a:t>самоопределение,</a:t>
                      </a:r>
                      <a:r>
                        <a:rPr lang="ru-RU" sz="1600" b="1" baseline="0" dirty="0" smtClean="0">
                          <a:solidFill>
                            <a:srgbClr val="00508B"/>
                          </a:solidFill>
                          <a:effectLst/>
                        </a:rPr>
                        <a:t> возможность отстраниться от внешних оценок</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302638663"/>
                  </a:ext>
                </a:extLst>
              </a:tr>
              <a:tr h="1155975">
                <a:tc>
                  <a:txBody>
                    <a:bodyPr/>
                    <a:lstStyle/>
                    <a:p>
                      <a:pPr>
                        <a:lnSpc>
                          <a:spcPct val="115000"/>
                        </a:lnSpc>
                        <a:spcAft>
                          <a:spcPts val="1000"/>
                        </a:spcAft>
                      </a:pPr>
                      <a:r>
                        <a:rPr lang="ru-RU" sz="1600" dirty="0">
                          <a:solidFill>
                            <a:srgbClr val="440A4B"/>
                          </a:solidFill>
                          <a:effectLst/>
                        </a:rPr>
                        <a:t>Выбор из имеющихся социально одобряемых альтернатив наиболее подходящей для старшеклассника с учетом его потребностей и возможностей (индивидуализация)</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Конструирование старшеклассником перспективных лично для него жизненных </a:t>
                      </a:r>
                      <a:r>
                        <a:rPr lang="ru-RU" sz="1600" b="1" dirty="0" smtClean="0">
                          <a:solidFill>
                            <a:srgbClr val="00508B"/>
                          </a:solidFill>
                          <a:effectLst/>
                        </a:rPr>
                        <a:t>альтернатив</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37368933"/>
                  </a:ext>
                </a:extLst>
              </a:tr>
              <a:tr h="771144">
                <a:tc>
                  <a:txBody>
                    <a:bodyPr/>
                    <a:lstStyle/>
                    <a:p>
                      <a:pPr>
                        <a:lnSpc>
                          <a:spcPct val="115000"/>
                        </a:lnSpc>
                        <a:spcAft>
                          <a:spcPts val="1000"/>
                        </a:spcAft>
                      </a:pPr>
                      <a:r>
                        <a:rPr lang="ru-RU" sz="1600" dirty="0">
                          <a:solidFill>
                            <a:srgbClr val="440A4B"/>
                          </a:solidFill>
                          <a:effectLst/>
                        </a:rPr>
                        <a:t>Один план достижения </a:t>
                      </a:r>
                      <a:r>
                        <a:rPr lang="ru-RU" sz="1600" dirty="0" smtClean="0">
                          <a:solidFill>
                            <a:srgbClr val="440A4B"/>
                          </a:solidFill>
                          <a:effectLst/>
                        </a:rPr>
                        <a:t>конкретной </a:t>
                      </a:r>
                      <a:r>
                        <a:rPr lang="ru-RU" sz="1600" baseline="0" dirty="0" smtClean="0">
                          <a:solidFill>
                            <a:srgbClr val="440A4B"/>
                          </a:solidFill>
                          <a:effectLst/>
                        </a:rPr>
                        <a:t>и </a:t>
                      </a:r>
                      <a:r>
                        <a:rPr lang="ru-RU" sz="1600" dirty="0" smtClean="0">
                          <a:solidFill>
                            <a:srgbClr val="440A4B"/>
                          </a:solidFill>
                          <a:effectLst/>
                        </a:rPr>
                        <a:t> </a:t>
                      </a:r>
                      <a:r>
                        <a:rPr lang="ru-RU" sz="1600" dirty="0">
                          <a:solidFill>
                            <a:srgbClr val="440A4B"/>
                          </a:solidFill>
                          <a:effectLst/>
                        </a:rPr>
                        <a:t>жизненной цели</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Несколько сценариев достижения </a:t>
                      </a:r>
                      <a:r>
                        <a:rPr lang="ru-RU" sz="1600" b="1" dirty="0" smtClean="0">
                          <a:solidFill>
                            <a:srgbClr val="00508B"/>
                          </a:solidFill>
                          <a:effectLst/>
                        </a:rPr>
                        <a:t>конкретной жизненной </a:t>
                      </a:r>
                      <a:r>
                        <a:rPr lang="ru-RU" sz="1600" b="1" dirty="0">
                          <a:solidFill>
                            <a:srgbClr val="00508B"/>
                          </a:solidFill>
                          <a:effectLst/>
                        </a:rPr>
                        <a:t>цели</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715602757"/>
                  </a:ext>
                </a:extLst>
              </a:tr>
              <a:tr h="412108">
                <a:tc>
                  <a:txBody>
                    <a:bodyPr/>
                    <a:lstStyle/>
                    <a:p>
                      <a:pPr>
                        <a:lnSpc>
                          <a:spcPct val="115000"/>
                        </a:lnSpc>
                        <a:spcAft>
                          <a:spcPts val="1000"/>
                        </a:spcAft>
                      </a:pPr>
                      <a:r>
                        <a:rPr lang="ru-RU" sz="1600" dirty="0">
                          <a:solidFill>
                            <a:srgbClr val="440A4B"/>
                          </a:solidFill>
                          <a:effectLst/>
                        </a:rPr>
                        <a:t>Подготовка к возможному </a:t>
                      </a:r>
                      <a:r>
                        <a:rPr lang="ru-RU" sz="1600" dirty="0" smtClean="0">
                          <a:solidFill>
                            <a:srgbClr val="440A4B"/>
                          </a:solidFill>
                          <a:effectLst/>
                        </a:rPr>
                        <a:t>будущему</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Программирование </a:t>
                      </a:r>
                      <a:r>
                        <a:rPr lang="ru-RU" sz="1600" b="1" dirty="0" smtClean="0">
                          <a:solidFill>
                            <a:srgbClr val="00508B"/>
                          </a:solidFill>
                          <a:effectLst/>
                        </a:rPr>
                        <a:t>желаемого будущего</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778819297"/>
                  </a:ext>
                </a:extLst>
              </a:tr>
              <a:tr h="412108">
                <a:tc>
                  <a:txBody>
                    <a:bodyPr/>
                    <a:lstStyle/>
                    <a:p>
                      <a:pPr>
                        <a:lnSpc>
                          <a:spcPct val="115000"/>
                        </a:lnSpc>
                        <a:spcAft>
                          <a:spcPts val="1000"/>
                        </a:spcAft>
                      </a:pPr>
                      <a:r>
                        <a:rPr lang="ru-RU" sz="1600" dirty="0">
                          <a:solidFill>
                            <a:srgbClr val="440A4B"/>
                          </a:solidFill>
                          <a:effectLst/>
                        </a:rPr>
                        <a:t>Подготовка к жизненному выбору через разъяснение его особенностей и формирование необходимых качеств</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Подготовка к жизненному выбору через приобретение опыта прохождения этапов такого выбора </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385572">
                <a:tc>
                  <a:txBody>
                    <a:bodyPr/>
                    <a:lstStyle/>
                    <a:p>
                      <a:pPr>
                        <a:lnSpc>
                          <a:spcPct val="115000"/>
                        </a:lnSpc>
                        <a:spcAft>
                          <a:spcPts val="1000"/>
                        </a:spcAft>
                      </a:pPr>
                      <a:r>
                        <a:rPr lang="ru-RU" sz="1600" dirty="0">
                          <a:solidFill>
                            <a:srgbClr val="440A4B"/>
                          </a:solidFill>
                          <a:effectLst/>
                        </a:rPr>
                        <a:t>Из сегодня в завтра</a:t>
                      </a:r>
                      <a:endParaRPr lang="ru-RU" sz="1600" dirty="0">
                        <a:solidFill>
                          <a:srgbClr val="440A4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1000"/>
                        </a:spcAft>
                      </a:pPr>
                      <a:r>
                        <a:rPr lang="ru-RU" sz="1600" b="1" dirty="0">
                          <a:solidFill>
                            <a:srgbClr val="00508B"/>
                          </a:solidFill>
                          <a:effectLst/>
                        </a:rPr>
                        <a:t>Из сегодня в </a:t>
                      </a:r>
                      <a:r>
                        <a:rPr lang="ru-RU" sz="1600" b="1" dirty="0" smtClean="0">
                          <a:solidFill>
                            <a:srgbClr val="00508B"/>
                          </a:solidFill>
                          <a:effectLst/>
                        </a:rPr>
                        <a:t>сегодня</a:t>
                      </a:r>
                      <a:endParaRPr lang="ru-RU" sz="1600" b="1" dirty="0">
                        <a:solidFill>
                          <a:srgbClr val="00508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446832245"/>
                  </a:ext>
                </a:extLst>
              </a:tr>
            </a:tbl>
          </a:graphicData>
        </a:graphic>
      </p:graphicFrame>
    </p:spTree>
    <p:extLst>
      <p:ext uri="{BB962C8B-B14F-4D97-AF65-F5344CB8AC3E}">
        <p14:creationId xmlns:p14="http://schemas.microsoft.com/office/powerpoint/2010/main" val="2214413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xmlns="" id="{3939FE93-C06A-5B4B-AF49-AE0E36D681B9}"/>
              </a:ext>
            </a:extLst>
          </p:cNvPr>
          <p:cNvSpPr>
            <a:spLocks noGrp="1"/>
          </p:cNvSpPr>
          <p:nvPr>
            <p:ph sz="half" idx="2"/>
          </p:nvPr>
        </p:nvSpPr>
        <p:spPr>
          <a:xfrm>
            <a:off x="239624" y="1577341"/>
            <a:ext cx="3977640" cy="4855164"/>
          </a:xfrm>
        </p:spPr>
        <p:txBody>
          <a:bodyPr/>
          <a:lstStyle/>
          <a:p>
            <a:r>
              <a:rPr lang="ru-RU" sz="1400" b="1" dirty="0" smtClean="0">
                <a:solidFill>
                  <a:srgbClr val="FF0000"/>
                </a:solidFill>
              </a:rPr>
              <a:t>План:</a:t>
            </a:r>
          </a:p>
          <a:p>
            <a:pPr marL="276778" indent="-276778">
              <a:buFontTx/>
              <a:buChar char="-"/>
            </a:pPr>
            <a:r>
              <a:rPr lang="ru-RU" sz="1400" b="1" dirty="0" smtClean="0"/>
              <a:t>Действия и сроки</a:t>
            </a:r>
          </a:p>
          <a:p>
            <a:r>
              <a:rPr lang="ru-RU" sz="1400" dirty="0" smtClean="0"/>
              <a:t>Сколько финансов заработаю? </a:t>
            </a:r>
          </a:p>
          <a:p>
            <a:r>
              <a:rPr lang="ru-RU" sz="1400" dirty="0" smtClean="0"/>
              <a:t>Когда? </a:t>
            </a:r>
          </a:p>
          <a:p>
            <a:r>
              <a:rPr lang="ru-RU" sz="1400" dirty="0" smtClean="0"/>
              <a:t>Куда вложу?</a:t>
            </a:r>
          </a:p>
          <a:p>
            <a:endParaRPr lang="ru-RU" sz="1400" dirty="0"/>
          </a:p>
          <a:p>
            <a:pPr marL="276778" indent="-276778">
              <a:buFontTx/>
              <a:buChar char="-"/>
            </a:pPr>
            <a:r>
              <a:rPr lang="ru-RU" sz="1400" dirty="0" smtClean="0"/>
              <a:t>Требует </a:t>
            </a:r>
            <a:r>
              <a:rPr lang="ru-RU" sz="1400" b="1" dirty="0" smtClean="0"/>
              <a:t>неукоснительного выполнения</a:t>
            </a:r>
          </a:p>
          <a:p>
            <a:endParaRPr lang="ru-RU" sz="1400" dirty="0" smtClean="0"/>
          </a:p>
          <a:p>
            <a:endParaRPr lang="ru-RU" sz="1400" dirty="0"/>
          </a:p>
          <a:p>
            <a:pPr marL="276778" indent="-276778">
              <a:buFontTx/>
              <a:buChar char="-"/>
            </a:pPr>
            <a:r>
              <a:rPr lang="ru-RU" sz="1400" b="1" dirty="0" smtClean="0"/>
              <a:t>Один </a:t>
            </a:r>
            <a:r>
              <a:rPr lang="ru-RU" sz="1400" dirty="0" smtClean="0"/>
              <a:t>план</a:t>
            </a:r>
          </a:p>
          <a:p>
            <a:pPr marL="0" indent="0">
              <a:buNone/>
            </a:pPr>
            <a:endParaRPr lang="ru-RU" sz="1400" dirty="0" smtClean="0"/>
          </a:p>
          <a:p>
            <a:pPr marL="276778" indent="-276778">
              <a:buFontTx/>
              <a:buChar char="-"/>
            </a:pPr>
            <a:r>
              <a:rPr lang="ru-RU" sz="1400" b="1" dirty="0" smtClean="0"/>
              <a:t>Точный характер</a:t>
            </a:r>
            <a:r>
              <a:rPr lang="ru-RU" sz="1400" dirty="0" smtClean="0"/>
              <a:t>, требует наличия точного прогноза будущего</a:t>
            </a:r>
            <a:endParaRPr lang="ru-RU" sz="1400" dirty="0"/>
          </a:p>
        </p:txBody>
      </p:sp>
      <p:sp>
        <p:nvSpPr>
          <p:cNvPr id="3" name="Заголовок 2">
            <a:extLst>
              <a:ext uri="{FF2B5EF4-FFF2-40B4-BE49-F238E27FC236}">
                <a16:creationId xmlns:a16="http://schemas.microsoft.com/office/drawing/2014/main" xmlns="" id="{172C9508-F431-E943-9CBF-2E215A9ED891}"/>
              </a:ext>
            </a:extLst>
          </p:cNvPr>
          <p:cNvSpPr>
            <a:spLocks noGrp="1"/>
          </p:cNvSpPr>
          <p:nvPr>
            <p:ph type="title"/>
          </p:nvPr>
        </p:nvSpPr>
        <p:spPr/>
        <p:txBody>
          <a:bodyPr/>
          <a:lstStyle/>
          <a:p>
            <a:r>
              <a:rPr lang="ru-RU" sz="2400" dirty="0"/>
              <a:t>Отличия жизненного плана и сценария (на примере сферы личных финансов)</a:t>
            </a:r>
          </a:p>
        </p:txBody>
      </p:sp>
      <p:sp>
        <p:nvSpPr>
          <p:cNvPr id="4" name="Объект 3">
            <a:extLst>
              <a:ext uri="{FF2B5EF4-FFF2-40B4-BE49-F238E27FC236}">
                <a16:creationId xmlns:a16="http://schemas.microsoft.com/office/drawing/2014/main" xmlns="" id="{640E4D0A-FDCB-4A42-B639-FB39E22C2AE2}"/>
              </a:ext>
            </a:extLst>
          </p:cNvPr>
          <p:cNvSpPr>
            <a:spLocks noGrp="1"/>
          </p:cNvSpPr>
          <p:nvPr>
            <p:ph sz="half" idx="10"/>
          </p:nvPr>
        </p:nvSpPr>
        <p:spPr>
          <a:xfrm>
            <a:off x="4402717" y="1579868"/>
            <a:ext cx="3977640" cy="4991269"/>
          </a:xfrm>
        </p:spPr>
        <p:txBody>
          <a:bodyPr/>
          <a:lstStyle/>
          <a:p>
            <a:r>
              <a:rPr lang="ru-RU" sz="1400" b="1" dirty="0" smtClean="0">
                <a:solidFill>
                  <a:srgbClr val="FF0000"/>
                </a:solidFill>
              </a:rPr>
              <a:t>Сценарий:</a:t>
            </a:r>
          </a:p>
          <a:p>
            <a:pPr marL="276778" indent="-276778">
              <a:buFontTx/>
              <a:buChar char="-"/>
            </a:pPr>
            <a:r>
              <a:rPr lang="ru-RU" sz="1400" b="1" dirty="0" smtClean="0"/>
              <a:t>Ценности:</a:t>
            </a:r>
            <a:endParaRPr lang="ru-RU" sz="1400" dirty="0" smtClean="0"/>
          </a:p>
          <a:p>
            <a:r>
              <a:rPr lang="ru-RU" sz="1400" dirty="0" smtClean="0"/>
              <a:t>Для чего в жизни мне нужны финансы? Что они мне дадут?</a:t>
            </a:r>
          </a:p>
          <a:p>
            <a:r>
              <a:rPr lang="ru-RU" sz="1400" dirty="0" smtClean="0"/>
              <a:t>Какую роль сыграют в моей жизни?</a:t>
            </a:r>
          </a:p>
          <a:p>
            <a:endParaRPr lang="ru-RU" sz="1400" dirty="0" smtClean="0"/>
          </a:p>
          <a:p>
            <a:pPr marL="276778" indent="-276778">
              <a:buFontTx/>
              <a:buChar char="-"/>
            </a:pPr>
            <a:r>
              <a:rPr lang="ru-RU" sz="1400" b="1" dirty="0" smtClean="0"/>
              <a:t>Может </a:t>
            </a:r>
            <a:r>
              <a:rPr lang="ru-RU" sz="1400" b="1" dirty="0"/>
              <a:t>развиваться</a:t>
            </a:r>
            <a:r>
              <a:rPr lang="ru-RU" sz="1400" dirty="0"/>
              <a:t>, обогащаться новыми жизненными смыслами и </a:t>
            </a:r>
            <a:r>
              <a:rPr lang="ru-RU" sz="1400" dirty="0" smtClean="0"/>
              <a:t>ценностями</a:t>
            </a:r>
          </a:p>
          <a:p>
            <a:endParaRPr lang="ru-RU" sz="1400" dirty="0" smtClean="0"/>
          </a:p>
          <a:p>
            <a:pPr marL="276778" indent="-276778">
              <a:buFontTx/>
              <a:buChar char="-"/>
            </a:pPr>
            <a:r>
              <a:rPr lang="ru-RU" sz="1400" b="1" dirty="0" smtClean="0"/>
              <a:t>Несколько </a:t>
            </a:r>
            <a:r>
              <a:rPr lang="ru-RU" sz="1400" dirty="0" smtClean="0"/>
              <a:t>сценариев (основной и альтернативный, оптимистический и пессимистический)</a:t>
            </a:r>
          </a:p>
          <a:p>
            <a:endParaRPr lang="ru-RU" sz="1400" dirty="0" smtClean="0"/>
          </a:p>
          <a:p>
            <a:pPr marL="276778" indent="-276778">
              <a:buFontTx/>
              <a:buChar char="-"/>
            </a:pPr>
            <a:r>
              <a:rPr lang="ru-RU" sz="1400" b="1" dirty="0" smtClean="0"/>
              <a:t>Вероятностный характер</a:t>
            </a:r>
            <a:r>
              <a:rPr lang="ru-RU" sz="1400" dirty="0" smtClean="0"/>
              <a:t>, не требует точного прогноза будущего</a:t>
            </a:r>
            <a:endParaRPr lang="ru-RU" sz="1400" dirty="0"/>
          </a:p>
        </p:txBody>
      </p:sp>
      <p:sp>
        <p:nvSpPr>
          <p:cNvPr id="5" name="Прямоугольник 4"/>
          <p:cNvSpPr/>
          <p:nvPr/>
        </p:nvSpPr>
        <p:spPr>
          <a:xfrm>
            <a:off x="7448634" y="194460"/>
            <a:ext cx="1695366" cy="161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5358" tIns="27688" rIns="55358" bIns="27688" rtlCol="0" anchor="ctr"/>
          <a:lstStyle/>
          <a:p>
            <a:pPr algn="ctr" defTabSz="553569"/>
            <a:endParaRPr lang="ru-RU">
              <a:solidFill>
                <a:prstClr val="white"/>
              </a:solidFill>
            </a:endParaRPr>
          </a:p>
        </p:txBody>
      </p:sp>
    </p:spTree>
    <p:extLst>
      <p:ext uri="{BB962C8B-B14F-4D97-AF65-F5344CB8AC3E}">
        <p14:creationId xmlns:p14="http://schemas.microsoft.com/office/powerpoint/2010/main" val="501969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4FA600D-0AEE-BC43-867A-87F84DF49737}"/>
              </a:ext>
            </a:extLst>
          </p:cNvPr>
          <p:cNvSpPr>
            <a:spLocks noGrp="1"/>
          </p:cNvSpPr>
          <p:nvPr>
            <p:ph type="title"/>
          </p:nvPr>
        </p:nvSpPr>
        <p:spPr>
          <a:xfrm>
            <a:off x="1" y="273"/>
            <a:ext cx="9144000" cy="929083"/>
          </a:xfrm>
          <a:solidFill>
            <a:srgbClr val="00508B"/>
          </a:solidFill>
          <a:ln>
            <a:solidFill>
              <a:schemeClr val="accent1"/>
            </a:solidFill>
          </a:ln>
        </p:spPr>
        <p:txBody>
          <a:bodyPr>
            <a:noAutofit/>
          </a:bodyPr>
          <a:lstStyle/>
          <a:p>
            <a:pPr marL="488153" algn="ctr"/>
            <a:r>
              <a:rPr lang="ru-RU" sz="2000" b="1" dirty="0">
                <a:solidFill>
                  <a:schemeClr val="bg1"/>
                </a:solidFill>
                <a:latin typeface="+mn-lt"/>
              </a:rPr>
              <a:t>КЛЮЧЕВЫЕ ИДЕИ </a:t>
            </a:r>
            <a:br>
              <a:rPr lang="ru-RU" sz="2000" b="1" dirty="0">
                <a:solidFill>
                  <a:schemeClr val="bg1"/>
                </a:solidFill>
                <a:latin typeface="+mn-lt"/>
              </a:rPr>
            </a:br>
            <a:r>
              <a:rPr lang="ru-RU" sz="2000" dirty="0">
                <a:solidFill>
                  <a:schemeClr val="bg1"/>
                </a:solidFill>
              </a:rPr>
              <a:t>перспективно-сценарного метода жизненного самоопределения старшеклассников</a:t>
            </a:r>
          </a:p>
        </p:txBody>
      </p:sp>
      <p:sp>
        <p:nvSpPr>
          <p:cNvPr id="4" name="Объект 3">
            <a:extLst>
              <a:ext uri="{FF2B5EF4-FFF2-40B4-BE49-F238E27FC236}">
                <a16:creationId xmlns:a16="http://schemas.microsoft.com/office/drawing/2014/main" xmlns="" id="{BDA0D74E-6C98-7346-9027-A9D07D17C08B}"/>
              </a:ext>
            </a:extLst>
          </p:cNvPr>
          <p:cNvSpPr>
            <a:spLocks noGrp="1"/>
          </p:cNvSpPr>
          <p:nvPr>
            <p:ph sz="half" idx="2"/>
          </p:nvPr>
        </p:nvSpPr>
        <p:spPr>
          <a:xfrm>
            <a:off x="204584" y="1303450"/>
            <a:ext cx="8699697" cy="5205629"/>
          </a:xfrm>
        </p:spPr>
        <p:txBody>
          <a:bodyPr>
            <a:noAutofit/>
          </a:bodyPr>
          <a:lstStyle/>
          <a:p>
            <a:pPr>
              <a:lnSpc>
                <a:spcPct val="150000"/>
              </a:lnSpc>
              <a:buFont typeface="Wingdings" panose="05000000000000000000" pitchFamily="2" charset="2"/>
              <a:buChar char="Ø"/>
            </a:pPr>
            <a:r>
              <a:rPr lang="ru-RU" sz="2000" dirty="0"/>
              <a:t>Программирование желаемого будущего</a:t>
            </a:r>
          </a:p>
          <a:p>
            <a:pPr>
              <a:lnSpc>
                <a:spcPct val="150000"/>
              </a:lnSpc>
              <a:buFont typeface="Wingdings" panose="05000000000000000000" pitchFamily="2" charset="2"/>
              <a:buChar char="Ø"/>
            </a:pPr>
            <a:r>
              <a:rPr lang="ru-RU" sz="2000" dirty="0"/>
              <a:t>Перспективный характер жизненных целей</a:t>
            </a:r>
          </a:p>
          <a:p>
            <a:pPr>
              <a:lnSpc>
                <a:spcPct val="150000"/>
              </a:lnSpc>
              <a:buFont typeface="Wingdings" panose="05000000000000000000" pitchFamily="2" charset="2"/>
              <a:buChar char="Ø"/>
            </a:pPr>
            <a:r>
              <a:rPr lang="ru-RU" sz="2000" dirty="0"/>
              <a:t>Связь жизненных целей с целями самореализации в ключевых жизненных сферах</a:t>
            </a:r>
          </a:p>
          <a:p>
            <a:pPr>
              <a:lnSpc>
                <a:spcPct val="150000"/>
              </a:lnSpc>
              <a:buFont typeface="Wingdings" panose="05000000000000000000" pitchFamily="2" charset="2"/>
              <a:buChar char="Ø"/>
            </a:pPr>
            <a:r>
              <a:rPr lang="ru-RU" sz="2000" dirty="0"/>
              <a:t> Развивающий характер жизненных целей</a:t>
            </a:r>
          </a:p>
          <a:p>
            <a:pPr>
              <a:lnSpc>
                <a:spcPct val="150000"/>
              </a:lnSpc>
              <a:buFont typeface="Wingdings" panose="05000000000000000000" pitchFamily="2" charset="2"/>
              <a:buChar char="Ø"/>
            </a:pPr>
            <a:r>
              <a:rPr lang="ru-RU" sz="2000" dirty="0"/>
              <a:t> Сценирование действий и событий по достижению жизненных целей</a:t>
            </a:r>
          </a:p>
          <a:p>
            <a:pPr>
              <a:lnSpc>
                <a:spcPct val="150000"/>
              </a:lnSpc>
              <a:buFont typeface="Wingdings" panose="05000000000000000000" pitchFamily="2" charset="2"/>
              <a:buChar char="Ø"/>
            </a:pPr>
            <a:r>
              <a:rPr lang="ru-RU" sz="2000" dirty="0"/>
              <a:t>Начало реализации жизненных целей и сценариев их достижения в школьный период</a:t>
            </a:r>
          </a:p>
          <a:p>
            <a:pPr>
              <a:lnSpc>
                <a:spcPct val="150000"/>
              </a:lnSpc>
              <a:buFont typeface="Wingdings" panose="05000000000000000000" pitchFamily="2" charset="2"/>
              <a:buChar char="Ø"/>
            </a:pPr>
            <a:r>
              <a:rPr lang="ru-RU" sz="2000" dirty="0"/>
              <a:t>Развитие жизненных сценариев с учетом изменений личного и социального контекста</a:t>
            </a:r>
            <a:endParaRPr lang="ru-RU" sz="2000" dirty="0">
              <a:solidFill>
                <a:srgbClr val="440A4B"/>
              </a:solidFill>
            </a:endParaRPr>
          </a:p>
        </p:txBody>
      </p:sp>
    </p:spTree>
    <p:extLst>
      <p:ext uri="{BB962C8B-B14F-4D97-AF65-F5344CB8AC3E}">
        <p14:creationId xmlns:p14="http://schemas.microsoft.com/office/powerpoint/2010/main" val="2987662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xmlns="" id="{ED8B018C-79FE-A248-96D7-2D96AA7848FA}"/>
              </a:ext>
            </a:extLst>
          </p:cNvPr>
          <p:cNvSpPr>
            <a:spLocks noGrp="1"/>
          </p:cNvSpPr>
          <p:nvPr>
            <p:ph type="title"/>
          </p:nvPr>
        </p:nvSpPr>
        <p:spPr>
          <a:xfrm>
            <a:off x="2" y="0"/>
            <a:ext cx="6246495" cy="799426"/>
          </a:xfrm>
          <a:solidFill>
            <a:schemeClr val="bg1">
              <a:lumMod val="75000"/>
            </a:schemeClr>
          </a:solidFill>
        </p:spPr>
        <p:txBody>
          <a:bodyPr>
            <a:noAutofit/>
          </a:bodyPr>
          <a:lstStyle/>
          <a:p>
            <a:r>
              <a:rPr lang="ru-RU" sz="1600" b="1" dirty="0">
                <a:solidFill>
                  <a:srgbClr val="00508B"/>
                </a:solidFill>
              </a:rPr>
              <a:t>Пример индивидуального сценария изучения английского языка для достижения жизненных целей </a:t>
            </a:r>
          </a:p>
        </p:txBody>
      </p:sp>
      <p:sp>
        <p:nvSpPr>
          <p:cNvPr id="8" name="Объект 7">
            <a:extLst>
              <a:ext uri="{FF2B5EF4-FFF2-40B4-BE49-F238E27FC236}">
                <a16:creationId xmlns:a16="http://schemas.microsoft.com/office/drawing/2014/main" xmlns="" id="{E0006537-73ED-5541-B379-B9C87F3C4A1A}"/>
              </a:ext>
            </a:extLst>
          </p:cNvPr>
          <p:cNvSpPr>
            <a:spLocks noGrp="1"/>
          </p:cNvSpPr>
          <p:nvPr>
            <p:ph idx="1"/>
          </p:nvPr>
        </p:nvSpPr>
        <p:spPr>
          <a:xfrm>
            <a:off x="129159" y="799426"/>
            <a:ext cx="5751576" cy="5845544"/>
          </a:xfrm>
        </p:spPr>
        <p:txBody>
          <a:bodyPr>
            <a:normAutofit fontScale="47500" lnSpcReduction="20000"/>
          </a:bodyPr>
          <a:lstStyle/>
          <a:p>
            <a:pPr marL="0" indent="0">
              <a:buNone/>
            </a:pPr>
            <a:endParaRPr lang="ru-RU" u="sng" dirty="0"/>
          </a:p>
          <a:p>
            <a:r>
              <a:rPr lang="ru-RU" sz="2500" dirty="0" smtClean="0"/>
              <a:t>Ученик </a:t>
            </a:r>
            <a:r>
              <a:rPr lang="ru-RU" sz="2500" dirty="0"/>
              <a:t>Эдик П. на уроках английского языка не слушает учителя и отвлекает одноклассников, рассказывая сочиненные им детективные истории.</a:t>
            </a:r>
          </a:p>
          <a:p>
            <a:r>
              <a:rPr lang="ru-RU" sz="2500" b="1" dirty="0"/>
              <a:t>Анализ текущей ситуации и проявлений будущего: </a:t>
            </a:r>
            <a:r>
              <a:rPr lang="ru-RU" sz="2500" dirty="0"/>
              <a:t>тренд будущего развития общества – глобализация. В ряде социальных практик «тон» задают, лидируют европейские страны. Чтобы добиться значимых успехов в социальной практике, необходимо включаться в международное взаимодействие с европейскими странами.</a:t>
            </a:r>
          </a:p>
          <a:p>
            <a:r>
              <a:rPr lang="ru-RU" sz="2500" b="1" dirty="0"/>
              <a:t>Активное принятие будущего </a:t>
            </a:r>
            <a:r>
              <a:rPr lang="ru-RU" sz="2500" dirty="0"/>
              <a:t>и создание условий, чтобы его принял Эдик П.: Главное – не дисциплина на уроках английского языка и даже не успеваемость Эдика по английскому языку. Главное – самореализация Эдика, развитие его творческого потенциала, повышение самооценки.</a:t>
            </a:r>
          </a:p>
          <a:p>
            <a:r>
              <a:rPr lang="ru-RU" sz="2500" b="1" dirty="0"/>
              <a:t>Постановка Эдиком П. жизненной цели </a:t>
            </a:r>
            <a:r>
              <a:rPr lang="ru-RU" sz="2500" dirty="0"/>
              <a:t>– стать известным в России и в Европе писателем детективного жанра.</a:t>
            </a:r>
          </a:p>
          <a:p>
            <a:r>
              <a:rPr lang="ru-RU" sz="2500" b="1" dirty="0"/>
              <a:t>Выбор средств и инструментов для достижения целей</a:t>
            </a:r>
            <a:r>
              <a:rPr lang="ru-RU" sz="2500" dirty="0"/>
              <a:t>: мы заинтересовали Эдика в написании детективных историй на английском языке, создании собственного сайта писателя на английском языке, размещении своих сочинений на сайте и в последующей отправке своих сочинении в британское книжное издательство, участии в литературном конкурсе в Британии.</a:t>
            </a:r>
          </a:p>
          <a:p>
            <a:r>
              <a:rPr lang="ru-RU" sz="2500" b="1" dirty="0"/>
              <a:t>Определение точек принятия решений:</a:t>
            </a:r>
            <a:r>
              <a:rPr lang="ru-RU" sz="2500" dirty="0"/>
              <a:t> мы предложили Эдику изучать английский язык по индивидуальному плану и в качестве домашних заданий представлять переводы детективов британских писателей и собственные детективы на английском языке.</a:t>
            </a:r>
          </a:p>
          <a:p>
            <a:r>
              <a:rPr lang="ru-RU" sz="2500" b="1" dirty="0"/>
              <a:t>Построение нескольких возможных сценариев педагогического воздействия </a:t>
            </a:r>
            <a:r>
              <a:rPr lang="ru-RU" sz="2500" dirty="0"/>
              <a:t>и взаимодействия «на опережение»: оптимистический сценарий: Эдик станет обучаться по английскому языку на «отлично», заинтересуется английским языков и литературой, примет участие в литературном конкурсе Британии. Пессимистический сценарий: Эдик воспримет предложение обучаться по индивидуальному плану как признание своей исключительности и станет «кичиться» этим перед одноклассниками, унижать их. </a:t>
            </a:r>
          </a:p>
          <a:p>
            <a:r>
              <a:rPr lang="ru-RU" sz="2500" dirty="0"/>
              <a:t>На практике был реализован сценарий, близкий к оптимистичному: четвертная оценка Эдика по английскому языку повысилась с «3» на «4», повысился его интерес к урокам английского языка и активность на уроках. </a:t>
            </a:r>
          </a:p>
          <a:p>
            <a:endParaRPr lang="ru-RU" dirty="0"/>
          </a:p>
        </p:txBody>
      </p:sp>
      <p:pic>
        <p:nvPicPr>
          <p:cNvPr id="12" name="Рисунок 11">
            <a:extLst>
              <a:ext uri="{FF2B5EF4-FFF2-40B4-BE49-F238E27FC236}">
                <a16:creationId xmlns:a16="http://schemas.microsoft.com/office/drawing/2014/main" xmlns="" id="{41BDD11F-9334-2649-87E9-6AEF054C729D}"/>
              </a:ext>
            </a:extLst>
          </p:cNvPr>
          <p:cNvPicPr>
            <a:picLocks noChangeAspect="1"/>
          </p:cNvPicPr>
          <p:nvPr/>
        </p:nvPicPr>
        <p:blipFill>
          <a:blip r:embed="rId2"/>
          <a:stretch>
            <a:fillRect/>
          </a:stretch>
        </p:blipFill>
        <p:spPr>
          <a:xfrm>
            <a:off x="6246497" y="39"/>
            <a:ext cx="2897505" cy="4897191"/>
          </a:xfrm>
          <a:prstGeom prst="rect">
            <a:avLst/>
          </a:prstGeom>
        </p:spPr>
      </p:pic>
      <p:pic>
        <p:nvPicPr>
          <p:cNvPr id="16" name="Рисунок 15">
            <a:extLst>
              <a:ext uri="{FF2B5EF4-FFF2-40B4-BE49-F238E27FC236}">
                <a16:creationId xmlns:a16="http://schemas.microsoft.com/office/drawing/2014/main" xmlns="" id="{DC24D42D-C4E0-FC49-AD5F-5AC61F0F646A}"/>
              </a:ext>
            </a:extLst>
          </p:cNvPr>
          <p:cNvPicPr>
            <a:picLocks noChangeAspect="1"/>
          </p:cNvPicPr>
          <p:nvPr/>
        </p:nvPicPr>
        <p:blipFill>
          <a:blip r:embed="rId3"/>
          <a:stretch>
            <a:fillRect/>
          </a:stretch>
        </p:blipFill>
        <p:spPr>
          <a:xfrm>
            <a:off x="5880737" y="4532797"/>
            <a:ext cx="2732913" cy="2327677"/>
          </a:xfrm>
          <a:prstGeom prst="rect">
            <a:avLst/>
          </a:prstGeom>
        </p:spPr>
      </p:pic>
    </p:spTree>
    <p:extLst>
      <p:ext uri="{BB962C8B-B14F-4D97-AF65-F5344CB8AC3E}">
        <p14:creationId xmlns:p14="http://schemas.microsoft.com/office/powerpoint/2010/main" val="940106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1" y="365129"/>
            <a:ext cx="7886700" cy="6160215"/>
          </a:xfrm>
        </p:spPr>
        <p:txBody>
          <a:bodyPr anchor="t">
            <a:normAutofit/>
          </a:bodyPr>
          <a:lstStyle/>
          <a:p>
            <a:pPr algn="ctr"/>
            <a:r>
              <a:rPr lang="ru-RU" b="1" dirty="0" smtClean="0">
                <a:solidFill>
                  <a:srgbClr val="FF0000"/>
                </a:solidFill>
              </a:rPr>
              <a:t>СЦЕНИРОВАНИЕ ПРОФЕССИОНАЛЬНОГО САМООПРЕДЕЛЕНИЯ ПОДРОСТКОВ</a:t>
            </a: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070736"/>
            <a:ext cx="3680171" cy="276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1610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390399240"/>
              </p:ext>
            </p:extLst>
          </p:nvPr>
        </p:nvGraphicFramePr>
        <p:xfrm>
          <a:off x="683568" y="538377"/>
          <a:ext cx="8064896" cy="5770943"/>
        </p:xfrm>
        <a:graphic>
          <a:graphicData uri="http://schemas.openxmlformats.org/drawingml/2006/table">
            <a:tbl>
              <a:tblPr firstRow="1" firstCol="1" bandRow="1">
                <a:tableStyleId>{5C22544A-7EE6-4342-B048-85BDC9FD1C3A}</a:tableStyleId>
              </a:tblPr>
              <a:tblGrid>
                <a:gridCol w="1225859"/>
                <a:gridCol w="1921122"/>
                <a:gridCol w="1345125"/>
                <a:gridCol w="3572790"/>
              </a:tblGrid>
              <a:tr h="1298697">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Исходные сценарии проф. самоопределения</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ctr">
                        <a:spcAft>
                          <a:spcPts val="0"/>
                        </a:spcAft>
                      </a:pPr>
                      <a:r>
                        <a:rPr lang="ru-RU" sz="1200">
                          <a:effectLst/>
                          <a:latin typeface="Times New Roman" panose="02020603050405020304" pitchFamily="18" charset="0"/>
                          <a:cs typeface="Times New Roman" panose="02020603050405020304" pitchFamily="18" charset="0"/>
                        </a:rPr>
                        <a:t>Причины возникновения непродуктивного сценария</a:t>
                      </a:r>
                    </a:p>
                  </a:txBody>
                  <a:tcPr marL="54112" marR="54112" marT="0" marB="0"/>
                </a:tc>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Непродуктивные сценарии профориентации</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Основания для построения коррекционных педагогических</a:t>
                      </a:r>
                      <a:r>
                        <a:rPr lang="ru-RU" sz="1200" baseline="0" dirty="0" smtClean="0">
                          <a:effectLst/>
                          <a:latin typeface="Times New Roman" panose="02020603050405020304" pitchFamily="18" charset="0"/>
                          <a:cs typeface="Times New Roman" panose="02020603050405020304" pitchFamily="18" charset="0"/>
                        </a:rPr>
                        <a:t> сценариев</a:t>
                      </a:r>
                      <a:endParaRPr lang="ru-RU" sz="1200" dirty="0">
                        <a:effectLst/>
                        <a:latin typeface="Times New Roman" panose="02020603050405020304" pitchFamily="18" charset="0"/>
                        <a:cs typeface="Times New Roman" panose="02020603050405020304" pitchFamily="18" charset="0"/>
                      </a:endParaRPr>
                    </a:p>
                  </a:txBody>
                  <a:tcPr marL="54112" marR="54112" marT="0" marB="0"/>
                </a:tc>
              </a:tr>
              <a:tr h="933551">
                <a:tc>
                  <a:txBody>
                    <a:bodyPr/>
                    <a:lstStyle/>
                    <a:p>
                      <a:pPr algn="just">
                        <a:spcAft>
                          <a:spcPts val="0"/>
                        </a:spcAft>
                      </a:pPr>
                      <a:r>
                        <a:rPr lang="ru-RU" sz="1200" dirty="0">
                          <a:effectLst/>
                          <a:latin typeface="Times New Roman" panose="02020603050405020304" pitchFamily="18" charset="0"/>
                          <a:cs typeface="Times New Roman" panose="02020603050405020304" pitchFamily="18" charset="0"/>
                        </a:rPr>
                        <a:t>«Подчинение воле родителей в ущерб собственным интересам»</a:t>
                      </a:r>
                    </a:p>
                  </a:txBody>
                  <a:tcPr marL="54112" marR="54112" marT="0" marB="0"/>
                </a:tc>
                <a:tc>
                  <a:txBody>
                    <a:bodyPr/>
                    <a:lstStyle/>
                    <a:p>
                      <a:pPr algn="just">
                        <a:spcAft>
                          <a:spcPts val="0"/>
                        </a:spcAft>
                      </a:pPr>
                      <a:r>
                        <a:rPr lang="ru-RU" sz="1200">
                          <a:effectLst/>
                          <a:latin typeface="Times New Roman" panose="02020603050405020304" pitchFamily="18" charset="0"/>
                          <a:cs typeface="Times New Roman" panose="02020603050405020304" pitchFamily="18" charset="0"/>
                        </a:rPr>
                        <a:t>Несамостоятельность подростка</a:t>
                      </a:r>
                    </a:p>
                    <a:p>
                      <a:pPr algn="just">
                        <a:spcAft>
                          <a:spcPts val="0"/>
                        </a:spcAft>
                      </a:pPr>
                      <a:r>
                        <a:rPr lang="ru-RU" sz="1200">
                          <a:effectLst/>
                          <a:latin typeface="Times New Roman" panose="02020603050405020304" pitchFamily="18" charset="0"/>
                          <a:cs typeface="Times New Roman" panose="02020603050405020304" pitchFamily="18" charset="0"/>
                        </a:rPr>
                        <a:t>Стремление родителей с помощью ребенка реализовать свои нереализованные жизненные планы</a:t>
                      </a:r>
                    </a:p>
                    <a:p>
                      <a:pPr algn="just">
                        <a:spcAft>
                          <a:spcPts val="0"/>
                        </a:spcAft>
                      </a:pPr>
                      <a:r>
                        <a:rPr lang="ru-RU" sz="1200">
                          <a:effectLst/>
                          <a:latin typeface="Times New Roman" panose="02020603050405020304" pitchFamily="18" charset="0"/>
                          <a:cs typeface="Times New Roman" panose="02020603050405020304" pitchFamily="18" charset="0"/>
                        </a:rPr>
                        <a:t>Авторитаризм родителей</a:t>
                      </a:r>
                    </a:p>
                  </a:txBody>
                  <a:tcPr marL="54112" marR="54112" marT="0" marB="0"/>
                </a:tc>
                <a:tc>
                  <a:txBody>
                    <a:bodyPr/>
                    <a:lstStyle/>
                    <a:p>
                      <a:pPr algn="just">
                        <a:spcAft>
                          <a:spcPts val="0"/>
                        </a:spcAft>
                      </a:pPr>
                      <a:r>
                        <a:rPr lang="ru-RU" sz="1200">
                          <a:effectLst/>
                          <a:latin typeface="Times New Roman" panose="02020603050405020304" pitchFamily="18" charset="0"/>
                          <a:cs typeface="Times New Roman" panose="02020603050405020304" pitchFamily="18" charset="0"/>
                        </a:rPr>
                        <a:t>«Давление родителей»</a:t>
                      </a:r>
                    </a:p>
                  </a:txBody>
                  <a:tcPr marL="54112" marR="54112" marT="0" marB="0"/>
                </a:tc>
                <a:tc>
                  <a:txBody>
                    <a:bodyPr/>
                    <a:lstStyle/>
                    <a:p>
                      <a:pPr algn="just">
                        <a:spcAft>
                          <a:spcPts val="0"/>
                        </a:spcAft>
                      </a:pPr>
                      <a:r>
                        <a:rPr lang="ru-RU" sz="1200">
                          <a:effectLst/>
                          <a:latin typeface="Times New Roman" panose="02020603050405020304" pitchFamily="18" charset="0"/>
                          <a:cs typeface="Times New Roman" panose="02020603050405020304" pitchFamily="18" charset="0"/>
                        </a:rPr>
                        <a:t>Развитие самостоятельности подростка</a:t>
                      </a:r>
                    </a:p>
                    <a:p>
                      <a:pPr algn="just">
                        <a:spcAft>
                          <a:spcPts val="0"/>
                        </a:spcAft>
                      </a:pPr>
                      <a:r>
                        <a:rPr lang="ru-RU" sz="1200">
                          <a:effectLst/>
                          <a:latin typeface="Times New Roman" panose="02020603050405020304" pitchFamily="18" charset="0"/>
                          <a:cs typeface="Times New Roman" panose="02020603050405020304" pitchFamily="18" charset="0"/>
                        </a:rPr>
                        <a:t>Психологические тренинги, помогающие освободиться от чрезмерного давления родителей</a:t>
                      </a:r>
                    </a:p>
                    <a:p>
                      <a:pPr algn="just">
                        <a:spcAft>
                          <a:spcPts val="0"/>
                        </a:spcAft>
                      </a:pPr>
                      <a:r>
                        <a:rPr lang="ru-RU" sz="1200">
                          <a:effectLst/>
                          <a:latin typeface="Times New Roman" panose="02020603050405020304" pitchFamily="18" charset="0"/>
                          <a:cs typeface="Times New Roman" panose="02020603050405020304" pitchFamily="18" charset="0"/>
                        </a:rPr>
                        <a:t>Активизация социальной позиции подростка</a:t>
                      </a:r>
                    </a:p>
                    <a:p>
                      <a:pPr algn="just">
                        <a:spcAft>
                          <a:spcPts val="0"/>
                        </a:spcAft>
                      </a:pPr>
                      <a:r>
                        <a:rPr lang="ru-RU" sz="1200">
                          <a:effectLst/>
                          <a:latin typeface="Times New Roman" panose="02020603050405020304" pitchFamily="18" charset="0"/>
                          <a:cs typeface="Times New Roman" panose="02020603050405020304" pitchFamily="18" charset="0"/>
                        </a:rPr>
                        <a:t>Коррекционная работа с родителями с целью снижения психологического давления на ребенка</a:t>
                      </a:r>
                    </a:p>
                  </a:txBody>
                  <a:tcPr marL="54112" marR="54112" marT="0" marB="0"/>
                </a:tc>
              </a:tr>
              <a:tr h="1224136">
                <a:tc>
                  <a:txBody>
                    <a:bodyPr/>
                    <a:lstStyle/>
                    <a:p>
                      <a:pPr algn="just">
                        <a:spcAft>
                          <a:spcPts val="0"/>
                        </a:spcAft>
                      </a:pPr>
                      <a:r>
                        <a:rPr lang="ru-RU" sz="1200" dirty="0">
                          <a:effectLst/>
                          <a:latin typeface="Times New Roman" panose="02020603050405020304" pitchFamily="18" charset="0"/>
                          <a:cs typeface="Times New Roman" panose="02020603050405020304" pitchFamily="18" charset="0"/>
                        </a:rPr>
                        <a:t>«Подчинение воле педагога в ущерб собственным интересам»</a:t>
                      </a:r>
                    </a:p>
                  </a:txBody>
                  <a:tcPr marL="54112" marR="54112" marT="0" marB="0"/>
                </a:tc>
                <a:tc>
                  <a:txBody>
                    <a:bodyPr/>
                    <a:lstStyle/>
                    <a:p>
                      <a:pPr algn="just">
                        <a:spcAft>
                          <a:spcPts val="0"/>
                        </a:spcAft>
                      </a:pPr>
                      <a:r>
                        <a:rPr lang="ru-RU" sz="1200" dirty="0">
                          <a:effectLst/>
                          <a:latin typeface="Times New Roman" panose="02020603050405020304" pitchFamily="18" charset="0"/>
                          <a:cs typeface="Times New Roman" panose="02020603050405020304" pitchFamily="18" charset="0"/>
                        </a:rPr>
                        <a:t>Талантливый или исполнительный ребенок для педагога (как правило, учителя-предметника или педагога дополнительного образования) превращается из цели в средство реализации своих амбиций (победы на олимпиадах, соревнованиях, высокая успеваемость, результаты ЕГЭ и др.)</a:t>
                      </a:r>
                    </a:p>
                  </a:txBody>
                  <a:tcPr marL="54112" marR="54112" marT="0" marB="0"/>
                </a:tc>
                <a:tc>
                  <a:txBody>
                    <a:bodyPr/>
                    <a:lstStyle/>
                    <a:p>
                      <a:pPr algn="just">
                        <a:spcAft>
                          <a:spcPts val="0"/>
                        </a:spcAft>
                      </a:pPr>
                      <a:r>
                        <a:rPr lang="ru-RU" sz="1200" dirty="0">
                          <a:effectLst/>
                          <a:latin typeface="Times New Roman" panose="02020603050405020304" pitchFamily="18" charset="0"/>
                          <a:cs typeface="Times New Roman" panose="02020603050405020304" pitchFamily="18" charset="0"/>
                        </a:rPr>
                        <a:t>«Давление педагога»</a:t>
                      </a:r>
                    </a:p>
                  </a:txBody>
                  <a:tcPr marL="54112" marR="54112" marT="0" marB="0"/>
                </a:tc>
                <a:tc>
                  <a:txBody>
                    <a:bodyPr/>
                    <a:lstStyle/>
                    <a:p>
                      <a:pPr algn="just">
                        <a:spcAft>
                          <a:spcPts val="0"/>
                        </a:spcAft>
                      </a:pPr>
                      <a:r>
                        <a:rPr lang="ru-RU" sz="1200" dirty="0">
                          <a:effectLst/>
                          <a:latin typeface="Times New Roman" panose="02020603050405020304" pitchFamily="18" charset="0"/>
                          <a:cs typeface="Times New Roman" panose="02020603050405020304" pitchFamily="18" charset="0"/>
                        </a:rPr>
                        <a:t>Развитие самостоятельности подростка</a:t>
                      </a:r>
                    </a:p>
                    <a:p>
                      <a:pPr algn="just">
                        <a:spcAft>
                          <a:spcPts val="0"/>
                        </a:spcAft>
                      </a:pPr>
                      <a:r>
                        <a:rPr lang="ru-RU" sz="1200" dirty="0">
                          <a:effectLst/>
                          <a:latin typeface="Times New Roman" panose="02020603050405020304" pitchFamily="18" charset="0"/>
                          <a:cs typeface="Times New Roman" panose="02020603050405020304" pitchFamily="18" charset="0"/>
                        </a:rPr>
                        <a:t>Психологические тренинги, помогающие освободиться от чрезмерного давления педагога</a:t>
                      </a:r>
                    </a:p>
                    <a:p>
                      <a:pPr algn="just">
                        <a:spcAft>
                          <a:spcPts val="0"/>
                        </a:spcAft>
                      </a:pPr>
                      <a:r>
                        <a:rPr lang="ru-RU" sz="1200" dirty="0">
                          <a:effectLst/>
                          <a:latin typeface="Times New Roman" panose="02020603050405020304" pitchFamily="18" charset="0"/>
                          <a:cs typeface="Times New Roman" panose="02020603050405020304" pitchFamily="18" charset="0"/>
                        </a:rPr>
                        <a:t>Активизация социальной позиции подростка</a:t>
                      </a:r>
                    </a:p>
                    <a:p>
                      <a:pPr algn="just">
                        <a:spcAft>
                          <a:spcPts val="0"/>
                        </a:spcAft>
                      </a:pPr>
                      <a:r>
                        <a:rPr lang="ru-RU" sz="1200" dirty="0">
                          <a:effectLst/>
                          <a:latin typeface="Times New Roman" panose="02020603050405020304" pitchFamily="18" charset="0"/>
                          <a:cs typeface="Times New Roman" panose="02020603050405020304" pitchFamily="18" charset="0"/>
                        </a:rPr>
                        <a:t>Коррекционная работа с учителем-предметником с целью снижения психологического давления на ребенка</a:t>
                      </a:r>
                    </a:p>
                  </a:txBody>
                  <a:tcPr marL="54112" marR="54112" marT="0" marB="0"/>
                </a:tc>
              </a:tr>
              <a:tr h="814646">
                <a:tc>
                  <a:txBody>
                    <a:bodyPr/>
                    <a:lstStyle/>
                    <a:p>
                      <a:pPr marL="0" algn="just" defTabSz="912948" rtl="0" eaLnBrk="1" latinLnBrk="0" hangingPunct="1">
                        <a:spcAft>
                          <a:spcPts val="0"/>
                        </a:spcAft>
                      </a:pP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«Вслед за друзьями или модой» («Я как все»)</a:t>
                      </a: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Высокий уровень конформизма подростка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Давление друзей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Боязнь потерять дружбу</a:t>
                      </a:r>
                      <a:endParaRPr lang="ru-RU" sz="1000" dirty="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«Воспитание коллективизма»</a:t>
                      </a:r>
                      <a:endParaRPr lang="ru-RU" sz="1000">
                        <a:effectLst/>
                        <a:latin typeface="Calibri"/>
                        <a:cs typeface="Times New Roman"/>
                      </a:endParaRP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Развитие самостоятельности подростка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Психологические тренинги, помогающие освободиться от чрезмерного влияния друзей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Активизация социальной позиции подростка</a:t>
                      </a:r>
                      <a:endParaRPr lang="ru-RU" sz="1000" dirty="0">
                        <a:effectLst/>
                        <a:latin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013872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088103179"/>
              </p:ext>
            </p:extLst>
          </p:nvPr>
        </p:nvGraphicFramePr>
        <p:xfrm>
          <a:off x="539552" y="404664"/>
          <a:ext cx="8064896" cy="6139055"/>
        </p:xfrm>
        <a:graphic>
          <a:graphicData uri="http://schemas.openxmlformats.org/drawingml/2006/table">
            <a:tbl>
              <a:tblPr firstRow="1" firstCol="1" bandRow="1">
                <a:tableStyleId>{5C22544A-7EE6-4342-B048-85BDC9FD1C3A}</a:tableStyleId>
              </a:tblPr>
              <a:tblGrid>
                <a:gridCol w="864096"/>
                <a:gridCol w="3168352"/>
                <a:gridCol w="1152128"/>
                <a:gridCol w="2880320"/>
              </a:tblGrid>
              <a:tr h="1018415">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Исходные сценарии проф. </a:t>
                      </a:r>
                      <a:r>
                        <a:rPr lang="ru-RU" sz="1200" dirty="0" err="1" smtClean="0">
                          <a:effectLst/>
                          <a:latin typeface="Times New Roman" panose="02020603050405020304" pitchFamily="18" charset="0"/>
                          <a:cs typeface="Times New Roman" panose="02020603050405020304" pitchFamily="18" charset="0"/>
                        </a:rPr>
                        <a:t>Самоопре</a:t>
                      </a:r>
                      <a:r>
                        <a:rPr lang="ru-RU" sz="1200" dirty="0" smtClean="0">
                          <a:effectLst/>
                          <a:latin typeface="Times New Roman" panose="02020603050405020304" pitchFamily="18" charset="0"/>
                          <a:cs typeface="Times New Roman" panose="02020603050405020304" pitchFamily="18" charset="0"/>
                        </a:rPr>
                        <a:t>-деления</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ctr">
                        <a:spcAft>
                          <a:spcPts val="0"/>
                        </a:spcAft>
                      </a:pPr>
                      <a:r>
                        <a:rPr lang="ru-RU" sz="1200" dirty="0">
                          <a:effectLst/>
                          <a:latin typeface="Times New Roman" panose="02020603050405020304" pitchFamily="18" charset="0"/>
                          <a:cs typeface="Times New Roman" panose="02020603050405020304" pitchFamily="18" charset="0"/>
                        </a:rPr>
                        <a:t>Причины возникновения непродуктивного сценария</a:t>
                      </a:r>
                    </a:p>
                  </a:txBody>
                  <a:tcPr marL="54112" marR="54112" marT="0" marB="0"/>
                </a:tc>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Непродуктивные сценарии профориентации</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Основания для построения коррекционных педагогических</a:t>
                      </a:r>
                      <a:r>
                        <a:rPr lang="ru-RU" sz="1200" baseline="0" dirty="0" smtClean="0">
                          <a:effectLst/>
                          <a:latin typeface="Times New Roman" panose="02020603050405020304" pitchFamily="18" charset="0"/>
                          <a:cs typeface="Times New Roman" panose="02020603050405020304" pitchFamily="18" charset="0"/>
                        </a:rPr>
                        <a:t> сценариев</a:t>
                      </a:r>
                      <a:endParaRPr lang="ru-RU" sz="1200" dirty="0">
                        <a:effectLst/>
                        <a:latin typeface="Times New Roman" panose="02020603050405020304" pitchFamily="18" charset="0"/>
                        <a:cs typeface="Times New Roman" panose="02020603050405020304" pitchFamily="18" charset="0"/>
                      </a:endParaRPr>
                    </a:p>
                  </a:txBody>
                  <a:tcPr marL="54112" marR="54112" marT="0" marB="0"/>
                </a:tc>
              </a:tr>
              <a:tr h="933551">
                <a:tc>
                  <a:txBody>
                    <a:bodyPr/>
                    <a:lstStyle/>
                    <a:p>
                      <a:pPr marL="0" algn="just" defTabSz="912948" rtl="0" eaLnBrk="1" latinLnBrk="0" hangingPunct="1">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Отсутствие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интереса к </a:t>
                      </a: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труду</a:t>
                      </a:r>
                      <a:endParaRPr lang="ru-RU" sz="12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Нарушения эмоционально-волевой и</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коммуникативной сферы.</a:t>
                      </a:r>
                      <a:endParaRPr lang="ru-RU" sz="1000" dirty="0">
                        <a:effectLst/>
                        <a:latin typeface="Calibri"/>
                        <a:cs typeface="Times New Roman"/>
                      </a:endParaRPr>
                    </a:p>
                    <a:p>
                      <a:pPr algn="just">
                        <a:spcAft>
                          <a:spcPts val="0"/>
                        </a:spcAft>
                      </a:pPr>
                      <a:r>
                        <a:rPr lang="ru-RU" sz="1200" dirty="0" err="1">
                          <a:solidFill>
                            <a:srgbClr val="000000"/>
                          </a:solidFill>
                          <a:effectLst/>
                          <a:latin typeface="Times New Roman"/>
                          <a:ea typeface="Times New Roman"/>
                          <a:cs typeface="Times New Roman"/>
                        </a:rPr>
                        <a:t>Несформированность</a:t>
                      </a:r>
                      <a:r>
                        <a:rPr lang="ru-RU" sz="1200" dirty="0">
                          <a:solidFill>
                            <a:srgbClr val="000000"/>
                          </a:solidFill>
                          <a:effectLst/>
                          <a:latin typeface="Times New Roman"/>
                          <a:ea typeface="Times New Roman"/>
                          <a:cs typeface="Times New Roman"/>
                        </a:rPr>
                        <a:t> мотивации к труду</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Социальная незрелость.</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Отсутствие жизненных ценностей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высшего порядка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Подросток не нашел дела, которое бы ему понравилось</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Родители или педагоги подавляли инициативу подростка, давали негативные оценки результатам его труда</a:t>
                      </a:r>
                      <a:endParaRPr lang="ru-RU" sz="1000" dirty="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«Занижение возможностей самореализации подростка», «Навешивание ярлыков»</a:t>
                      </a:r>
                      <a:endParaRPr lang="ru-RU" sz="1000">
                        <a:effectLst/>
                        <a:latin typeface="Calibri"/>
                        <a:cs typeface="Times New Roman"/>
                      </a:endParaRP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Оказание подростку помощи в поиске дела, которое нравится</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Развитие трудовой мотивации путем поощрение даже самых незначительных достижений подростка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Формирование способности к самопознанию.</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Заполнение рабочей тетради или индивидуальной карты школьника на основе диагностики и самодиагностики.</a:t>
                      </a:r>
                      <a:endParaRPr lang="ru-RU" sz="1000" dirty="0">
                        <a:effectLst/>
                        <a:latin typeface="Calibri"/>
                        <a:cs typeface="Times New Roman"/>
                      </a:endParaRPr>
                    </a:p>
                  </a:txBody>
                  <a:tcPr marL="68580" marR="68580" marT="0" marB="0"/>
                </a:tc>
              </a:tr>
              <a:tr h="1224136">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Распыле-</a:t>
                      </a:r>
                      <a:r>
                        <a:rPr lang="ru-RU" sz="1200" dirty="0" err="1" smtClean="0">
                          <a:effectLst/>
                          <a:latin typeface="Times New Roman" panose="02020603050405020304" pitchFamily="18" charset="0"/>
                          <a:cs typeface="Times New Roman" panose="02020603050405020304" pitchFamily="18" charset="0"/>
                        </a:rPr>
                        <a:t>ние</a:t>
                      </a:r>
                      <a:r>
                        <a:rPr lang="ru-RU" sz="1200" dirty="0" smtClean="0">
                          <a:effectLst/>
                          <a:latin typeface="Times New Roman" panose="02020603050405020304" pitchFamily="18" charset="0"/>
                          <a:cs typeface="Times New Roman" panose="02020603050405020304" pitchFamily="18" charset="0"/>
                        </a:rPr>
                        <a:t> интересов</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just">
                        <a:spcAft>
                          <a:spcPts val="0"/>
                        </a:spcAft>
                      </a:pPr>
                      <a:r>
                        <a:rPr lang="ru-RU" sz="1200" dirty="0">
                          <a:solidFill>
                            <a:srgbClr val="000000"/>
                          </a:solidFill>
                          <a:effectLst/>
                          <a:latin typeface="Times New Roman"/>
                          <a:ea typeface="Times New Roman"/>
                          <a:cs typeface="Times New Roman"/>
                        </a:rPr>
                        <a:t>Чрезмерная перегрузка подростка со стороны родителей посещением различных секций, кружков, дополнительных занятий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Неразвитость способности самоопределения</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Недостаточное знание себя, своей индивидуальности</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Отсутствие, неполнота или недостоверность информации о профессиональном самоопределении</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Неумение систематизировать и использовать имеющуюся информацию</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Недостаточное знание требований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рынка труда и конкретных профессий</a:t>
                      </a:r>
                      <a:endParaRPr lang="ru-RU" sz="1000" dirty="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«Чем больше загружен подросток, тем лучше для него»</a:t>
                      </a:r>
                      <a:endParaRPr lang="ru-RU" sz="1000">
                        <a:effectLst/>
                        <a:latin typeface="Calibri"/>
                        <a:cs typeface="Times New Roman"/>
                      </a:endParaRP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Оказание подростку помощи в выборе дополнительных </a:t>
                      </a:r>
                      <a:r>
                        <a:rPr lang="ru-RU" sz="1200" dirty="0" smtClean="0">
                          <a:solidFill>
                            <a:srgbClr val="000000"/>
                          </a:solidFill>
                          <a:effectLst/>
                          <a:latin typeface="Times New Roman"/>
                          <a:ea typeface="Times New Roman"/>
                          <a:cs typeface="Times New Roman"/>
                        </a:rPr>
                        <a:t>занятий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Формирование способности к самопознанию</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Заполнение рабочей тетради или индивидуальной карты </a:t>
                      </a:r>
                      <a:r>
                        <a:rPr lang="ru-RU" sz="1200" dirty="0" smtClean="0">
                          <a:solidFill>
                            <a:srgbClr val="000000"/>
                          </a:solidFill>
                          <a:effectLst/>
                          <a:latin typeface="Times New Roman"/>
                          <a:ea typeface="Times New Roman"/>
                          <a:cs typeface="Times New Roman"/>
                        </a:rPr>
                        <a:t>на </a:t>
                      </a:r>
                      <a:r>
                        <a:rPr lang="ru-RU" sz="1200" dirty="0">
                          <a:solidFill>
                            <a:srgbClr val="000000"/>
                          </a:solidFill>
                          <a:effectLst/>
                          <a:latin typeface="Times New Roman"/>
                          <a:ea typeface="Times New Roman"/>
                          <a:cs typeface="Times New Roman"/>
                        </a:rPr>
                        <a:t>основе диагностики и самодиагностики</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Формирование способности к анализу рынка труда и профессий.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Освоение понятий, относящихся к планированию профессиональной деятельности </a:t>
                      </a:r>
                      <a:endParaRPr lang="ru-RU" sz="1200" dirty="0" smtClean="0">
                        <a:solidFill>
                          <a:srgbClr val="000000"/>
                        </a:solidFill>
                        <a:effectLst/>
                        <a:latin typeface="Times New Roman"/>
                        <a:ea typeface="Times New Roman"/>
                        <a:cs typeface="Times New Roman"/>
                      </a:endParaRPr>
                    </a:p>
                    <a:p>
                      <a:pPr algn="just">
                        <a:spcAft>
                          <a:spcPts val="0"/>
                        </a:spcAft>
                      </a:pPr>
                      <a:r>
                        <a:rPr lang="ru-RU" sz="1200" dirty="0" smtClean="0">
                          <a:solidFill>
                            <a:srgbClr val="000000"/>
                          </a:solidFill>
                          <a:effectLst/>
                          <a:latin typeface="Times New Roman"/>
                          <a:ea typeface="Times New Roman"/>
                          <a:cs typeface="Times New Roman"/>
                        </a:rPr>
                        <a:t>систематизация </a:t>
                      </a:r>
                      <a:r>
                        <a:rPr lang="ru-RU" sz="1200" dirty="0">
                          <a:solidFill>
                            <a:srgbClr val="000000"/>
                          </a:solidFill>
                          <a:effectLst/>
                          <a:latin typeface="Times New Roman"/>
                          <a:ea typeface="Times New Roman"/>
                          <a:cs typeface="Times New Roman"/>
                        </a:rPr>
                        <a:t>источников и способов получения информации о рынке труда; изучение требований к работнику</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Выработка навыков принятия </a:t>
                      </a:r>
                      <a:r>
                        <a:rPr lang="ru-RU" sz="1200" dirty="0" smtClean="0">
                          <a:solidFill>
                            <a:srgbClr val="000000"/>
                          </a:solidFill>
                          <a:effectLst/>
                          <a:latin typeface="Times New Roman"/>
                          <a:ea typeface="Times New Roman"/>
                          <a:cs typeface="Times New Roman"/>
                        </a:rPr>
                        <a:t>решения, выбора</a:t>
                      </a:r>
                      <a:r>
                        <a:rPr lang="ru-RU" sz="1000" baseline="0" dirty="0" smtClean="0">
                          <a:solidFill>
                            <a:schemeClr val="dk1"/>
                          </a:solidFill>
                          <a:effectLst/>
                          <a:latin typeface="Calibri"/>
                          <a:ea typeface="+mn-ea"/>
                          <a:cs typeface="Times New Roman"/>
                        </a:rPr>
                        <a:t> </a:t>
                      </a:r>
                      <a:r>
                        <a:rPr lang="ru-RU" sz="1200" dirty="0" smtClean="0">
                          <a:solidFill>
                            <a:srgbClr val="000000"/>
                          </a:solidFill>
                          <a:effectLst/>
                          <a:latin typeface="Times New Roman"/>
                          <a:ea typeface="Times New Roman"/>
                          <a:cs typeface="Times New Roman"/>
                        </a:rPr>
                        <a:t>профессии </a:t>
                      </a:r>
                      <a:r>
                        <a:rPr lang="ru-RU" sz="1200" dirty="0">
                          <a:solidFill>
                            <a:srgbClr val="000000"/>
                          </a:solidFill>
                          <a:effectLst/>
                          <a:latin typeface="Times New Roman"/>
                          <a:ea typeface="Times New Roman"/>
                          <a:cs typeface="Times New Roman"/>
                        </a:rPr>
                        <a:t>и путей ее </a:t>
                      </a:r>
                      <a:r>
                        <a:rPr lang="ru-RU" sz="1200" dirty="0" smtClean="0">
                          <a:solidFill>
                            <a:srgbClr val="000000"/>
                          </a:solidFill>
                          <a:effectLst/>
                          <a:latin typeface="Times New Roman"/>
                          <a:ea typeface="Times New Roman"/>
                          <a:cs typeface="Times New Roman"/>
                        </a:rPr>
                        <a:t>получения</a:t>
                      </a:r>
                      <a:endParaRPr lang="ru-RU" sz="1000" dirty="0">
                        <a:effectLst/>
                        <a:latin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4963120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316768712"/>
              </p:ext>
            </p:extLst>
          </p:nvPr>
        </p:nvGraphicFramePr>
        <p:xfrm>
          <a:off x="539552" y="404664"/>
          <a:ext cx="8064896" cy="5351511"/>
        </p:xfrm>
        <a:graphic>
          <a:graphicData uri="http://schemas.openxmlformats.org/drawingml/2006/table">
            <a:tbl>
              <a:tblPr firstRow="1" firstCol="1" bandRow="1">
                <a:tableStyleId>{5C22544A-7EE6-4342-B048-85BDC9FD1C3A}</a:tableStyleId>
              </a:tblPr>
              <a:tblGrid>
                <a:gridCol w="864096"/>
                <a:gridCol w="3168352"/>
                <a:gridCol w="1152128"/>
                <a:gridCol w="2880320"/>
              </a:tblGrid>
              <a:tr h="1018415">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Исходные сценарии проф. </a:t>
                      </a:r>
                      <a:r>
                        <a:rPr lang="ru-RU" sz="1200" dirty="0" err="1" smtClean="0">
                          <a:effectLst/>
                          <a:latin typeface="Times New Roman" panose="02020603050405020304" pitchFamily="18" charset="0"/>
                          <a:cs typeface="Times New Roman" panose="02020603050405020304" pitchFamily="18" charset="0"/>
                        </a:rPr>
                        <a:t>Самоопре</a:t>
                      </a:r>
                      <a:r>
                        <a:rPr lang="ru-RU" sz="1200" dirty="0" smtClean="0">
                          <a:effectLst/>
                          <a:latin typeface="Times New Roman" panose="02020603050405020304" pitchFamily="18" charset="0"/>
                          <a:cs typeface="Times New Roman" panose="02020603050405020304" pitchFamily="18" charset="0"/>
                        </a:rPr>
                        <a:t>-деления</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ctr">
                        <a:spcAft>
                          <a:spcPts val="0"/>
                        </a:spcAft>
                      </a:pPr>
                      <a:r>
                        <a:rPr lang="ru-RU" sz="1200" dirty="0">
                          <a:effectLst/>
                          <a:latin typeface="Times New Roman" panose="02020603050405020304" pitchFamily="18" charset="0"/>
                          <a:cs typeface="Times New Roman" panose="02020603050405020304" pitchFamily="18" charset="0"/>
                        </a:rPr>
                        <a:t>Причины возникновения непродуктивного сценария</a:t>
                      </a:r>
                    </a:p>
                  </a:txBody>
                  <a:tcPr marL="54112" marR="54112" marT="0" marB="0"/>
                </a:tc>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Непродуктивные сценарии профориентации</a:t>
                      </a:r>
                      <a:endParaRPr lang="ru-RU" sz="1200" dirty="0">
                        <a:effectLst/>
                        <a:latin typeface="Times New Roman" panose="02020603050405020304" pitchFamily="18" charset="0"/>
                        <a:cs typeface="Times New Roman" panose="02020603050405020304" pitchFamily="18" charset="0"/>
                      </a:endParaRPr>
                    </a:p>
                  </a:txBody>
                  <a:tcPr marL="54112" marR="54112" marT="0" marB="0"/>
                </a:tc>
                <a:tc>
                  <a:txBody>
                    <a:bodyPr/>
                    <a:lstStyle/>
                    <a:p>
                      <a:pPr algn="ctr">
                        <a:spcAft>
                          <a:spcPts val="0"/>
                        </a:spcAft>
                      </a:pPr>
                      <a:r>
                        <a:rPr lang="ru-RU" sz="1200" dirty="0" smtClean="0">
                          <a:effectLst/>
                          <a:latin typeface="Times New Roman" panose="02020603050405020304" pitchFamily="18" charset="0"/>
                          <a:cs typeface="Times New Roman" panose="02020603050405020304" pitchFamily="18" charset="0"/>
                        </a:rPr>
                        <a:t>Сценарные решения</a:t>
                      </a:r>
                      <a:endParaRPr lang="ru-RU" sz="1200" dirty="0">
                        <a:effectLst/>
                        <a:latin typeface="Times New Roman" panose="02020603050405020304" pitchFamily="18" charset="0"/>
                        <a:cs typeface="Times New Roman" panose="02020603050405020304" pitchFamily="18" charset="0"/>
                      </a:endParaRPr>
                    </a:p>
                  </a:txBody>
                  <a:tcPr marL="54112" marR="54112" marT="0" marB="0"/>
                </a:tc>
              </a:tr>
              <a:tr h="933551">
                <a:tc>
                  <a:txBody>
                    <a:bodyPr/>
                    <a:lstStyle/>
                    <a:p>
                      <a:pPr marL="0" algn="ctr" defTabSz="912948" rtl="0" eaLnBrk="1" latinLnBrk="0" hangingPunct="1">
                        <a:spcAft>
                          <a:spcPts val="0"/>
                        </a:spcAft>
                      </a:pP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«Принижение возможностей»</a:t>
                      </a: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Заниженная самооценка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Неуверенность в своих силах</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Тревога по поводу возможных неудач</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Недостаточное знание себя, своей индивидуальности, своих способностей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Социальная незрелость</a:t>
                      </a:r>
                      <a:endParaRPr lang="ru-RU" sz="1000" dirty="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«Низкая оценка возможностей профессиональной самореализации подростка»</a:t>
                      </a:r>
                      <a:endParaRPr lang="ru-RU" sz="100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Формирование способности к самопознанию.</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Повышение самооценки, формирование</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реалистичного уровня притязаний.</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Заполнение рабочей тетради или индивидуальной карты школьника на основе диагностики и самодиагностики</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Психологическая поддержка; создание ситуации успеха; активизация ресурсов для достижения</a:t>
                      </a:r>
                      <a:endParaRPr lang="ru-RU" sz="1000">
                        <a:effectLst/>
                        <a:latin typeface="Calibri"/>
                        <a:cs typeface="Times New Roman"/>
                      </a:endParaRPr>
                    </a:p>
                  </a:txBody>
                  <a:tcPr marL="68580" marR="68580" marT="0" marB="0"/>
                </a:tc>
              </a:tr>
              <a:tr h="1224136">
                <a:tc>
                  <a:txBody>
                    <a:bodyPr/>
                    <a:lstStyle/>
                    <a:p>
                      <a:pPr marL="0" algn="ctr" defTabSz="912948" rtl="0" eaLnBrk="1" latinLnBrk="0" hangingPunct="1">
                        <a:spcAft>
                          <a:spcPts val="0"/>
                        </a:spcAft>
                      </a:pP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«Завышенные требования»</a:t>
                      </a: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Завышенная самооценка</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Недостаточное знание себя, своей индивидуальности, своих способностей</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Социальная незрелость</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Поддержка родителями завышенных амбиций подростка</a:t>
                      </a:r>
                      <a:endParaRPr lang="ru-RU" sz="100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«Завышенная оценка возможностей профессиональной самореализации подростка»</a:t>
                      </a:r>
                      <a:endParaRPr lang="ru-RU" sz="1000">
                        <a:effectLst/>
                        <a:latin typeface="Calibri"/>
                        <a:cs typeface="Times New Roman"/>
                      </a:endParaRP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Формирование способности к самопознанию</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Формирование</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реалистичного уровня притязаний</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Заполнение рабочей тетради или индивидуальной карты школьника на основе диагностики и самодиагностики</a:t>
                      </a:r>
                      <a:endParaRPr lang="ru-RU" sz="1000" dirty="0">
                        <a:effectLst/>
                        <a:latin typeface="Calibri"/>
                        <a:cs typeface="Times New Roman"/>
                      </a:endParaRPr>
                    </a:p>
                  </a:txBody>
                  <a:tcPr marL="68580" marR="68580" marT="0" marB="0"/>
                </a:tc>
              </a:tr>
              <a:tr h="1224136">
                <a:tc>
                  <a:txBody>
                    <a:bodyPr/>
                    <a:lstStyle/>
                    <a:p>
                      <a:pPr marL="0" algn="ctr" defTabSz="912948" rtl="0" eaLnBrk="1" latinLnBrk="0" hangingPunct="1">
                        <a:spcAft>
                          <a:spcPts val="0"/>
                        </a:spcAft>
                      </a:pP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«За меня все сделают родители»</a:t>
                      </a: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Чрезмерная опека родителей</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Несформированность навыков</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принятия решения, планирования</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карьеры</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Отсутствие навыков</a:t>
                      </a:r>
                      <a:endParaRPr lang="ru-RU" sz="1000">
                        <a:effectLst/>
                        <a:latin typeface="Calibri"/>
                        <a:cs typeface="Times New Roman"/>
                      </a:endParaRPr>
                    </a:p>
                    <a:p>
                      <a:pPr algn="just">
                        <a:spcAft>
                          <a:spcPts val="0"/>
                        </a:spcAft>
                      </a:pPr>
                      <a:r>
                        <a:rPr lang="ru-RU" sz="1200">
                          <a:solidFill>
                            <a:srgbClr val="000000"/>
                          </a:solidFill>
                          <a:effectLst/>
                          <a:latin typeface="Times New Roman"/>
                          <a:ea typeface="Times New Roman"/>
                          <a:cs typeface="Times New Roman"/>
                        </a:rPr>
                        <a:t>самостоятельной работы</a:t>
                      </a:r>
                      <a:endParaRPr lang="ru-RU" sz="1000">
                        <a:effectLst/>
                        <a:latin typeface="Calibri"/>
                        <a:cs typeface="Times New Roman"/>
                      </a:endParaRPr>
                    </a:p>
                  </a:txBody>
                  <a:tcPr marL="68580" marR="68580" marT="0" marB="0"/>
                </a:tc>
                <a:tc>
                  <a:txBody>
                    <a:bodyPr/>
                    <a:lstStyle/>
                    <a:p>
                      <a:pPr algn="just">
                        <a:spcAft>
                          <a:spcPts val="0"/>
                        </a:spcAft>
                      </a:pPr>
                      <a:r>
                        <a:rPr lang="ru-RU" sz="1200">
                          <a:solidFill>
                            <a:srgbClr val="000000"/>
                          </a:solidFill>
                          <a:effectLst/>
                          <a:latin typeface="Times New Roman"/>
                          <a:ea typeface="Times New Roman"/>
                          <a:cs typeface="Times New Roman"/>
                        </a:rPr>
                        <a:t>«Чрезмерная опека подростка»</a:t>
                      </a:r>
                      <a:endParaRPr lang="ru-RU" sz="1000">
                        <a:effectLst/>
                        <a:latin typeface="Calibri"/>
                        <a:cs typeface="Times New Roman"/>
                      </a:endParaRPr>
                    </a:p>
                  </a:txBody>
                  <a:tcPr marL="68580" marR="68580" marT="0" marB="0"/>
                </a:tc>
                <a:tc>
                  <a:txBody>
                    <a:bodyPr/>
                    <a:lstStyle/>
                    <a:p>
                      <a:pPr algn="just">
                        <a:spcAft>
                          <a:spcPts val="0"/>
                        </a:spcAft>
                      </a:pPr>
                      <a:r>
                        <a:rPr lang="ru-RU" sz="1200" dirty="0">
                          <a:solidFill>
                            <a:srgbClr val="000000"/>
                          </a:solidFill>
                          <a:effectLst/>
                          <a:latin typeface="Times New Roman"/>
                          <a:ea typeface="Times New Roman"/>
                          <a:cs typeface="Times New Roman"/>
                        </a:rPr>
                        <a:t>Выработка навыков принятия решения: выбора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профессии и путей ее получения, сдачи экзаменов, трудоустройства</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Активизация социальной позиции</a:t>
                      </a:r>
                      <a:endParaRPr lang="ru-RU" sz="1000" dirty="0">
                        <a:effectLst/>
                        <a:latin typeface="Calibri"/>
                        <a:cs typeface="Times New Roman"/>
                      </a:endParaRPr>
                    </a:p>
                    <a:p>
                      <a:pPr algn="just">
                        <a:spcAft>
                          <a:spcPts val="0"/>
                        </a:spcAft>
                      </a:pPr>
                      <a:r>
                        <a:rPr lang="ru-RU" sz="1200" dirty="0">
                          <a:solidFill>
                            <a:srgbClr val="000000"/>
                          </a:solidFill>
                          <a:effectLst/>
                          <a:latin typeface="Times New Roman"/>
                          <a:ea typeface="Times New Roman"/>
                          <a:cs typeface="Times New Roman"/>
                        </a:rPr>
                        <a:t> </a:t>
                      </a:r>
                      <a:endParaRPr lang="ru-RU" sz="1000" dirty="0">
                        <a:effectLst/>
                        <a:latin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55600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9"/>
            <a:ext cx="7886700" cy="759615"/>
          </a:xfrm>
        </p:spPr>
        <p:txBody>
          <a:bodyPr>
            <a:normAutofit/>
          </a:bodyPr>
          <a:lstStyle/>
          <a:p>
            <a:pPr algn="ctr"/>
            <a:r>
              <a:rPr lang="ru-RU" sz="2400" b="1" dirty="0" smtClean="0">
                <a:solidFill>
                  <a:srgbClr val="FF0000"/>
                </a:solidFill>
              </a:rPr>
              <a:t>СЦЕНИРОВАНИЕ ПРОФЕССИОАНЛЬНОГО САМООПРЕДЕЛЕНИЯ ПО Н.Ф. РОДИЧЕВУ</a:t>
            </a:r>
            <a:endParaRPr lang="ru-RU" sz="2400" b="1" dirty="0">
              <a:solidFill>
                <a:srgbClr val="FF0000"/>
              </a:solidFill>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8064896" cy="556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1765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9062"/>
            <a:ext cx="9143999" cy="51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547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solidFill>
                  <a:srgbClr val="FF0000"/>
                </a:solidFill>
              </a:rPr>
              <a:t>ОСОБЕННОСТИ ПЕДАГОГИЧЕСКОГО СЦЕНАРИЯ:</a:t>
            </a:r>
            <a:endParaRPr lang="ru-RU" sz="3600" b="1" dirty="0">
              <a:solidFill>
                <a:srgbClr val="FF0000"/>
              </a:solidFill>
            </a:endParaRPr>
          </a:p>
        </p:txBody>
      </p:sp>
      <p:sp>
        <p:nvSpPr>
          <p:cNvPr id="3" name="Объект 2"/>
          <p:cNvSpPr>
            <a:spLocks noGrp="1"/>
          </p:cNvSpPr>
          <p:nvPr>
            <p:ph idx="1"/>
          </p:nvPr>
        </p:nvSpPr>
        <p:spPr/>
        <p:txBody>
          <a:bodyPr>
            <a:normAutofit/>
          </a:bodyPr>
          <a:lstStyle/>
          <a:p>
            <a:r>
              <a:rPr lang="ru-RU" sz="2400" dirty="0" err="1" smtClean="0"/>
              <a:t>Вероятностность</a:t>
            </a:r>
            <a:endParaRPr lang="ru-RU" sz="2400" dirty="0"/>
          </a:p>
          <a:p>
            <a:r>
              <a:rPr lang="ru-RU" sz="2400" dirty="0" smtClean="0"/>
              <a:t>Гибкость, вариативность, возможность </a:t>
            </a:r>
            <a:r>
              <a:rPr lang="ru-RU" sz="2400" dirty="0"/>
              <a:t>развития (изменения, корректировки</a:t>
            </a:r>
            <a:r>
              <a:rPr lang="ru-RU" sz="2400" dirty="0" smtClean="0"/>
              <a:t>)</a:t>
            </a:r>
          </a:p>
          <a:p>
            <a:r>
              <a:rPr lang="ru-RU" sz="2400" dirty="0"/>
              <a:t>Множественность (веер </a:t>
            </a:r>
            <a:r>
              <a:rPr lang="ru-RU" sz="2400" dirty="0" smtClean="0"/>
              <a:t>сценариев) и </a:t>
            </a:r>
            <a:r>
              <a:rPr lang="ru-RU" sz="2400" dirty="0"/>
              <a:t>возможность выбора </a:t>
            </a:r>
            <a:r>
              <a:rPr lang="ru-RU" sz="2400" dirty="0" smtClean="0"/>
              <a:t>одного из нескольких сценариев </a:t>
            </a:r>
          </a:p>
          <a:p>
            <a:r>
              <a:rPr lang="ru-RU" sz="2400" dirty="0" err="1" smtClean="0"/>
              <a:t>Сюжетность</a:t>
            </a:r>
            <a:r>
              <a:rPr lang="ru-RU" sz="2400" dirty="0" smtClean="0"/>
              <a:t>, событийность</a:t>
            </a:r>
            <a:endParaRPr lang="ru-RU" sz="2400" dirty="0"/>
          </a:p>
          <a:p>
            <a:r>
              <a:rPr lang="ru-RU" sz="2400" dirty="0" smtClean="0"/>
              <a:t>Несколько участников (возможность соотнесения ценностей, смыслов, действий педагога, учеников, родителей)</a:t>
            </a:r>
          </a:p>
          <a:p>
            <a:r>
              <a:rPr lang="ru-RU" sz="2400" dirty="0" smtClean="0"/>
              <a:t>Ключевая идея (характеристика, </a:t>
            </a:r>
            <a:r>
              <a:rPr lang="ru-RU" sz="2400" dirty="0" err="1" smtClean="0"/>
              <a:t>стратегема</a:t>
            </a:r>
            <a:r>
              <a:rPr lang="ru-RU" sz="2400" dirty="0" smtClean="0"/>
              <a:t>)</a:t>
            </a:r>
          </a:p>
        </p:txBody>
      </p:sp>
    </p:spTree>
    <p:extLst>
      <p:ext uri="{BB962C8B-B14F-4D97-AF65-F5344CB8AC3E}">
        <p14:creationId xmlns:p14="http://schemas.microsoft.com/office/powerpoint/2010/main" val="2546183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38" y="908720"/>
            <a:ext cx="8712967" cy="489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0610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836712"/>
            <a:ext cx="9108504" cy="514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770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9012200" cy="506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9047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891"/>
            <a:ext cx="9000999" cy="506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7763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051633" cy="509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82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09" y="1124744"/>
            <a:ext cx="8928991" cy="50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7269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8" y="764704"/>
            <a:ext cx="9000999" cy="506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8786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1983" y="836712"/>
            <a:ext cx="7344816" cy="830997"/>
          </a:xfrm>
          <a:prstGeom prst="rect">
            <a:avLst/>
          </a:prstGeom>
          <a:noFill/>
        </p:spPr>
        <p:txBody>
          <a:bodyPr wrap="square" rtlCol="0">
            <a:spAutoFit/>
          </a:bodyPr>
          <a:lstStyle/>
          <a:p>
            <a:pPr algn="ctr"/>
            <a:r>
              <a:rPr lang="ru-RU" sz="2400" b="1" dirty="0" smtClean="0">
                <a:solidFill>
                  <a:srgbClr val="FF0000"/>
                </a:solidFill>
              </a:rPr>
              <a:t>СЦЕНАРНЫЙ ПОДХОД К УПРАВЛЕНИЮ ИНФОРМАЦИОННЫМ ПОТРЕБЛЕНИЕМ ПОДРОСТКОВ</a:t>
            </a:r>
            <a:endParaRPr lang="ru-RU" sz="2400" b="1"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4572" y="1916832"/>
            <a:ext cx="6019635"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918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04664"/>
            <a:ext cx="8280920" cy="369332"/>
          </a:xfrm>
          <a:prstGeom prst="rect">
            <a:avLst/>
          </a:prstGeom>
          <a:noFill/>
        </p:spPr>
        <p:txBody>
          <a:bodyPr wrap="square" rtlCol="0">
            <a:spAutoFit/>
          </a:bodyPr>
          <a:lstStyle/>
          <a:p>
            <a:pPr algn="ctr"/>
            <a:r>
              <a:rPr lang="ru-RU" dirty="0" smtClean="0">
                <a:solidFill>
                  <a:srgbClr val="FF0000"/>
                </a:solidFill>
              </a:rPr>
              <a:t>ТИПОВЫЕ СЦЕНАРИИ ИНФОРМАЦИОННОГО ПОТРЕБЛЕНИЯ ПОДРОСТКОВ</a:t>
            </a:r>
            <a:endParaRPr lang="ru-RU" dirty="0">
              <a:solidFill>
                <a:srgbClr val="FF0000"/>
              </a:solidFill>
            </a:endParaRPr>
          </a:p>
        </p:txBody>
      </p:sp>
      <p:sp>
        <p:nvSpPr>
          <p:cNvPr id="3" name="Скругленный прямоугольник 2"/>
          <p:cNvSpPr/>
          <p:nvPr/>
        </p:nvSpPr>
        <p:spPr>
          <a:xfrm>
            <a:off x="539552" y="980728"/>
            <a:ext cx="201622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smtClean="0"/>
              <a:t>ЗОМБИРУЕМЫЙ</a:t>
            </a:r>
            <a:endParaRPr lang="ru-RU" dirty="0"/>
          </a:p>
        </p:txBody>
      </p:sp>
      <p:sp>
        <p:nvSpPr>
          <p:cNvPr id="4" name="Скругленный прямоугольник 3"/>
          <p:cNvSpPr/>
          <p:nvPr/>
        </p:nvSpPr>
        <p:spPr>
          <a:xfrm>
            <a:off x="3419872" y="980728"/>
            <a:ext cx="18002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smtClean="0"/>
              <a:t>ЗАВИСИМЫЙ</a:t>
            </a:r>
            <a:endParaRPr lang="ru-RU" dirty="0"/>
          </a:p>
        </p:txBody>
      </p:sp>
      <p:sp>
        <p:nvSpPr>
          <p:cNvPr id="5" name="Скругленный прямоугольник 4"/>
          <p:cNvSpPr/>
          <p:nvPr/>
        </p:nvSpPr>
        <p:spPr>
          <a:xfrm>
            <a:off x="6228184" y="1030449"/>
            <a:ext cx="2088232"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a:t>ПОЛИГЛОТ</a:t>
            </a:r>
          </a:p>
        </p:txBody>
      </p:sp>
      <p:sp>
        <p:nvSpPr>
          <p:cNvPr id="6" name="Скругленный прямоугольник 5"/>
          <p:cNvSpPr/>
          <p:nvPr/>
        </p:nvSpPr>
        <p:spPr>
          <a:xfrm>
            <a:off x="537692" y="2708920"/>
            <a:ext cx="18002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1600" dirty="0" smtClean="0"/>
              <a:t>САМОПИАРЩИК</a:t>
            </a:r>
            <a:endParaRPr lang="ru-RU" sz="1600" dirty="0"/>
          </a:p>
        </p:txBody>
      </p:sp>
      <p:sp>
        <p:nvSpPr>
          <p:cNvPr id="7" name="Скругленный прямоугольник 6"/>
          <p:cNvSpPr/>
          <p:nvPr/>
        </p:nvSpPr>
        <p:spPr>
          <a:xfrm>
            <a:off x="6228184" y="2697645"/>
            <a:ext cx="217662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ОГРАНИЧЕННОЕ ИНФОРМАЦИОН-НОЕ ПОТРЕБЛЕНИЕ</a:t>
            </a:r>
            <a:endParaRPr lang="ru-RU" dirty="0"/>
          </a:p>
        </p:txBody>
      </p:sp>
      <p:sp>
        <p:nvSpPr>
          <p:cNvPr id="8" name="Скругленный прямоугольник 7"/>
          <p:cNvSpPr/>
          <p:nvPr/>
        </p:nvSpPr>
        <p:spPr>
          <a:xfrm>
            <a:off x="3419872" y="2708920"/>
            <a:ext cx="18002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smtClean="0"/>
              <a:t>КОНФОРМИСТ</a:t>
            </a:r>
            <a:endParaRPr lang="ru-RU" dirty="0"/>
          </a:p>
        </p:txBody>
      </p:sp>
      <p:sp>
        <p:nvSpPr>
          <p:cNvPr id="9" name="Скругленный прямоугольник 8"/>
          <p:cNvSpPr/>
          <p:nvPr/>
        </p:nvSpPr>
        <p:spPr>
          <a:xfrm>
            <a:off x="545307" y="4725144"/>
            <a:ext cx="18002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ИНФОРМАЦИОННАЯ МИССИЯ</a:t>
            </a:r>
            <a:endParaRPr lang="ru-RU" dirty="0"/>
          </a:p>
        </p:txBody>
      </p:sp>
      <p:sp>
        <p:nvSpPr>
          <p:cNvPr id="10" name="Скругленный прямоугольник 9"/>
          <p:cNvSpPr/>
          <p:nvPr/>
        </p:nvSpPr>
        <p:spPr>
          <a:xfrm>
            <a:off x="3419871" y="4725144"/>
            <a:ext cx="18002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smtClean="0"/>
              <a:t>КРЕАТИВЩИК</a:t>
            </a:r>
            <a:endParaRPr lang="ru-RU" dirty="0"/>
          </a:p>
        </p:txBody>
      </p:sp>
      <p:sp>
        <p:nvSpPr>
          <p:cNvPr id="11" name="Скругленный прямоугольник 10"/>
          <p:cNvSpPr/>
          <p:nvPr/>
        </p:nvSpPr>
        <p:spPr>
          <a:xfrm>
            <a:off x="6516216" y="4725144"/>
            <a:ext cx="180020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smtClean="0"/>
              <a:t>ЦЕЛЕУСТРЕМ-ЛЕННЫЙ</a:t>
            </a:r>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802" y="1443590"/>
            <a:ext cx="1475963" cy="98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184" y="1412776"/>
            <a:ext cx="1378818" cy="104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778" y="1412776"/>
            <a:ext cx="1621278" cy="99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809" y="3124014"/>
            <a:ext cx="1514671" cy="85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938" y="3237705"/>
            <a:ext cx="1572067" cy="86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8576" y="3616323"/>
            <a:ext cx="1415480" cy="97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525" y="5618632"/>
            <a:ext cx="1342533" cy="88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7575" y="5265204"/>
            <a:ext cx="140479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1984" y="5411151"/>
            <a:ext cx="1413223" cy="108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0327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11003431"/>
              </p:ext>
            </p:extLst>
          </p:nvPr>
        </p:nvGraphicFramePr>
        <p:xfrm>
          <a:off x="323528" y="381075"/>
          <a:ext cx="8496945" cy="5924837"/>
        </p:xfrm>
        <a:graphic>
          <a:graphicData uri="http://schemas.openxmlformats.org/drawingml/2006/table">
            <a:tbl>
              <a:tblPr firstRow="1" firstCol="1" bandRow="1">
                <a:tableStyleId>{5C22544A-7EE6-4342-B048-85BDC9FD1C3A}</a:tableStyleId>
              </a:tblPr>
              <a:tblGrid>
                <a:gridCol w="959206"/>
                <a:gridCol w="1129027"/>
                <a:gridCol w="792088"/>
                <a:gridCol w="1296143"/>
                <a:gridCol w="2448272"/>
                <a:gridCol w="1872209"/>
              </a:tblGrid>
              <a:tr h="360040">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Название сценария</a:t>
                      </a: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Ключевые ценности</a:t>
                      </a: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Предпочитаемые </a:t>
                      </a:r>
                      <a:r>
                        <a:rPr lang="ru-RU" sz="1100" dirty="0" smtClean="0">
                          <a:effectLst/>
                          <a:latin typeface="Times New Roman" panose="02020603050405020304" pitchFamily="18" charset="0"/>
                          <a:cs typeface="Times New Roman" panose="02020603050405020304" pitchFamily="18" charset="0"/>
                        </a:rPr>
                        <a:t>источники</a:t>
                      </a:r>
                      <a:endParaRPr lang="ru-RU" sz="1100" dirty="0">
                        <a:effectLst/>
                        <a:latin typeface="Times New Roman" panose="02020603050405020304" pitchFamily="18" charset="0"/>
                        <a:cs typeface="Times New Roman" panose="02020603050405020304" pitchFamily="18" charset="0"/>
                      </a:endParaRP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Предпочитаемые стили потребления информации</a:t>
                      </a:r>
                    </a:p>
                  </a:txBody>
                  <a:tcPr marL="53942" marR="53942" marT="0" marB="0"/>
                </a:tc>
                <a:tc>
                  <a:txBody>
                    <a:bodyPr/>
                    <a:lstStyle/>
                    <a:p>
                      <a:pPr algn="ctr">
                        <a:spcAft>
                          <a:spcPts val="0"/>
                        </a:spcAft>
                        <a:tabLst>
                          <a:tab pos="630555" algn="l"/>
                        </a:tabLst>
                      </a:pPr>
                      <a:r>
                        <a:rPr lang="ru-RU" sz="1100">
                          <a:effectLst/>
                          <a:latin typeface="Times New Roman" panose="02020603050405020304" pitchFamily="18" charset="0"/>
                          <a:cs typeface="Times New Roman" panose="02020603050405020304" pitchFamily="18" charset="0"/>
                        </a:rPr>
                        <a:t>Факторы, обуславливающие выбор сценария</a:t>
                      </a: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Влияние сценария на развитие личности подростка</a:t>
                      </a:r>
                    </a:p>
                  </a:txBody>
                  <a:tcPr marL="53942" marR="53942" marT="0" marB="0"/>
                </a:tc>
              </a:tr>
              <a:tr h="1105589">
                <a:tc>
                  <a:txBody>
                    <a:bodyPr/>
                    <a:lstStyle/>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Зомбирумый</a:t>
                      </a:r>
                    </a:p>
                  </a:txBody>
                  <a:tcPr marL="53942" marR="53942" marT="0" marB="0"/>
                </a:tc>
                <a:tc>
                  <a:txBody>
                    <a:bodyPr/>
                    <a:lstStyle/>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Ценности, декларируемые субъектом зомбирования (чаще всего ценности материального потребления)</a:t>
                      </a:r>
                    </a:p>
                  </a:txBody>
                  <a:tcPr marL="53942" marR="53942" marT="0" marB="0"/>
                </a:tc>
                <a:tc>
                  <a:txBody>
                    <a:bodyPr/>
                    <a:lstStyle/>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Реклама</a:t>
                      </a:r>
                    </a:p>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Телевидение</a:t>
                      </a:r>
                    </a:p>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Интернет</a:t>
                      </a:r>
                    </a:p>
                  </a:txBody>
                  <a:tcPr marL="53942" marR="53942" marT="0" marB="0"/>
                </a:tc>
                <a:tc>
                  <a:txBody>
                    <a:bodyPr/>
                    <a:lstStyle/>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Некритичное потребление информации, безоговорочная вера ее источникам</a:t>
                      </a:r>
                    </a:p>
                  </a:txBody>
                  <a:tcPr marL="53942" marR="53942" marT="0" marB="0"/>
                </a:tc>
                <a:tc>
                  <a:txBody>
                    <a:bodyPr/>
                    <a:lstStyle/>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Внешние:</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Агрессивная реклама</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Манипулирование сознанием подростка</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Внутренние:</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Внушаемость</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Несамостоятельность</a:t>
                      </a:r>
                    </a:p>
                  </a:txBody>
                  <a:tcPr marL="53942" marR="53942" marT="0" marB="0"/>
                </a:tc>
                <a:tc>
                  <a:txBody>
                    <a:bodyPr/>
                    <a:lstStyle/>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Формируется привычка верить источникам информации, действовать по рецепту, не развивается самостоятельность, ответственность</a:t>
                      </a:r>
                    </a:p>
                  </a:txBody>
                  <a:tcPr marL="53942" marR="53942" marT="0" marB="0"/>
                </a:tc>
              </a:tr>
              <a:tr h="1398557">
                <a:tc>
                  <a:txBody>
                    <a:bodyPr/>
                    <a:lstStyle/>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Зависимый</a:t>
                      </a:r>
                    </a:p>
                  </a:txBody>
                  <a:tcPr marL="53942" marR="53942" marT="0" marB="0"/>
                </a:tc>
                <a:tc>
                  <a:txBody>
                    <a:bodyPr/>
                    <a:lstStyle/>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Взаимодействие с объектом зависимости</a:t>
                      </a:r>
                    </a:p>
                  </a:txBody>
                  <a:tcPr marL="53942" marR="53942" marT="0" marB="0"/>
                </a:tc>
                <a:tc>
                  <a:txBody>
                    <a:bodyPr/>
                    <a:lstStyle/>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Реклама</a:t>
                      </a:r>
                    </a:p>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Телевидение</a:t>
                      </a:r>
                    </a:p>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Интернет</a:t>
                      </a:r>
                    </a:p>
                  </a:txBody>
                  <a:tcPr marL="53942" marR="53942" marT="0" marB="0"/>
                </a:tc>
                <a:tc>
                  <a:txBody>
                    <a:bodyPr/>
                    <a:lstStyle/>
                    <a:p>
                      <a:pPr algn="just">
                        <a:spcAft>
                          <a:spcPts val="0"/>
                        </a:spcAft>
                        <a:tabLst>
                          <a:tab pos="630555" algn="l"/>
                        </a:tabLst>
                      </a:pPr>
                      <a:r>
                        <a:rPr lang="ru-RU" sz="1100">
                          <a:effectLst/>
                          <a:latin typeface="Times New Roman" panose="02020603050405020304" pitchFamily="18" charset="0"/>
                          <a:cs typeface="Times New Roman" panose="02020603050405020304" pitchFamily="18" charset="0"/>
                        </a:rPr>
                        <a:t>Поиск и потребление информации для поддержания имеющейся зависимости и самооправдания</a:t>
                      </a:r>
                    </a:p>
                  </a:txBody>
                  <a:tcPr marL="53942" marR="53942" marT="0" marB="0"/>
                </a:tc>
                <a:tc>
                  <a:txBody>
                    <a:bodyPr/>
                    <a:lstStyle/>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Внешние:</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Агрессивная реклама</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Манипулирование сознанием </a:t>
                      </a:r>
                      <a:r>
                        <a:rPr lang="ru-RU" sz="1100" dirty="0" smtClean="0">
                          <a:effectLst/>
                          <a:latin typeface="Times New Roman" panose="02020603050405020304" pitchFamily="18" charset="0"/>
                          <a:cs typeface="Times New Roman" panose="02020603050405020304" pitchFamily="18" charset="0"/>
                        </a:rPr>
                        <a:t>Внутренние</a:t>
                      </a:r>
                      <a:r>
                        <a:rPr lang="ru-RU" sz="1100" dirty="0">
                          <a:effectLst/>
                          <a:latin typeface="Times New Roman" panose="02020603050405020304" pitchFamily="18" charset="0"/>
                          <a:cs typeface="Times New Roman" panose="02020603050405020304" pitchFamily="18" charset="0"/>
                        </a:rPr>
                        <a:t>:</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Внушаемость</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Несамостоятельность</a:t>
                      </a:r>
                    </a:p>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Отсутствие силы </a:t>
                      </a:r>
                      <a:r>
                        <a:rPr lang="ru-RU" sz="1100" dirty="0" smtClean="0">
                          <a:effectLst/>
                          <a:latin typeface="Times New Roman" panose="02020603050405020304" pitchFamily="18" charset="0"/>
                          <a:cs typeface="Times New Roman" panose="02020603050405020304" pitchFamily="18" charset="0"/>
                        </a:rPr>
                        <a:t>воли,</a:t>
                      </a:r>
                      <a:r>
                        <a:rPr lang="ru-RU" sz="1100" baseline="0" dirty="0" smtClean="0">
                          <a:effectLst/>
                          <a:latin typeface="Times New Roman" panose="02020603050405020304" pitchFamily="18" charset="0"/>
                          <a:cs typeface="Times New Roman" panose="02020603050405020304" pitchFamily="18" charset="0"/>
                        </a:rPr>
                        <a:t> конкретных целей</a:t>
                      </a:r>
                      <a:endParaRPr lang="ru-RU" sz="1100" dirty="0">
                        <a:effectLst/>
                        <a:latin typeface="Times New Roman" panose="02020603050405020304" pitchFamily="18" charset="0"/>
                        <a:cs typeface="Times New Roman" panose="02020603050405020304" pitchFamily="18" charset="0"/>
                      </a:endParaRPr>
                    </a:p>
                  </a:txBody>
                  <a:tcPr marL="53942" marR="53942" marT="0" marB="0"/>
                </a:tc>
                <a:tc>
                  <a:txBody>
                    <a:bodyPr/>
                    <a:lstStyle/>
                    <a:p>
                      <a:pPr algn="just">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Формируется зависимая личность</a:t>
                      </a:r>
                    </a:p>
                  </a:txBody>
                  <a:tcPr marL="53942" marR="53942" marT="0" marB="0"/>
                </a:tc>
              </a:tr>
              <a:tr h="982251">
                <a:tc>
                  <a:txBody>
                    <a:bodyPr/>
                    <a:lstStyle/>
                    <a:p>
                      <a:pPr marL="0" algn="just" defTabSz="912948" rtl="0" eaLnBrk="1" latinLnBrk="0" hangingPunct="1">
                        <a:spcAft>
                          <a:spcPts val="0"/>
                        </a:spcAft>
                        <a:tabLst>
                          <a:tab pos="630555" algn="l"/>
                        </a:tabLst>
                      </a:pPr>
                      <a:r>
                        <a:rPr lang="ru-RU" sz="1100" b="1" kern="1200" dirty="0">
                          <a:solidFill>
                            <a:schemeClr val="lt1"/>
                          </a:solidFill>
                          <a:effectLst/>
                          <a:latin typeface="Times New Roman" panose="02020603050405020304" pitchFamily="18" charset="0"/>
                          <a:ea typeface="+mn-ea"/>
                          <a:cs typeface="Times New Roman" panose="02020603050405020304" pitchFamily="18" charset="0"/>
                        </a:rPr>
                        <a:t>Полиглот</a:t>
                      </a: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panose="02020603050405020304" pitchFamily="18" charset="0"/>
                          <a:ea typeface="Calibri"/>
                          <a:cs typeface="Times New Roman" panose="02020603050405020304" pitchFamily="18" charset="0"/>
                        </a:rPr>
                        <a:t>Количество имеющейся информации</a:t>
                      </a:r>
                      <a:endParaRPr lang="ru-RU" sz="110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panose="02020603050405020304" pitchFamily="18" charset="0"/>
                          <a:ea typeface="Calibri"/>
                          <a:cs typeface="Times New Roman" panose="02020603050405020304" pitchFamily="18" charset="0"/>
                        </a:rPr>
                        <a:t>Любые источники</a:t>
                      </a:r>
                      <a:endParaRPr lang="ru-RU" sz="110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panose="02020603050405020304" pitchFamily="18" charset="0"/>
                          <a:ea typeface="Calibri"/>
                          <a:cs typeface="Times New Roman" panose="02020603050405020304" pitchFamily="18" charset="0"/>
                        </a:rPr>
                        <a:t>Бесконтрольное, бесцельное потребление</a:t>
                      </a:r>
                      <a:endParaRPr lang="ru-RU" sz="110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630555" algn="l"/>
                        </a:tabLst>
                      </a:pPr>
                      <a:r>
                        <a:rPr lang="ru-RU" sz="1100" i="1" dirty="0">
                          <a:solidFill>
                            <a:srgbClr val="000000"/>
                          </a:solidFill>
                          <a:effectLst/>
                          <a:latin typeface="Times New Roman" panose="02020603050405020304" pitchFamily="18" charset="0"/>
                          <a:ea typeface="Calibri"/>
                          <a:cs typeface="Times New Roman" panose="02020603050405020304" pitchFamily="18" charset="0"/>
                        </a:rPr>
                        <a:t>Внешние:</a:t>
                      </a:r>
                      <a:endParaRPr lang="ru-RU" sz="1100" dirty="0">
                        <a:effectLst/>
                        <a:latin typeface="Times New Roman" panose="02020603050405020304" pitchFamily="18" charset="0"/>
                        <a:cs typeface="Times New Roman" panose="02020603050405020304" pitchFamily="18" charset="0"/>
                      </a:endParaRPr>
                    </a:p>
                    <a:p>
                      <a:pPr algn="just">
                        <a:spcAft>
                          <a:spcPts val="0"/>
                        </a:spcAft>
                        <a:tabLst>
                          <a:tab pos="630555" algn="l"/>
                        </a:tabLst>
                      </a:pPr>
                      <a:r>
                        <a:rPr lang="ru-RU" sz="1100" dirty="0">
                          <a:solidFill>
                            <a:srgbClr val="000000"/>
                          </a:solidFill>
                          <a:effectLst/>
                          <a:latin typeface="Times New Roman" panose="02020603050405020304" pitchFamily="18" charset="0"/>
                          <a:ea typeface="Calibri"/>
                          <a:cs typeface="Times New Roman" panose="02020603050405020304" pitchFamily="18" charset="0"/>
                        </a:rPr>
                        <a:t>Мнение значимых личностей</a:t>
                      </a:r>
                      <a:endParaRPr lang="ru-RU" sz="1100" dirty="0">
                        <a:effectLst/>
                        <a:latin typeface="Times New Roman" panose="02020603050405020304" pitchFamily="18" charset="0"/>
                        <a:cs typeface="Times New Roman" panose="02020603050405020304" pitchFamily="18" charset="0"/>
                      </a:endParaRPr>
                    </a:p>
                    <a:p>
                      <a:pPr algn="just">
                        <a:spcAft>
                          <a:spcPts val="0"/>
                        </a:spcAft>
                        <a:tabLst>
                          <a:tab pos="630555" algn="l"/>
                        </a:tabLst>
                      </a:pPr>
                      <a:r>
                        <a:rPr lang="ru-RU" sz="1100" dirty="0">
                          <a:solidFill>
                            <a:srgbClr val="000000"/>
                          </a:solidFill>
                          <a:effectLst/>
                          <a:latin typeface="Times New Roman" panose="02020603050405020304" pitchFamily="18" charset="0"/>
                          <a:ea typeface="Calibri"/>
                          <a:cs typeface="Times New Roman" panose="02020603050405020304" pitchFamily="18" charset="0"/>
                        </a:rPr>
                        <a:t>Телепередачи, пропагандирующие «знание всего обо всем»</a:t>
                      </a:r>
                      <a:endParaRPr lang="ru-RU" sz="1100" dirty="0">
                        <a:effectLst/>
                        <a:latin typeface="Times New Roman" panose="02020603050405020304" pitchFamily="18" charset="0"/>
                        <a:cs typeface="Times New Roman" panose="02020603050405020304" pitchFamily="18" charset="0"/>
                      </a:endParaRPr>
                    </a:p>
                    <a:p>
                      <a:pPr algn="just">
                        <a:spcAft>
                          <a:spcPts val="0"/>
                        </a:spcAft>
                        <a:tabLst>
                          <a:tab pos="630555" algn="l"/>
                        </a:tabLst>
                      </a:pPr>
                      <a:r>
                        <a:rPr lang="ru-RU" sz="1100" i="1" dirty="0">
                          <a:solidFill>
                            <a:srgbClr val="000000"/>
                          </a:solidFill>
                          <a:effectLst/>
                          <a:latin typeface="Times New Roman" panose="02020603050405020304" pitchFamily="18" charset="0"/>
                          <a:ea typeface="Calibri"/>
                          <a:cs typeface="Times New Roman" panose="02020603050405020304" pitchFamily="18" charset="0"/>
                        </a:rPr>
                        <a:t>Внутренние:</a:t>
                      </a:r>
                      <a:endParaRPr lang="ru-RU" sz="1100" dirty="0">
                        <a:effectLst/>
                        <a:latin typeface="Times New Roman" panose="02020603050405020304" pitchFamily="18" charset="0"/>
                        <a:cs typeface="Times New Roman" panose="02020603050405020304" pitchFamily="18" charset="0"/>
                      </a:endParaRPr>
                    </a:p>
                    <a:p>
                      <a:pPr algn="just">
                        <a:spcAft>
                          <a:spcPts val="0"/>
                        </a:spcAft>
                        <a:tabLst>
                          <a:tab pos="630555" algn="l"/>
                        </a:tabLst>
                      </a:pPr>
                      <a:r>
                        <a:rPr lang="ru-RU" sz="1100" dirty="0">
                          <a:solidFill>
                            <a:srgbClr val="000000"/>
                          </a:solidFill>
                          <a:effectLst/>
                          <a:latin typeface="Times New Roman" panose="02020603050405020304" pitchFamily="18" charset="0"/>
                          <a:ea typeface="Calibri"/>
                          <a:cs typeface="Times New Roman" panose="02020603050405020304" pitchFamily="18" charset="0"/>
                        </a:rPr>
                        <a:t>Неопределенность жизненных целей</a:t>
                      </a:r>
                      <a:endParaRPr lang="ru-RU" sz="11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panose="02020603050405020304" pitchFamily="18" charset="0"/>
                          <a:ea typeface="Calibri"/>
                          <a:cs typeface="Times New Roman" panose="02020603050405020304" pitchFamily="18" charset="0"/>
                        </a:rPr>
                        <a:t>Формируется личность с завышенной самооценкой, энциклопедическими знания, но не способная реализовать свой потенциал</a:t>
                      </a:r>
                      <a:endParaRPr lang="ru-RU" sz="1100" dirty="0">
                        <a:effectLst/>
                        <a:latin typeface="Times New Roman" panose="02020603050405020304" pitchFamily="18" charset="0"/>
                        <a:cs typeface="Times New Roman" panose="02020603050405020304" pitchFamily="18" charset="0"/>
                      </a:endParaRPr>
                    </a:p>
                  </a:txBody>
                  <a:tcPr marL="68580" marR="68580" marT="0" marB="0"/>
                </a:tc>
              </a:tr>
              <a:tr h="982251">
                <a:tc>
                  <a:txBody>
                    <a:bodyPr/>
                    <a:lstStyle/>
                    <a:p>
                      <a:pPr marL="0" algn="just" defTabSz="912948" rtl="0" eaLnBrk="1" latinLnBrk="0" hangingPunct="1">
                        <a:spcAft>
                          <a:spcPts val="0"/>
                        </a:spcAft>
                        <a:tabLst>
                          <a:tab pos="630555" algn="l"/>
                        </a:tabLst>
                      </a:pPr>
                      <a:r>
                        <a:rPr lang="ru-RU" sz="1100" b="1" kern="1200" dirty="0" err="1" smtClean="0">
                          <a:solidFill>
                            <a:schemeClr val="lt1"/>
                          </a:solidFill>
                          <a:effectLst/>
                          <a:latin typeface="Times New Roman" panose="02020603050405020304" pitchFamily="18" charset="0"/>
                          <a:ea typeface="+mn-ea"/>
                          <a:cs typeface="Times New Roman" panose="02020603050405020304" pitchFamily="18" charset="0"/>
                        </a:rPr>
                        <a:t>Самопиар-щик</a:t>
                      </a:r>
                      <a:endParaRPr lang="ru-RU" sz="11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Собственная личность</a:t>
                      </a:r>
                      <a:endParaRPr lang="ru-RU" sz="1100" dirty="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Интернет</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Размещение в </a:t>
                      </a:r>
                      <a:r>
                        <a:rPr lang="ru-RU" sz="1100" dirty="0" smtClean="0">
                          <a:solidFill>
                            <a:srgbClr val="000000"/>
                          </a:solidFill>
                          <a:effectLst/>
                          <a:latin typeface="Times New Roman"/>
                          <a:ea typeface="Calibri"/>
                          <a:cs typeface="Times New Roman"/>
                        </a:rPr>
                        <a:t>социальных </a:t>
                      </a:r>
                      <a:r>
                        <a:rPr lang="ru-RU" sz="1100" dirty="0">
                          <a:solidFill>
                            <a:srgbClr val="000000"/>
                          </a:solidFill>
                          <a:effectLst/>
                          <a:latin typeface="Times New Roman"/>
                          <a:ea typeface="Calibri"/>
                          <a:cs typeface="Times New Roman"/>
                        </a:rPr>
                        <a:t>сетях огромного массива информации о себе, использование источников информации для саморекламы</a:t>
                      </a:r>
                      <a:endParaRPr lang="ru-RU" sz="1100" dirty="0">
                        <a:effectLst/>
                        <a:latin typeface="Calibri"/>
                        <a:cs typeface="Times New Roman"/>
                      </a:endParaRPr>
                    </a:p>
                  </a:txBody>
                  <a:tcPr marL="68580" marR="68580" marT="0" marB="0"/>
                </a:tc>
                <a:tc>
                  <a:txBody>
                    <a:bodyPr/>
                    <a:lstStyle/>
                    <a:p>
                      <a:pPr algn="just">
                        <a:spcAft>
                          <a:spcPts val="0"/>
                        </a:spcAft>
                        <a:tabLst>
                          <a:tab pos="630555" algn="l"/>
                        </a:tabLst>
                      </a:pPr>
                      <a:r>
                        <a:rPr lang="ru-RU" sz="1100" i="1">
                          <a:solidFill>
                            <a:srgbClr val="000000"/>
                          </a:solidFill>
                          <a:effectLst/>
                          <a:latin typeface="Times New Roman"/>
                          <a:ea typeface="Calibri"/>
                          <a:cs typeface="Times New Roman"/>
                        </a:rPr>
                        <a:t>Внешние:</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Пример других людей</a:t>
                      </a:r>
                      <a:endParaRPr lang="ru-RU" sz="1100">
                        <a:effectLst/>
                        <a:latin typeface="Calibri"/>
                        <a:cs typeface="Times New Roman"/>
                      </a:endParaRPr>
                    </a:p>
                    <a:p>
                      <a:pPr algn="just">
                        <a:spcAft>
                          <a:spcPts val="0"/>
                        </a:spcAft>
                        <a:tabLst>
                          <a:tab pos="630555" algn="l"/>
                        </a:tabLst>
                      </a:pPr>
                      <a:r>
                        <a:rPr lang="ru-RU" sz="1100" i="1">
                          <a:solidFill>
                            <a:srgbClr val="000000"/>
                          </a:solidFill>
                          <a:effectLst/>
                          <a:latin typeface="Times New Roman"/>
                          <a:ea typeface="Calibri"/>
                          <a:cs typeface="Times New Roman"/>
                        </a:rPr>
                        <a:t>Внутренние:</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Заниженная самооценка</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Эгоизм</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Формируется завышенная самооценка</a:t>
                      </a:r>
                      <a:endParaRPr lang="ru-RU" sz="1100" dirty="0">
                        <a:effectLst/>
                        <a:latin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035379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pPr algn="l"/>
            <a:r>
              <a:rPr lang="ru-RU" sz="2800" b="1" dirty="0" smtClean="0">
                <a:solidFill>
                  <a:srgbClr val="FF0000"/>
                </a:solidFill>
              </a:rPr>
              <a:t>СЦЕНАРИИ В ПЕДАГОГИКЕ</a:t>
            </a:r>
            <a:endParaRPr lang="ru-RU" sz="2800" b="1" dirty="0">
              <a:solidFill>
                <a:srgbClr val="FF0000"/>
              </a:solidFill>
            </a:endParaRPr>
          </a:p>
        </p:txBody>
      </p:sp>
      <p:sp>
        <p:nvSpPr>
          <p:cNvPr id="3" name="Объект 2"/>
          <p:cNvSpPr>
            <a:spLocks noGrp="1"/>
          </p:cNvSpPr>
          <p:nvPr>
            <p:ph idx="1"/>
          </p:nvPr>
        </p:nvSpPr>
        <p:spPr>
          <a:xfrm>
            <a:off x="467544" y="1023326"/>
            <a:ext cx="8229600" cy="5217447"/>
          </a:xfrm>
        </p:spPr>
        <p:txBody>
          <a:bodyPr>
            <a:normAutofit fontScale="92500" lnSpcReduction="20000"/>
          </a:bodyPr>
          <a:lstStyle/>
          <a:p>
            <a:r>
              <a:rPr lang="ru-RU" sz="1800" b="1" dirty="0" smtClean="0"/>
              <a:t>Сценарий развития образовательной </a:t>
            </a:r>
          </a:p>
          <a:p>
            <a:pPr marL="0" indent="0">
              <a:buNone/>
            </a:pPr>
            <a:r>
              <a:rPr lang="ru-RU" sz="1800" b="1" dirty="0" smtClean="0"/>
              <a:t>(воспитательной) системы </a:t>
            </a:r>
          </a:p>
          <a:p>
            <a:pPr marL="0" indent="0">
              <a:buNone/>
            </a:pPr>
            <a:endParaRPr lang="ru-RU" sz="1800" b="1" dirty="0" smtClean="0"/>
          </a:p>
          <a:p>
            <a:r>
              <a:rPr lang="ru-RU" sz="1800" b="1" dirty="0" smtClean="0"/>
              <a:t>Сценарий урока (воспитательного мероприятия)</a:t>
            </a:r>
          </a:p>
          <a:p>
            <a:pPr marL="0" indent="0">
              <a:buNone/>
            </a:pPr>
            <a:endParaRPr lang="ru-RU" sz="1800" b="1" dirty="0" smtClean="0"/>
          </a:p>
          <a:p>
            <a:r>
              <a:rPr lang="ru-RU" sz="1800" b="1" dirty="0"/>
              <a:t>Дидактический сценарий: </a:t>
            </a:r>
            <a:r>
              <a:rPr lang="ru-RU" sz="1800" dirty="0"/>
              <a:t>способ проектирования урока, отличающийся </a:t>
            </a:r>
            <a:r>
              <a:rPr lang="ru-RU" sz="1800" dirty="0" err="1"/>
              <a:t>полифоничностью</a:t>
            </a:r>
            <a:r>
              <a:rPr lang="ru-RU" sz="1800" dirty="0"/>
              <a:t> целей, развертыванием вокруг создания ситуации учения-обучения, вариативностью (различные варианты развертывания ситуации), </a:t>
            </a:r>
            <a:r>
              <a:rPr lang="ru-RU" sz="1800" dirty="0" err="1"/>
              <a:t>диагностичностью</a:t>
            </a:r>
            <a:r>
              <a:rPr lang="ru-RU" sz="1800" dirty="0"/>
              <a:t> </a:t>
            </a:r>
            <a:r>
              <a:rPr lang="ru-RU" sz="1800" dirty="0" smtClean="0"/>
              <a:t>заданий</a:t>
            </a:r>
          </a:p>
          <a:p>
            <a:pPr marL="0" indent="0">
              <a:buNone/>
            </a:pPr>
            <a:endParaRPr lang="ru-RU" sz="1800" dirty="0" smtClean="0"/>
          </a:p>
          <a:p>
            <a:r>
              <a:rPr lang="ru-RU" sz="1800" b="1" dirty="0" smtClean="0"/>
              <a:t>Сценарий педагогического взаимодействия</a:t>
            </a:r>
          </a:p>
          <a:p>
            <a:pPr marL="0" indent="0">
              <a:buNone/>
            </a:pPr>
            <a:endParaRPr lang="ru-RU" sz="1800" b="1" dirty="0" smtClean="0"/>
          </a:p>
          <a:p>
            <a:r>
              <a:rPr lang="ru-RU" sz="1800" dirty="0"/>
              <a:t> </a:t>
            </a:r>
            <a:r>
              <a:rPr lang="ru-RU" sz="1800" b="1" dirty="0" smtClean="0"/>
              <a:t>Сценарий образовательного курса: </a:t>
            </a:r>
            <a:r>
              <a:rPr lang="ru-RU" sz="1800" dirty="0" smtClean="0"/>
              <a:t>структурированное </a:t>
            </a:r>
            <a:r>
              <a:rPr lang="ru-RU" sz="1800" dirty="0"/>
              <a:t>развернутое представление автора о содержании и структуре учебного материала, о педагогических и информационных технологиях, используемых для организации учебного процесса, о методических принципах и приемах, на которых построен учебный материал, информационно-методическое </a:t>
            </a:r>
            <a:r>
              <a:rPr lang="ru-RU" sz="1800" dirty="0" smtClean="0"/>
              <a:t>сопровождение</a:t>
            </a:r>
          </a:p>
          <a:p>
            <a:pPr marL="0" indent="0">
              <a:buNone/>
            </a:pPr>
            <a:endParaRPr lang="ru-RU" sz="1800" dirty="0"/>
          </a:p>
          <a:p>
            <a:r>
              <a:rPr lang="ru-RU" sz="1800" b="1" dirty="0"/>
              <a:t>Сценарий онлайн-курса</a:t>
            </a:r>
            <a:r>
              <a:rPr lang="ru-RU" sz="1800" dirty="0"/>
              <a:t> - описание того, что будет представлять собой курс (структура, визуализация, описание контента)</a:t>
            </a:r>
          </a:p>
          <a:p>
            <a:endParaRPr lang="ru-RU" sz="1800" dirty="0" smtClean="0"/>
          </a:p>
          <a:p>
            <a:endParaRPr lang="ru-RU" sz="1800"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94" y="188640"/>
            <a:ext cx="2724439" cy="200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2351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962905555"/>
              </p:ext>
            </p:extLst>
          </p:nvPr>
        </p:nvGraphicFramePr>
        <p:xfrm>
          <a:off x="323528" y="260648"/>
          <a:ext cx="8496945" cy="6360701"/>
        </p:xfrm>
        <a:graphic>
          <a:graphicData uri="http://schemas.openxmlformats.org/drawingml/2006/table">
            <a:tbl>
              <a:tblPr firstRow="1" firstCol="1" bandRow="1">
                <a:tableStyleId>{5C22544A-7EE6-4342-B048-85BDC9FD1C3A}</a:tableStyleId>
              </a:tblPr>
              <a:tblGrid>
                <a:gridCol w="959206"/>
                <a:gridCol w="1129027"/>
                <a:gridCol w="792088"/>
                <a:gridCol w="1512167"/>
                <a:gridCol w="2232248"/>
                <a:gridCol w="1872209"/>
              </a:tblGrid>
              <a:tr h="360040">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Название сценария</a:t>
                      </a: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Ключевые ценности</a:t>
                      </a: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Предпочитаемые </a:t>
                      </a:r>
                      <a:r>
                        <a:rPr lang="ru-RU" sz="1100" dirty="0" smtClean="0">
                          <a:effectLst/>
                          <a:latin typeface="Times New Roman" panose="02020603050405020304" pitchFamily="18" charset="0"/>
                          <a:cs typeface="Times New Roman" panose="02020603050405020304" pitchFamily="18" charset="0"/>
                        </a:rPr>
                        <a:t>источники</a:t>
                      </a:r>
                      <a:endParaRPr lang="ru-RU" sz="1100" dirty="0">
                        <a:effectLst/>
                        <a:latin typeface="Times New Roman" panose="02020603050405020304" pitchFamily="18" charset="0"/>
                        <a:cs typeface="Times New Roman" panose="02020603050405020304" pitchFamily="18" charset="0"/>
                      </a:endParaRP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Предпочитаемые стили потребления информации</a:t>
                      </a:r>
                    </a:p>
                  </a:txBody>
                  <a:tcPr marL="53942" marR="53942" marT="0" marB="0"/>
                </a:tc>
                <a:tc>
                  <a:txBody>
                    <a:bodyPr/>
                    <a:lstStyle/>
                    <a:p>
                      <a:pPr algn="ctr">
                        <a:spcAft>
                          <a:spcPts val="0"/>
                        </a:spcAft>
                        <a:tabLst>
                          <a:tab pos="630555" algn="l"/>
                        </a:tabLst>
                      </a:pPr>
                      <a:r>
                        <a:rPr lang="ru-RU" sz="1100">
                          <a:effectLst/>
                          <a:latin typeface="Times New Roman" panose="02020603050405020304" pitchFamily="18" charset="0"/>
                          <a:cs typeface="Times New Roman" panose="02020603050405020304" pitchFamily="18" charset="0"/>
                        </a:rPr>
                        <a:t>Факторы, обуславливающие выбор сценария</a:t>
                      </a:r>
                    </a:p>
                  </a:txBody>
                  <a:tcPr marL="53942" marR="53942" marT="0" marB="0"/>
                </a:tc>
                <a:tc>
                  <a:txBody>
                    <a:bodyPr/>
                    <a:lstStyle/>
                    <a:p>
                      <a:pPr algn="ctr">
                        <a:spcAft>
                          <a:spcPts val="0"/>
                        </a:spcAft>
                        <a:tabLst>
                          <a:tab pos="630555" algn="l"/>
                        </a:tabLst>
                      </a:pPr>
                      <a:r>
                        <a:rPr lang="ru-RU" sz="1100" dirty="0">
                          <a:effectLst/>
                          <a:latin typeface="Times New Roman" panose="02020603050405020304" pitchFamily="18" charset="0"/>
                          <a:cs typeface="Times New Roman" panose="02020603050405020304" pitchFamily="18" charset="0"/>
                        </a:rPr>
                        <a:t>Влияние сценария на развитие личности подростка</a:t>
                      </a:r>
                    </a:p>
                  </a:txBody>
                  <a:tcPr marL="53942" marR="53942" marT="0" marB="0"/>
                </a:tc>
              </a:tr>
              <a:tr h="1105589">
                <a:tc>
                  <a:txBody>
                    <a:bodyPr/>
                    <a:lstStyle/>
                    <a:p>
                      <a:r>
                        <a:rPr lang="ru-RU" sz="1100" dirty="0" smtClean="0">
                          <a:latin typeface="Times New Roman" panose="02020603050405020304" pitchFamily="18" charset="0"/>
                          <a:cs typeface="Times New Roman" panose="02020603050405020304" pitchFamily="18" charset="0"/>
                        </a:rPr>
                        <a:t>Конформист</a:t>
                      </a:r>
                      <a:endParaRPr lang="ru-RU" sz="1100" dirty="0">
                        <a:latin typeface="Times New Roman" panose="02020603050405020304" pitchFamily="18" charset="0"/>
                        <a:cs typeface="Times New Roman" panose="02020603050405020304" pitchFamily="18" charset="0"/>
                      </a:endParaRPr>
                    </a:p>
                  </a:txBody>
                  <a:tcPr marL="53942" marR="53942"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Самоутверждение в коллективе</a:t>
                      </a:r>
                      <a:endParaRPr lang="ru-RU" sz="1100" dirty="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Источники, предпочитаемые референтной группой</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Использование той информации и тех источников, которые используют члены референтной группы</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i="1">
                          <a:solidFill>
                            <a:srgbClr val="000000"/>
                          </a:solidFill>
                          <a:effectLst/>
                          <a:latin typeface="Times New Roman"/>
                          <a:ea typeface="Calibri"/>
                          <a:cs typeface="Times New Roman"/>
                        </a:rPr>
                        <a:t>Внешние:</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Давление коллектива</a:t>
                      </a:r>
                      <a:endParaRPr lang="ru-RU" sz="1100">
                        <a:effectLst/>
                        <a:latin typeface="Calibri"/>
                        <a:cs typeface="Times New Roman"/>
                      </a:endParaRPr>
                    </a:p>
                    <a:p>
                      <a:pPr algn="just">
                        <a:spcAft>
                          <a:spcPts val="0"/>
                        </a:spcAft>
                        <a:tabLst>
                          <a:tab pos="630555" algn="l"/>
                        </a:tabLst>
                      </a:pPr>
                      <a:r>
                        <a:rPr lang="ru-RU" sz="1100" i="1">
                          <a:solidFill>
                            <a:srgbClr val="000000"/>
                          </a:solidFill>
                          <a:effectLst/>
                          <a:latin typeface="Times New Roman"/>
                          <a:ea typeface="Calibri"/>
                          <a:cs typeface="Times New Roman"/>
                        </a:rPr>
                        <a:t>Внутренние:</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Конформизм</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Несамостоятельность</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Отсутствие индивидуальности</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Заниженная самооценка</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Формируется несамостоятельная, ограниченная, безынициативная личность со слабо выраженной индивидуальностью</a:t>
                      </a:r>
                      <a:endParaRPr lang="ru-RU" sz="1100" dirty="0">
                        <a:effectLst/>
                        <a:latin typeface="Calibri"/>
                        <a:cs typeface="Times New Roman"/>
                      </a:endParaRPr>
                    </a:p>
                  </a:txBody>
                  <a:tcPr marL="68580" marR="68580" marT="0" marB="0"/>
                </a:tc>
              </a:tr>
              <a:tr h="1398557">
                <a:tc>
                  <a:txBody>
                    <a:bodyPr/>
                    <a:lstStyle/>
                    <a:p>
                      <a:pPr marL="0" algn="l" defTabSz="912948" rtl="0" eaLnBrk="1" latinLnBrk="0" hangingPunct="1">
                        <a:spcAft>
                          <a:spcPts val="0"/>
                        </a:spcAft>
                        <a:tabLst>
                          <a:tab pos="630555" algn="l"/>
                        </a:tabLst>
                      </a:pPr>
                      <a:r>
                        <a:rPr lang="ru-RU" sz="1100" b="1" kern="1200" dirty="0" smtClean="0">
                          <a:solidFill>
                            <a:schemeClr val="lt1"/>
                          </a:solidFill>
                          <a:latin typeface="Times New Roman" panose="02020603050405020304" pitchFamily="18" charset="0"/>
                          <a:ea typeface="+mn-ea"/>
                          <a:cs typeface="Times New Roman" panose="02020603050405020304" pitchFamily="18" charset="0"/>
                        </a:rPr>
                        <a:t>Ограничен-</a:t>
                      </a:r>
                      <a:r>
                        <a:rPr lang="ru-RU" sz="1100" b="1" kern="1200" dirty="0" err="1" smtClean="0">
                          <a:solidFill>
                            <a:schemeClr val="lt1"/>
                          </a:solidFill>
                          <a:latin typeface="Times New Roman" panose="02020603050405020304" pitchFamily="18" charset="0"/>
                          <a:ea typeface="+mn-ea"/>
                          <a:cs typeface="Times New Roman" panose="02020603050405020304" pitchFamily="18" charset="0"/>
                        </a:rPr>
                        <a:t>ное</a:t>
                      </a:r>
                      <a:r>
                        <a:rPr lang="ru-RU" sz="1100" b="1" kern="1200" dirty="0" smtClean="0">
                          <a:solidFill>
                            <a:schemeClr val="lt1"/>
                          </a:solidFill>
                          <a:latin typeface="Times New Roman" panose="02020603050405020304" pitchFamily="18" charset="0"/>
                          <a:ea typeface="+mn-ea"/>
                          <a:cs typeface="Times New Roman" panose="02020603050405020304" pitchFamily="18" charset="0"/>
                        </a:rPr>
                        <a:t> </a:t>
                      </a:r>
                      <a:r>
                        <a:rPr lang="ru-RU" sz="1100" b="1" kern="1200" dirty="0" err="1" smtClean="0">
                          <a:solidFill>
                            <a:schemeClr val="lt1"/>
                          </a:solidFill>
                          <a:latin typeface="Times New Roman" panose="02020603050405020304" pitchFamily="18" charset="0"/>
                          <a:ea typeface="+mn-ea"/>
                          <a:cs typeface="Times New Roman" panose="02020603050405020304" pitchFamily="18" charset="0"/>
                        </a:rPr>
                        <a:t>информаци-онное</a:t>
                      </a:r>
                      <a:r>
                        <a:rPr lang="ru-RU" sz="1100" b="1" kern="1200" dirty="0" smtClean="0">
                          <a:solidFill>
                            <a:schemeClr val="lt1"/>
                          </a:solidFill>
                          <a:latin typeface="Times New Roman" panose="02020603050405020304" pitchFamily="18" charset="0"/>
                          <a:ea typeface="+mn-ea"/>
                          <a:cs typeface="Times New Roman" panose="02020603050405020304" pitchFamily="18" charset="0"/>
                        </a:rPr>
                        <a:t> </a:t>
                      </a:r>
                      <a:r>
                        <a:rPr lang="ru-RU" sz="1100" b="1" kern="1200" dirty="0">
                          <a:solidFill>
                            <a:schemeClr val="lt1"/>
                          </a:solidFill>
                          <a:latin typeface="Times New Roman" panose="02020603050405020304" pitchFamily="18" charset="0"/>
                          <a:ea typeface="+mn-ea"/>
                          <a:cs typeface="Times New Roman" panose="02020603050405020304" pitchFamily="18" charset="0"/>
                        </a:rPr>
                        <a:t>потребление</a:t>
                      </a: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Доминантная жизненная цель (например, профессиональная карьера, приобретение известности)</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Источники, способствующие достижению доминантной цели</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Ограничение информационного потребления (объема, содержания, источников информации) доминантной целью</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i="1">
                          <a:solidFill>
                            <a:srgbClr val="000000"/>
                          </a:solidFill>
                          <a:effectLst/>
                          <a:latin typeface="Times New Roman"/>
                          <a:ea typeface="Calibri"/>
                          <a:cs typeface="Times New Roman"/>
                        </a:rPr>
                        <a:t>Внешние:</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«Давление» педагогов, родителей</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Авторитарный стиль воспитания</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Примеры значимых личностей</a:t>
                      </a:r>
                      <a:endParaRPr lang="ru-RU" sz="1100">
                        <a:effectLst/>
                        <a:latin typeface="Calibri"/>
                        <a:cs typeface="Times New Roman"/>
                      </a:endParaRPr>
                    </a:p>
                    <a:p>
                      <a:pPr algn="just">
                        <a:spcAft>
                          <a:spcPts val="0"/>
                        </a:spcAft>
                        <a:tabLst>
                          <a:tab pos="630555" algn="l"/>
                        </a:tabLst>
                      </a:pPr>
                      <a:r>
                        <a:rPr lang="ru-RU" sz="1100" i="1">
                          <a:solidFill>
                            <a:srgbClr val="000000"/>
                          </a:solidFill>
                          <a:effectLst/>
                          <a:latin typeface="Times New Roman"/>
                          <a:ea typeface="Calibri"/>
                          <a:cs typeface="Times New Roman"/>
                        </a:rPr>
                        <a:t>Внутренние</a:t>
                      </a:r>
                      <a:r>
                        <a:rPr lang="ru-RU" sz="1100">
                          <a:solidFill>
                            <a:srgbClr val="000000"/>
                          </a:solidFill>
                          <a:effectLst/>
                          <a:latin typeface="Times New Roman"/>
                          <a:ea typeface="Calibri"/>
                          <a:cs typeface="Times New Roman"/>
                        </a:rPr>
                        <a:t>:</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Недостаточность интеллектуального развития</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Узкий кругозор</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Формируется «однобокая» личность, реализующая свой потенциал только в одной сфере</a:t>
                      </a:r>
                      <a:endParaRPr lang="ru-RU" sz="1100" dirty="0">
                        <a:effectLst/>
                        <a:latin typeface="Calibri"/>
                        <a:cs typeface="Times New Roman"/>
                      </a:endParaRPr>
                    </a:p>
                  </a:txBody>
                  <a:tcPr marL="68580" marR="68580" marT="0" marB="0"/>
                </a:tc>
              </a:tr>
              <a:tr h="982251">
                <a:tc>
                  <a:txBody>
                    <a:bodyPr/>
                    <a:lstStyle/>
                    <a:p>
                      <a:pPr algn="just">
                        <a:spcAft>
                          <a:spcPts val="0"/>
                        </a:spcAft>
                        <a:tabLst>
                          <a:tab pos="630555" algn="l"/>
                        </a:tabLst>
                      </a:pPr>
                      <a:r>
                        <a:rPr lang="ru-RU" sz="1100" b="1" kern="1200" dirty="0">
                          <a:solidFill>
                            <a:schemeClr val="lt1"/>
                          </a:solidFill>
                          <a:latin typeface="Times New Roman" panose="02020603050405020304" pitchFamily="18" charset="0"/>
                          <a:ea typeface="+mn-ea"/>
                          <a:cs typeface="Times New Roman" panose="02020603050405020304" pitchFamily="18" charset="0"/>
                        </a:rPr>
                        <a:t>Информационная миссия</a:t>
                      </a: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Ценность, выражающая </a:t>
                      </a:r>
                      <a:r>
                        <a:rPr lang="ru-RU" sz="1100" dirty="0" smtClean="0">
                          <a:solidFill>
                            <a:srgbClr val="000000"/>
                          </a:solidFill>
                          <a:effectLst/>
                          <a:latin typeface="Times New Roman"/>
                          <a:ea typeface="Calibri"/>
                          <a:cs typeface="Times New Roman"/>
                        </a:rPr>
                        <a:t>миссию </a:t>
                      </a:r>
                      <a:r>
                        <a:rPr lang="ru-RU" sz="1100" dirty="0">
                          <a:solidFill>
                            <a:srgbClr val="000000"/>
                          </a:solidFill>
                          <a:effectLst/>
                          <a:latin typeface="Times New Roman"/>
                          <a:ea typeface="Calibri"/>
                          <a:cs typeface="Times New Roman"/>
                        </a:rPr>
                        <a:t>(помощь другим людям, </a:t>
                      </a:r>
                      <a:r>
                        <a:rPr lang="ru-RU" sz="1100" dirty="0" smtClean="0">
                          <a:solidFill>
                            <a:srgbClr val="000000"/>
                          </a:solidFill>
                          <a:effectLst/>
                          <a:latin typeface="Times New Roman"/>
                          <a:ea typeface="Calibri"/>
                          <a:cs typeface="Times New Roman"/>
                        </a:rPr>
                        <a:t>информирование </a:t>
                      </a:r>
                      <a:r>
                        <a:rPr lang="ru-RU" sz="1100" dirty="0">
                          <a:solidFill>
                            <a:srgbClr val="000000"/>
                          </a:solidFill>
                          <a:effectLst/>
                          <a:latin typeface="Times New Roman"/>
                          <a:ea typeface="Calibri"/>
                          <a:cs typeface="Times New Roman"/>
                        </a:rPr>
                        <a:t>об опасности, </a:t>
                      </a:r>
                      <a:r>
                        <a:rPr lang="ru-RU" sz="1100" dirty="0" smtClean="0">
                          <a:solidFill>
                            <a:srgbClr val="000000"/>
                          </a:solidFill>
                          <a:effectLst/>
                          <a:latin typeface="Times New Roman"/>
                          <a:ea typeface="Calibri"/>
                          <a:cs typeface="Times New Roman"/>
                        </a:rPr>
                        <a:t>увлечение)</a:t>
                      </a:r>
                      <a:endParaRPr lang="ru-RU" sz="1100" dirty="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Интернет</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Использование информации для реализации информационной миссии</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i="1">
                          <a:solidFill>
                            <a:srgbClr val="000000"/>
                          </a:solidFill>
                          <a:effectLst/>
                          <a:latin typeface="Times New Roman"/>
                          <a:ea typeface="Calibri"/>
                          <a:cs typeface="Times New Roman"/>
                        </a:rPr>
                        <a:t>Внешние</a:t>
                      </a:r>
                      <a:r>
                        <a:rPr lang="ru-RU" sz="1100">
                          <a:solidFill>
                            <a:srgbClr val="000000"/>
                          </a:solidFill>
                          <a:effectLst/>
                          <a:latin typeface="Times New Roman"/>
                          <a:ea typeface="Calibri"/>
                          <a:cs typeface="Times New Roman"/>
                        </a:rPr>
                        <a:t>:</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Пропаганда принятой подростком социальной миссии на телевидении, в СМИ, Интернет</a:t>
                      </a:r>
                      <a:endParaRPr lang="ru-RU" sz="1100">
                        <a:effectLst/>
                        <a:latin typeface="Calibri"/>
                        <a:cs typeface="Times New Roman"/>
                      </a:endParaRPr>
                    </a:p>
                    <a:p>
                      <a:pPr algn="just">
                        <a:spcAft>
                          <a:spcPts val="0"/>
                        </a:spcAft>
                        <a:tabLst>
                          <a:tab pos="630555" algn="l"/>
                        </a:tabLst>
                      </a:pPr>
                      <a:r>
                        <a:rPr lang="ru-RU" sz="1100" i="1">
                          <a:solidFill>
                            <a:srgbClr val="000000"/>
                          </a:solidFill>
                          <a:effectLst/>
                          <a:latin typeface="Times New Roman"/>
                          <a:ea typeface="Calibri"/>
                          <a:cs typeface="Times New Roman"/>
                        </a:rPr>
                        <a:t>Внутренние</a:t>
                      </a:r>
                      <a:r>
                        <a:rPr lang="ru-RU" sz="1100">
                          <a:solidFill>
                            <a:srgbClr val="000000"/>
                          </a:solidFill>
                          <a:effectLst/>
                          <a:latin typeface="Times New Roman"/>
                          <a:ea typeface="Calibri"/>
                          <a:cs typeface="Times New Roman"/>
                        </a:rPr>
                        <a:t>:</a:t>
                      </a:r>
                      <a:endParaRPr lang="ru-RU" sz="1100">
                        <a:effectLst/>
                        <a:latin typeface="Calibri"/>
                        <a:cs typeface="Times New Roman"/>
                      </a:endParaRPr>
                    </a:p>
                    <a:p>
                      <a:pPr algn="just">
                        <a:spcAft>
                          <a:spcPts val="0"/>
                        </a:spcAft>
                        <a:tabLst>
                          <a:tab pos="630555" algn="l"/>
                        </a:tabLst>
                      </a:pPr>
                      <a:r>
                        <a:rPr lang="ru-RU" sz="1100">
                          <a:solidFill>
                            <a:srgbClr val="000000"/>
                          </a:solidFill>
                          <a:effectLst/>
                          <a:latin typeface="Times New Roman"/>
                          <a:ea typeface="Calibri"/>
                          <a:cs typeface="Times New Roman"/>
                        </a:rPr>
                        <a:t>Поиск смысла жизни</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Если информационная миссия </a:t>
                      </a:r>
                      <a:r>
                        <a:rPr lang="ru-RU" sz="1100" dirty="0" smtClean="0">
                          <a:solidFill>
                            <a:srgbClr val="000000"/>
                          </a:solidFill>
                          <a:effectLst/>
                          <a:latin typeface="Times New Roman"/>
                          <a:ea typeface="Calibri"/>
                          <a:cs typeface="Times New Roman"/>
                        </a:rPr>
                        <a:t>основана на социально одобряемых ценностях, </a:t>
                      </a:r>
                      <a:r>
                        <a:rPr lang="ru-RU" sz="1100" dirty="0">
                          <a:solidFill>
                            <a:srgbClr val="000000"/>
                          </a:solidFill>
                          <a:effectLst/>
                          <a:latin typeface="Times New Roman"/>
                          <a:ea typeface="Calibri"/>
                          <a:cs typeface="Times New Roman"/>
                        </a:rPr>
                        <a:t>то способствует воспитанию социально активной личности. В противном случае – препятствует усвоению нравственных ценностей</a:t>
                      </a:r>
                      <a:endParaRPr lang="ru-RU" sz="1100" dirty="0">
                        <a:effectLst/>
                        <a:latin typeface="Calibri"/>
                        <a:cs typeface="Times New Roman"/>
                      </a:endParaRPr>
                    </a:p>
                  </a:txBody>
                  <a:tcPr marL="68580" marR="68580" marT="0" marB="0"/>
                </a:tc>
              </a:tr>
              <a:tr h="982251">
                <a:tc>
                  <a:txBody>
                    <a:bodyPr/>
                    <a:lstStyle/>
                    <a:p>
                      <a:pPr marL="0" algn="just" defTabSz="912948" rtl="0" eaLnBrk="1" latinLnBrk="0" hangingPunct="1">
                        <a:spcAft>
                          <a:spcPts val="0"/>
                        </a:spcAft>
                        <a:tabLst>
                          <a:tab pos="630555" algn="l"/>
                        </a:tabLst>
                      </a:pPr>
                      <a:r>
                        <a:rPr lang="ru-RU" sz="1100" b="1" kern="1200" dirty="0" err="1">
                          <a:solidFill>
                            <a:schemeClr val="lt1"/>
                          </a:solidFill>
                          <a:latin typeface="Times New Roman" panose="02020603050405020304" pitchFamily="18" charset="0"/>
                          <a:ea typeface="+mn-ea"/>
                          <a:cs typeface="Times New Roman" panose="02020603050405020304" pitchFamily="18" charset="0"/>
                        </a:rPr>
                        <a:t>Креативщик</a:t>
                      </a:r>
                      <a:endParaRPr lang="ru-RU" sz="1100" b="1" kern="1200" dirty="0">
                        <a:solidFill>
                          <a:schemeClr val="lt1"/>
                        </a:solidFill>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Информационное творчество</a:t>
                      </a:r>
                      <a:endParaRPr lang="ru-RU" sz="110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Интернет</a:t>
                      </a:r>
                      <a:endParaRPr lang="ru-RU" sz="1100" dirty="0">
                        <a:effectLst/>
                        <a:latin typeface="Calibri"/>
                        <a:cs typeface="Times New Roman"/>
                      </a:endParaRPr>
                    </a:p>
                  </a:txBody>
                  <a:tcPr marL="68580" marR="68580" marT="0" marB="0"/>
                </a:tc>
                <a:tc>
                  <a:txBody>
                    <a:bodyPr/>
                    <a:lstStyle/>
                    <a:p>
                      <a:pPr algn="just">
                        <a:spcAft>
                          <a:spcPts val="0"/>
                        </a:spcAft>
                        <a:tabLst>
                          <a:tab pos="630555" algn="l"/>
                        </a:tabLst>
                      </a:pPr>
                      <a:r>
                        <a:rPr lang="ru-RU" sz="1100">
                          <a:solidFill>
                            <a:srgbClr val="000000"/>
                          </a:solidFill>
                          <a:effectLst/>
                          <a:latin typeface="Times New Roman"/>
                          <a:ea typeface="Calibri"/>
                          <a:cs typeface="Times New Roman"/>
                        </a:rPr>
                        <a:t>Потребление информации связано с ее творческой переработкой, созданием новой информации и новых ее источников</a:t>
                      </a:r>
                      <a:endParaRPr lang="ru-RU" sz="1100">
                        <a:effectLst/>
                        <a:latin typeface="Calibri"/>
                        <a:cs typeface="Times New Roman"/>
                      </a:endParaRPr>
                    </a:p>
                  </a:txBody>
                  <a:tcPr marL="68580" marR="68580" marT="0" marB="0"/>
                </a:tc>
                <a:tc>
                  <a:txBody>
                    <a:bodyPr/>
                    <a:lstStyle/>
                    <a:p>
                      <a:pPr>
                        <a:lnSpc>
                          <a:spcPct val="115000"/>
                        </a:lnSpc>
                        <a:spcAft>
                          <a:spcPts val="0"/>
                        </a:spcAft>
                      </a:pPr>
                      <a:r>
                        <a:rPr lang="ru-RU" sz="1100" i="1" dirty="0">
                          <a:solidFill>
                            <a:srgbClr val="000000"/>
                          </a:solidFill>
                          <a:effectLst/>
                          <a:latin typeface="Times New Roman"/>
                          <a:ea typeface="Calibri"/>
                          <a:cs typeface="Times New Roman"/>
                        </a:rPr>
                        <a:t>Внешние</a:t>
                      </a:r>
                      <a:r>
                        <a:rPr lang="ru-RU" sz="1100" dirty="0">
                          <a:solidFill>
                            <a:srgbClr val="000000"/>
                          </a:solidFill>
                          <a:effectLst/>
                          <a:latin typeface="Times New Roman"/>
                          <a:ea typeface="Calibri"/>
                          <a:cs typeface="Times New Roman"/>
                        </a:rPr>
                        <a:t>:</a:t>
                      </a:r>
                      <a:endParaRPr lang="ru-RU" sz="1100" dirty="0">
                        <a:effectLst/>
                        <a:latin typeface="Calibri"/>
                        <a:ea typeface="Calibri"/>
                        <a:cs typeface="Times New Roman"/>
                      </a:endParaRPr>
                    </a:p>
                    <a:p>
                      <a:pPr>
                        <a:lnSpc>
                          <a:spcPct val="115000"/>
                        </a:lnSpc>
                        <a:spcAft>
                          <a:spcPts val="0"/>
                        </a:spcAft>
                      </a:pPr>
                      <a:r>
                        <a:rPr lang="ru-RU" sz="1100" dirty="0">
                          <a:solidFill>
                            <a:srgbClr val="000000"/>
                          </a:solidFill>
                          <a:effectLst/>
                          <a:latin typeface="Times New Roman"/>
                          <a:ea typeface="Calibri"/>
                          <a:cs typeface="Times New Roman"/>
                        </a:rPr>
                        <a:t>Отсутствие информации для решения конкретной проблемы </a:t>
                      </a:r>
                      <a:r>
                        <a:rPr lang="ru-RU" sz="1100" i="1" dirty="0" smtClean="0">
                          <a:solidFill>
                            <a:srgbClr val="000000"/>
                          </a:solidFill>
                          <a:effectLst/>
                          <a:latin typeface="Times New Roman"/>
                          <a:ea typeface="Calibri"/>
                          <a:cs typeface="Times New Roman"/>
                        </a:rPr>
                        <a:t>Внутренние</a:t>
                      </a:r>
                      <a:r>
                        <a:rPr lang="ru-RU" sz="1100" dirty="0">
                          <a:solidFill>
                            <a:srgbClr val="000000"/>
                          </a:solidFill>
                          <a:effectLst/>
                          <a:latin typeface="Times New Roman"/>
                          <a:ea typeface="Calibri"/>
                          <a:cs typeface="Times New Roman"/>
                        </a:rPr>
                        <a:t>:</a:t>
                      </a:r>
                      <a:endParaRPr lang="ru-RU" sz="1100" dirty="0">
                        <a:effectLst/>
                        <a:latin typeface="Calibri"/>
                        <a:cs typeface="Times New Roman"/>
                      </a:endParaRPr>
                    </a:p>
                    <a:p>
                      <a:pPr algn="just">
                        <a:spcAft>
                          <a:spcPts val="0"/>
                        </a:spcAft>
                        <a:tabLst>
                          <a:tab pos="630555" algn="l"/>
                        </a:tabLst>
                      </a:pPr>
                      <a:r>
                        <a:rPr lang="ru-RU" sz="1100" dirty="0">
                          <a:solidFill>
                            <a:srgbClr val="000000"/>
                          </a:solidFill>
                          <a:effectLst/>
                          <a:latin typeface="Times New Roman"/>
                          <a:ea typeface="Calibri"/>
                          <a:cs typeface="Times New Roman"/>
                        </a:rPr>
                        <a:t>Креативность</a:t>
                      </a:r>
                      <a:endParaRPr lang="ru-RU" sz="1100" dirty="0">
                        <a:effectLst/>
                        <a:latin typeface="Calibri"/>
                        <a:cs typeface="Times New Roman"/>
                      </a:endParaRPr>
                    </a:p>
                    <a:p>
                      <a:pPr algn="just">
                        <a:spcAft>
                          <a:spcPts val="0"/>
                        </a:spcAft>
                        <a:tabLst>
                          <a:tab pos="630555" algn="l"/>
                        </a:tabLst>
                      </a:pPr>
                      <a:r>
                        <a:rPr lang="ru-RU" sz="1100" dirty="0" err="1">
                          <a:solidFill>
                            <a:srgbClr val="000000"/>
                          </a:solidFill>
                          <a:effectLst/>
                          <a:latin typeface="Times New Roman"/>
                          <a:ea typeface="Calibri"/>
                          <a:cs typeface="Times New Roman"/>
                        </a:rPr>
                        <a:t>Инновационность</a:t>
                      </a:r>
                      <a:endParaRPr lang="ru-RU" sz="1100" dirty="0">
                        <a:effectLst/>
                        <a:latin typeface="Calibri"/>
                        <a:cs typeface="Times New Roman"/>
                      </a:endParaRPr>
                    </a:p>
                    <a:p>
                      <a:pPr algn="just">
                        <a:spcAft>
                          <a:spcPts val="0"/>
                        </a:spcAft>
                        <a:tabLst>
                          <a:tab pos="630555" algn="l"/>
                        </a:tabLst>
                      </a:pPr>
                      <a:r>
                        <a:rPr lang="ru-RU" sz="1100" dirty="0">
                          <a:solidFill>
                            <a:srgbClr val="000000"/>
                          </a:solidFill>
                          <a:effectLst/>
                          <a:latin typeface="Times New Roman"/>
                          <a:ea typeface="Calibri"/>
                          <a:cs typeface="Times New Roman"/>
                        </a:rPr>
                        <a:t>Стремление к новому</a:t>
                      </a:r>
                      <a:endParaRPr lang="ru-RU" sz="1100" dirty="0">
                        <a:effectLst/>
                        <a:latin typeface="Calibri"/>
                        <a:cs typeface="Times New Roman"/>
                      </a:endParaRPr>
                    </a:p>
                    <a:p>
                      <a:pPr algn="just">
                        <a:spcAft>
                          <a:spcPts val="0"/>
                        </a:spcAft>
                        <a:tabLst>
                          <a:tab pos="630555" algn="l"/>
                        </a:tabLst>
                      </a:pPr>
                      <a:r>
                        <a:rPr lang="ru-RU" sz="1100" dirty="0">
                          <a:solidFill>
                            <a:srgbClr val="000000"/>
                          </a:solidFill>
                          <a:effectLst/>
                          <a:latin typeface="Times New Roman"/>
                          <a:ea typeface="Calibri"/>
                          <a:cs typeface="Times New Roman"/>
                        </a:rPr>
                        <a:t>Инициативность</a:t>
                      </a:r>
                      <a:endParaRPr lang="ru-RU" sz="1100" dirty="0">
                        <a:effectLst/>
                        <a:latin typeface="Calibri"/>
                        <a:cs typeface="Times New Roman"/>
                      </a:endParaRPr>
                    </a:p>
                    <a:p>
                      <a:pPr algn="just">
                        <a:spcAft>
                          <a:spcPts val="0"/>
                        </a:spcAft>
                        <a:tabLst>
                          <a:tab pos="630555" algn="l"/>
                        </a:tabLst>
                      </a:pPr>
                      <a:r>
                        <a:rPr lang="ru-RU" sz="1100" dirty="0">
                          <a:solidFill>
                            <a:srgbClr val="000000"/>
                          </a:solidFill>
                          <a:effectLst/>
                          <a:latin typeface="Times New Roman"/>
                          <a:ea typeface="Calibri"/>
                          <a:cs typeface="Times New Roman"/>
                        </a:rPr>
                        <a:t>Лидерские качества</a:t>
                      </a:r>
                      <a:endParaRPr lang="ru-RU" sz="1100" dirty="0">
                        <a:effectLst/>
                        <a:latin typeface="Calibri"/>
                        <a:cs typeface="Times New Roman"/>
                      </a:endParaRPr>
                    </a:p>
                  </a:txBody>
                  <a:tcPr marL="68580" marR="68580" marT="0" marB="0"/>
                </a:tc>
                <a:tc>
                  <a:txBody>
                    <a:bodyPr/>
                    <a:lstStyle/>
                    <a:p>
                      <a:pPr algn="just">
                        <a:spcAft>
                          <a:spcPts val="0"/>
                        </a:spcAft>
                        <a:tabLst>
                          <a:tab pos="630555" algn="l"/>
                        </a:tabLst>
                      </a:pPr>
                      <a:r>
                        <a:rPr lang="ru-RU" sz="1100" dirty="0">
                          <a:solidFill>
                            <a:srgbClr val="000000"/>
                          </a:solidFill>
                          <a:effectLst/>
                          <a:latin typeface="Times New Roman"/>
                          <a:ea typeface="Calibri"/>
                          <a:cs typeface="Times New Roman"/>
                        </a:rPr>
                        <a:t>Способствует формированию творческой, инициативной личности</a:t>
                      </a:r>
                      <a:endParaRPr lang="ru-RU" sz="1100" dirty="0">
                        <a:effectLst/>
                        <a:latin typeface="Calibri"/>
                        <a:cs typeface="Times New Roman"/>
                      </a:endParaRPr>
                    </a:p>
                    <a:p>
                      <a:pPr algn="just">
                        <a:spcAft>
                          <a:spcPts val="0"/>
                        </a:spcAft>
                        <a:tabLst>
                          <a:tab pos="630555" algn="l"/>
                        </a:tabLst>
                      </a:pPr>
                      <a:r>
                        <a:rPr lang="ru-RU" sz="1100" dirty="0">
                          <a:solidFill>
                            <a:srgbClr val="000000"/>
                          </a:solidFill>
                          <a:effectLst/>
                          <a:latin typeface="Times New Roman"/>
                          <a:ea typeface="Calibri"/>
                          <a:cs typeface="Times New Roman"/>
                        </a:rPr>
                        <a:t>Важно, чтобы информационное творчество было связано с реализацией нравственных ценностей</a:t>
                      </a:r>
                      <a:endParaRPr lang="ru-RU" sz="1100" dirty="0">
                        <a:effectLst/>
                        <a:latin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3895973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9"/>
            <a:ext cx="7886700" cy="615599"/>
          </a:xfrm>
        </p:spPr>
        <p:txBody>
          <a:bodyPr>
            <a:normAutofit/>
          </a:bodyPr>
          <a:lstStyle/>
          <a:p>
            <a:pPr algn="ctr"/>
            <a:r>
              <a:rPr lang="ru-RU" sz="2000" b="1" dirty="0" smtClean="0">
                <a:solidFill>
                  <a:srgbClr val="FF0000"/>
                </a:solidFill>
              </a:rPr>
              <a:t>ФОРМЫ И МЕТОДЫ ВОСПИТАТЕЛЬНОЙ РАБОТЫ ПО СЦЕНАРИЯМ</a:t>
            </a:r>
            <a:endParaRPr lang="ru-RU" sz="2000" b="1" dirty="0">
              <a:solidFill>
                <a:srgbClr val="FF00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495348250"/>
              </p:ext>
            </p:extLst>
          </p:nvPr>
        </p:nvGraphicFramePr>
        <p:xfrm>
          <a:off x="628650" y="981075"/>
          <a:ext cx="7886700" cy="5394960"/>
        </p:xfrm>
        <a:graphic>
          <a:graphicData uri="http://schemas.openxmlformats.org/drawingml/2006/table">
            <a:tbl>
              <a:tblPr firstRow="1" bandRow="1">
                <a:tableStyleId>{5C22544A-7EE6-4342-B048-85BDC9FD1C3A}</a:tableStyleId>
              </a:tblPr>
              <a:tblGrid>
                <a:gridCol w="1351062"/>
                <a:gridCol w="6535638"/>
              </a:tblGrid>
              <a:tr h="370840">
                <a:tc>
                  <a:txBody>
                    <a:bodyPr/>
                    <a:lstStyle/>
                    <a:p>
                      <a:r>
                        <a:rPr lang="ru-RU" sz="1200" dirty="0" smtClean="0">
                          <a:latin typeface="Times New Roman" panose="02020603050405020304" pitchFamily="18" charset="0"/>
                          <a:cs typeface="Times New Roman" panose="02020603050405020304" pitchFamily="18" charset="0"/>
                        </a:rPr>
                        <a:t>Сценарий</a:t>
                      </a:r>
                      <a:r>
                        <a:rPr lang="ru-RU" sz="1200" baseline="0" dirty="0" smtClean="0">
                          <a:latin typeface="Times New Roman" panose="02020603050405020304" pitchFamily="18" charset="0"/>
                          <a:cs typeface="Times New Roman" panose="02020603050405020304" pitchFamily="18" charset="0"/>
                        </a:rPr>
                        <a:t> инф потребления</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Формы и методы работы</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r>
                        <a:rPr lang="ru-RU" sz="1200" dirty="0" smtClean="0">
                          <a:latin typeface="Times New Roman" panose="02020603050405020304" pitchFamily="18" charset="0"/>
                          <a:cs typeface="Times New Roman" panose="02020603050405020304" pitchFamily="18" charset="0"/>
                        </a:rPr>
                        <a:t>Зомбируемый</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классный час «Своей ли жизнью я живу?» </a:t>
                      </a:r>
                    </a:p>
                    <a:p>
                      <a:r>
                        <a:rPr lang="ru-RU"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дискуссия «Марионетка или ответственный потребитель?»;</a:t>
                      </a:r>
                    </a:p>
                    <a:p>
                      <a:r>
                        <a:rPr lang="ru-RU" sz="1200" dirty="0" smtClean="0">
                          <a:latin typeface="Times New Roman" panose="02020603050405020304" pitchFamily="18" charset="0"/>
                          <a:cs typeface="Times New Roman" panose="02020603050405020304" pitchFamily="18" charset="0"/>
                        </a:rPr>
                        <a:t>• беседа «Психология влияния телесериалов на взаимоотношения в нашем классе»;</a:t>
                      </a:r>
                    </a:p>
                    <a:p>
                      <a:r>
                        <a:rPr lang="ru-RU" sz="1200" dirty="0" smtClean="0">
                          <a:latin typeface="Times New Roman" panose="02020603050405020304" pitchFamily="18" charset="0"/>
                          <a:cs typeface="Times New Roman" panose="02020603050405020304" pitchFamily="18" charset="0"/>
                        </a:rPr>
                        <a:t>• праздник «День антирекламы»;</a:t>
                      </a:r>
                    </a:p>
                    <a:p>
                      <a:r>
                        <a:rPr lang="ru-RU" sz="1200" dirty="0" smtClean="0">
                          <a:latin typeface="Times New Roman" panose="02020603050405020304" pitchFamily="18" charset="0"/>
                          <a:cs typeface="Times New Roman" panose="02020603050405020304" pitchFamily="18" charset="0"/>
                        </a:rPr>
                        <a:t>• коллективное творческое дело: создать и систематически обновлять страничку/группу в социальных сетях, разоблачающую манипулирование сознанием людей посредством информации</a:t>
                      </a:r>
                    </a:p>
                    <a:p>
                      <a:r>
                        <a:rPr lang="ru-RU"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ведение «Дневника </a:t>
                      </a:r>
                      <a:r>
                        <a:rPr lang="ru-RU" sz="1200" dirty="0" err="1" smtClean="0">
                          <a:latin typeface="Times New Roman" panose="02020603050405020304" pitchFamily="18" charset="0"/>
                          <a:cs typeface="Times New Roman" panose="02020603050405020304" pitchFamily="18" charset="0"/>
                        </a:rPr>
                        <a:t>антиманипулятивных</a:t>
                      </a:r>
                      <a:r>
                        <a:rPr lang="ru-RU" sz="1200" dirty="0" smtClean="0">
                          <a:latin typeface="Times New Roman" panose="02020603050405020304" pitchFamily="18" charset="0"/>
                          <a:cs typeface="Times New Roman" panose="02020603050405020304" pitchFamily="18" charset="0"/>
                        </a:rPr>
                        <a:t> действий»</a:t>
                      </a:r>
                    </a:p>
                    <a:p>
                      <a:r>
                        <a:rPr lang="ru-RU" sz="1200" dirty="0" smtClean="0">
                          <a:latin typeface="Times New Roman" panose="02020603050405020304" pitchFamily="18" charset="0"/>
                          <a:cs typeface="Times New Roman" panose="02020603050405020304" pitchFamily="18" charset="0"/>
                        </a:rPr>
                        <a:t>• разработка алгоритмов критического анализа просмотренных филь-</a:t>
                      </a:r>
                      <a:r>
                        <a:rPr lang="ru-RU" sz="1200" dirty="0" err="1" smtClean="0">
                          <a:latin typeface="Times New Roman" panose="02020603050405020304" pitchFamily="18" charset="0"/>
                          <a:cs typeface="Times New Roman" panose="02020603050405020304" pitchFamily="18" charset="0"/>
                        </a:rPr>
                        <a:t>мов</a:t>
                      </a:r>
                      <a:r>
                        <a:rPr lang="ru-RU" sz="1200" dirty="0" smtClean="0">
                          <a:latin typeface="Times New Roman" panose="02020603050405020304" pitchFamily="18" charset="0"/>
                          <a:cs typeface="Times New Roman" panose="02020603050405020304" pitchFamily="18" charset="0"/>
                        </a:rPr>
                        <a:t>/телесериалов/прочитанных книг;</a:t>
                      </a:r>
                    </a:p>
                    <a:p>
                      <a:r>
                        <a:rPr lang="ru-RU"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разработка алгоритмов противодействия </a:t>
                      </a:r>
                      <a:r>
                        <a:rPr lang="ru-RU" sz="1200" dirty="0" err="1" smtClean="0">
                          <a:latin typeface="Times New Roman" panose="02020603050405020304" pitchFamily="18" charset="0"/>
                          <a:cs typeface="Times New Roman" panose="02020603050405020304" pitchFamily="18" charset="0"/>
                        </a:rPr>
                        <a:t>манипулятивному</a:t>
                      </a:r>
                      <a:r>
                        <a:rPr lang="ru-RU" sz="1200" dirty="0" smtClean="0">
                          <a:latin typeface="Times New Roman" panose="02020603050405020304" pitchFamily="18" charset="0"/>
                          <a:cs typeface="Times New Roman" panose="02020603050405020304" pitchFamily="18" charset="0"/>
                        </a:rPr>
                        <a:t> воздействию информации;</a:t>
                      </a:r>
                    </a:p>
                    <a:p>
                      <a:r>
                        <a:rPr lang="ru-RU" sz="1200" dirty="0" smtClean="0">
                          <a:latin typeface="Times New Roman" panose="02020603050405020304" pitchFamily="18" charset="0"/>
                          <a:cs typeface="Times New Roman" panose="02020603050405020304" pitchFamily="18" charset="0"/>
                        </a:rPr>
                        <a:t>• составление планов чтения художественной литературы/просмотра фильмов с целью саморазвития;</a:t>
                      </a:r>
                    </a:p>
                    <a:p>
                      <a:r>
                        <a:rPr lang="ru-RU" sz="1200" dirty="0" smtClean="0">
                          <a:latin typeface="Times New Roman" panose="02020603050405020304" pitchFamily="18" charset="0"/>
                          <a:cs typeface="Times New Roman" panose="02020603050405020304" pitchFamily="18" charset="0"/>
                        </a:rPr>
                        <a:t>• психологические тренинги </a:t>
                      </a:r>
                    </a:p>
                    <a:p>
                      <a:r>
                        <a:rPr lang="ru-RU"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сюжетно-ролевые игры: участие в соответствии с выбранной/заданной ролью («судья», «прокурор», «адвокат», «обвиняемый» и др.) в игре «Суд над персонажами/авторами </a:t>
                      </a:r>
                      <a:r>
                        <a:rPr lang="ru-RU" sz="1200" dirty="0" err="1" smtClean="0">
                          <a:latin typeface="Times New Roman" panose="02020603050405020304" pitchFamily="18" charset="0"/>
                          <a:cs typeface="Times New Roman" panose="02020603050405020304" pitchFamily="18" charset="0"/>
                        </a:rPr>
                        <a:t>медиатекста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r>
                        <a:rPr lang="ru-RU" sz="1200" dirty="0" smtClean="0">
                          <a:latin typeface="Times New Roman" panose="02020603050405020304" pitchFamily="18" charset="0"/>
                          <a:cs typeface="Times New Roman" panose="02020603050405020304" pitchFamily="18" charset="0"/>
                        </a:rPr>
                        <a:t>Зависимый</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следование предложенным педагогом информационным маршрутам в сети Интернет, рекомендациям, алгоритмам по поиску и отбору информации;</a:t>
                      </a:r>
                    </a:p>
                    <a:p>
                      <a:r>
                        <a:rPr lang="ru-RU" sz="1200" dirty="0" smtClean="0">
                          <a:latin typeface="Times New Roman" panose="02020603050405020304" pitchFamily="18" charset="0"/>
                          <a:cs typeface="Times New Roman" panose="02020603050405020304" pitchFamily="18" charset="0"/>
                        </a:rPr>
                        <a:t>• обучение подростков технологиям тайм-менеджмента, самоограничения времени «пребывания» в социальных сетях</a:t>
                      </a:r>
                    </a:p>
                    <a:p>
                      <a:r>
                        <a:rPr lang="ru-RU" sz="12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сюжетно-ролевые игры: «Сделай наоборот» (оценить скрытые цели создателей рекламы, сделать наоборот);</a:t>
                      </a:r>
                    </a:p>
                    <a:p>
                      <a:r>
                        <a:rPr lang="ru-RU" sz="1200" dirty="0" smtClean="0">
                          <a:latin typeface="Times New Roman" panose="02020603050405020304" pitchFamily="18" charset="0"/>
                          <a:cs typeface="Times New Roman" panose="02020603050405020304" pitchFamily="18" charset="0"/>
                        </a:rPr>
                        <a:t>• индивидуальные и групповые задания</a:t>
                      </a:r>
                      <a:r>
                        <a:rPr lang="ru-RU" sz="1200" baseline="0" dirty="0" smtClean="0">
                          <a:latin typeface="Times New Roman" panose="02020603050405020304" pitchFamily="18" charset="0"/>
                          <a:cs typeface="Times New Roman" panose="02020603050405020304" pitchFamily="18" charset="0"/>
                        </a:rPr>
                        <a:t> на распознавание главной и второстепенной информации, поиск стереотипов, анализ средств </a:t>
                      </a:r>
                      <a:r>
                        <a:rPr lang="ru-RU" sz="1200" baseline="0" dirty="0" err="1" smtClean="0">
                          <a:latin typeface="Times New Roman" panose="02020603050405020304" pitchFamily="18" charset="0"/>
                          <a:cs typeface="Times New Roman" panose="02020603050405020304" pitchFamily="18" charset="0"/>
                        </a:rPr>
                        <a:t>медийного</a:t>
                      </a:r>
                      <a:r>
                        <a:rPr lang="ru-RU" sz="1200" baseline="0" dirty="0" smtClean="0">
                          <a:latin typeface="Times New Roman" panose="02020603050405020304" pitchFamily="18" charset="0"/>
                          <a:cs typeface="Times New Roman" panose="02020603050405020304" pitchFamily="18" charset="0"/>
                        </a:rPr>
                        <a:t> языка, «просеивание» информации через фильтр истинности </a:t>
                      </a:r>
                      <a:endParaRPr lang="ru-RU" sz="1200" dirty="0" smtClean="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8956001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9"/>
            <a:ext cx="7886700" cy="615599"/>
          </a:xfrm>
        </p:spPr>
        <p:txBody>
          <a:bodyPr>
            <a:normAutofit/>
          </a:bodyPr>
          <a:lstStyle/>
          <a:p>
            <a:pPr algn="ctr"/>
            <a:r>
              <a:rPr lang="ru-RU" sz="2000" b="1" dirty="0" smtClean="0">
                <a:solidFill>
                  <a:srgbClr val="FF0000"/>
                </a:solidFill>
              </a:rPr>
              <a:t>ФОРМЫ И МЕТОДЫ ВОСПИТАТЕЛЬНОЙ РАБОТЫ ПО СЦЕНАРИЯМ</a:t>
            </a:r>
            <a:endParaRPr lang="ru-RU" sz="2000" b="1" dirty="0">
              <a:solidFill>
                <a:srgbClr val="FF00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020435097"/>
              </p:ext>
            </p:extLst>
          </p:nvPr>
        </p:nvGraphicFramePr>
        <p:xfrm>
          <a:off x="628650" y="981075"/>
          <a:ext cx="7886700" cy="4663440"/>
        </p:xfrm>
        <a:graphic>
          <a:graphicData uri="http://schemas.openxmlformats.org/drawingml/2006/table">
            <a:tbl>
              <a:tblPr firstRow="1" bandRow="1">
                <a:tableStyleId>{5C22544A-7EE6-4342-B048-85BDC9FD1C3A}</a:tableStyleId>
              </a:tblPr>
              <a:tblGrid>
                <a:gridCol w="1351062"/>
                <a:gridCol w="6535638"/>
              </a:tblGrid>
              <a:tr h="370840">
                <a:tc>
                  <a:txBody>
                    <a:bodyPr/>
                    <a:lstStyle/>
                    <a:p>
                      <a:r>
                        <a:rPr lang="ru-RU" sz="1200" dirty="0" smtClean="0"/>
                        <a:t>Сценарий</a:t>
                      </a:r>
                      <a:r>
                        <a:rPr lang="ru-RU" sz="1200" baseline="0" dirty="0" smtClean="0"/>
                        <a:t> инф потребления</a:t>
                      </a:r>
                      <a:endParaRPr lang="ru-RU" sz="1200" dirty="0"/>
                    </a:p>
                  </a:txBody>
                  <a:tcPr/>
                </a:tc>
                <a:tc>
                  <a:txBody>
                    <a:bodyPr/>
                    <a:lstStyle/>
                    <a:p>
                      <a:r>
                        <a:rPr lang="ru-RU" sz="1200" dirty="0" smtClean="0"/>
                        <a:t>Формы и методы работы</a:t>
                      </a:r>
                      <a:endParaRPr lang="ru-RU" sz="1200" dirty="0"/>
                    </a:p>
                  </a:txBody>
                  <a:tcPr/>
                </a:tc>
              </a:tr>
              <a:tr h="370840">
                <a:tc>
                  <a:txBody>
                    <a:bodyPr/>
                    <a:lstStyle/>
                    <a:p>
                      <a:r>
                        <a:rPr lang="ru-RU" sz="1200" dirty="0" smtClean="0">
                          <a:latin typeface="Times New Roman" panose="02020603050405020304" pitchFamily="18" charset="0"/>
                          <a:cs typeface="Times New Roman" panose="02020603050405020304" pitchFamily="18" charset="0"/>
                        </a:rPr>
                        <a:t>Полиглот</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t>• </a:t>
                      </a:r>
                      <a:r>
                        <a:rPr lang="ru-RU" sz="1200" dirty="0" smtClean="0">
                          <a:latin typeface="Times New Roman" panose="02020603050405020304" pitchFamily="18" charset="0"/>
                          <a:cs typeface="Times New Roman" panose="02020603050405020304" pitchFamily="18" charset="0"/>
                        </a:rPr>
                        <a:t>индивидуальные задания на целенаправленное длительное использование определенной информации из одного источника: например, задание по истории – отслеживать частоту размещения в </a:t>
                      </a:r>
                      <a:r>
                        <a:rPr lang="ru-RU" sz="1200" dirty="0" err="1" smtClean="0">
                          <a:latin typeface="Times New Roman" panose="02020603050405020304" pitchFamily="18" charset="0"/>
                          <a:cs typeface="Times New Roman" panose="02020603050405020304" pitchFamily="18" charset="0"/>
                        </a:rPr>
                        <a:t>Youtub</a:t>
                      </a:r>
                      <a:r>
                        <a:rPr lang="ru-RU" sz="1200" dirty="0" smtClean="0">
                          <a:latin typeface="Times New Roman" panose="02020603050405020304" pitchFamily="18" charset="0"/>
                          <a:cs typeface="Times New Roman" panose="02020603050405020304" pitchFamily="18" charset="0"/>
                        </a:rPr>
                        <a:t> роликов о Петре 1, распределять их по содержанию оценок (позитивные, негативные, амбивалентные/противоречивые), по социальной принадлежности авторов и т.д. </a:t>
                      </a:r>
                    </a:p>
                    <a:p>
                      <a:r>
                        <a:rPr lang="ru-RU" sz="1200" dirty="0" smtClean="0">
                          <a:latin typeface="Times New Roman" panose="02020603050405020304" pitchFamily="18" charset="0"/>
                          <a:cs typeface="Times New Roman" panose="02020603050405020304" pitchFamily="18" charset="0"/>
                        </a:rPr>
                        <a:t>• обучение алгоритмам «фильтрации» информации: «для себя» (саморазвитие, учеба, удовольствия/развлечения); «для других» (друзья, семья, виртуальное общение)</a:t>
                      </a:r>
                    </a:p>
                    <a:p>
                      <a:r>
                        <a:rPr lang="ru-RU" sz="1200" dirty="0" smtClean="0">
                          <a:latin typeface="Times New Roman" panose="02020603050405020304" pitchFamily="18" charset="0"/>
                          <a:cs typeface="Times New Roman" panose="02020603050405020304" pitchFamily="18" charset="0"/>
                        </a:rPr>
                        <a:t>• сопоставление рецензий профессиональных </a:t>
                      </a:r>
                      <a:r>
                        <a:rPr lang="ru-RU" sz="1200" dirty="0" err="1" smtClean="0">
                          <a:latin typeface="Times New Roman" panose="02020603050405020304" pitchFamily="18" charset="0"/>
                          <a:cs typeface="Times New Roman" panose="02020603050405020304" pitchFamily="18" charset="0"/>
                        </a:rPr>
                        <a:t>медиакритиков</a:t>
                      </a:r>
                      <a:r>
                        <a:rPr lang="ru-RU" sz="1200" dirty="0" smtClean="0">
                          <a:latin typeface="Times New Roman" panose="02020603050405020304" pitchFamily="18" charset="0"/>
                          <a:cs typeface="Times New Roman" panose="02020603050405020304" pitchFamily="18" charset="0"/>
                        </a:rPr>
                        <a:t>, журналистов;</a:t>
                      </a:r>
                    </a:p>
                    <a:p>
                      <a:r>
                        <a:rPr lang="ru-RU" sz="1200" dirty="0" smtClean="0">
                          <a:latin typeface="Times New Roman" panose="02020603050405020304" pitchFamily="18" charset="0"/>
                          <a:cs typeface="Times New Roman" panose="02020603050405020304" pitchFamily="18" charset="0"/>
                        </a:rPr>
                        <a:t>• анализ ситуаций, связанных с закрытием или запрещением конкретного источника </a:t>
                      </a:r>
                      <a:r>
                        <a:rPr lang="ru-RU" sz="1200" dirty="0" err="1" smtClean="0">
                          <a:latin typeface="Times New Roman" panose="02020603050405020304" pitchFamily="18" charset="0"/>
                          <a:cs typeface="Times New Roman" panose="02020603050405020304" pitchFamily="18" charset="0"/>
                        </a:rPr>
                        <a:t>медиаинформации</a:t>
                      </a:r>
                      <a:r>
                        <a:rPr lang="ru-RU" sz="1200" dirty="0" smtClean="0">
                          <a:latin typeface="Times New Roman" panose="02020603050405020304" pitchFamily="18" charset="0"/>
                          <a:cs typeface="Times New Roman" panose="02020603050405020304" pitchFamily="18" charset="0"/>
                        </a:rPr>
                        <a:t>; </a:t>
                      </a:r>
                    </a:p>
                    <a:p>
                      <a:r>
                        <a:rPr lang="ru-RU" sz="1200" dirty="0" smtClean="0">
                          <a:latin typeface="Times New Roman" panose="02020603050405020304" pitchFamily="18" charset="0"/>
                          <a:cs typeface="Times New Roman" panose="02020603050405020304" pitchFamily="18" charset="0"/>
                        </a:rPr>
                        <a:t>• анализ </a:t>
                      </a:r>
                      <a:r>
                        <a:rPr lang="ru-RU" sz="1200" dirty="0" err="1" smtClean="0">
                          <a:latin typeface="Times New Roman" panose="02020603050405020304" pitchFamily="18" charset="0"/>
                          <a:cs typeface="Times New Roman" panose="02020603050405020304" pitchFamily="18" charset="0"/>
                        </a:rPr>
                        <a:t>медиатекстов</a:t>
                      </a:r>
                      <a:r>
                        <a:rPr lang="ru-RU" sz="1200" dirty="0" smtClean="0">
                          <a:latin typeface="Times New Roman" panose="02020603050405020304" pitchFamily="18" charset="0"/>
                          <a:cs typeface="Times New Roman" panose="02020603050405020304" pitchFamily="18" charset="0"/>
                        </a:rPr>
                        <a:t> с позиций отражения в них (</a:t>
                      </a:r>
                      <a:r>
                        <a:rPr lang="ru-RU" sz="1200" dirty="0" err="1" smtClean="0">
                          <a:latin typeface="Times New Roman" panose="02020603050405020304" pitchFamily="18" charset="0"/>
                          <a:cs typeface="Times New Roman" panose="02020603050405020304" pitchFamily="18" charset="0"/>
                        </a:rPr>
                        <a:t>исключенности</a:t>
                      </a:r>
                      <a:r>
                        <a:rPr lang="ru-RU" sz="1200" dirty="0" smtClean="0">
                          <a:latin typeface="Times New Roman" panose="02020603050405020304" pitchFamily="18" charset="0"/>
                          <a:cs typeface="Times New Roman" panose="02020603050405020304" pitchFamily="18" charset="0"/>
                        </a:rPr>
                        <a:t> из них) мнений социальных, политических, национальных, религиозных групп; обсуждение возможных причин этого;</a:t>
                      </a:r>
                    </a:p>
                    <a:p>
                      <a:r>
                        <a:rPr lang="ru-RU" sz="1200" dirty="0" smtClean="0">
                          <a:latin typeface="Times New Roman" panose="02020603050405020304" pitchFamily="18" charset="0"/>
                          <a:cs typeface="Times New Roman" panose="02020603050405020304" pitchFamily="18" charset="0"/>
                        </a:rPr>
                        <a:t>• анализ и сравнение идеологической направленности выпусков новостей, транслируемых в разных странах в течение одного дня</a:t>
                      </a:r>
                      <a:endParaRPr lang="ru-RU" sz="1200" dirty="0">
                        <a:latin typeface="Times New Roman" panose="02020603050405020304" pitchFamily="18" charset="0"/>
                        <a:cs typeface="Times New Roman" panose="02020603050405020304" pitchFamily="18" charset="0"/>
                      </a:endParaRPr>
                    </a:p>
                  </a:txBody>
                  <a:tcPr/>
                </a:tc>
              </a:tr>
              <a:tr h="313933">
                <a:tc>
                  <a:txBody>
                    <a:bodyPr/>
                    <a:lstStyle/>
                    <a:p>
                      <a:r>
                        <a:rPr lang="ru-RU" sz="1200" dirty="0" err="1" smtClean="0">
                          <a:latin typeface="Times New Roman" panose="02020603050405020304" pitchFamily="18" charset="0"/>
                          <a:cs typeface="Times New Roman" panose="02020603050405020304" pitchFamily="18" charset="0"/>
                        </a:rPr>
                        <a:t>Самопиарщик</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коллективные творческие дела, связанные с социально значимой ре-</a:t>
                      </a:r>
                      <a:r>
                        <a:rPr lang="ru-RU" sz="1200" dirty="0" err="1" smtClean="0">
                          <a:latin typeface="Times New Roman" panose="02020603050405020304" pitchFamily="18" charset="0"/>
                          <a:cs typeface="Times New Roman" panose="02020603050405020304" pitchFamily="18" charset="0"/>
                        </a:rPr>
                        <a:t>кламой</a:t>
                      </a:r>
                      <a:r>
                        <a:rPr lang="ru-RU" sz="1200" dirty="0" smtClean="0">
                          <a:latin typeface="Times New Roman" panose="02020603050405020304" pitchFamily="18" charset="0"/>
                          <a:cs typeface="Times New Roman" panose="02020603050405020304" pitchFamily="18" charset="0"/>
                        </a:rPr>
                        <a:t>: например, подготовка и выпуск газеты, создание веб-сайта, группы в социальных сетях, блога, форума с социально значимыми целями: привлечение к участию в волонтерских проектах, информирование о жизни школы, класса, оказание помощи в решении социально значимых проблем и др.;</a:t>
                      </a:r>
                    </a:p>
                    <a:p>
                      <a:r>
                        <a:rPr lang="ru-RU" sz="1200" dirty="0" smtClean="0">
                          <a:latin typeface="Times New Roman" panose="02020603050405020304" pitchFamily="18" charset="0"/>
                          <a:cs typeface="Times New Roman" panose="02020603050405020304" pitchFamily="18" charset="0"/>
                        </a:rPr>
                        <a:t>•ситуации ценностного анализа и ценностного выбора: оценить, что важнее в конкретной ситуации информационного потребления: собственное удовольствие или благо другого человека; сделать выбор в ситуации, когда получение удовольствия от информационного потребления приносит вред/неудобства другим людям (например, прослушивание громкой рок-музыки). </a:t>
                      </a:r>
                    </a:p>
                  </a:txBody>
                  <a:tcPr/>
                </a:tc>
              </a:tr>
            </a:tbl>
          </a:graphicData>
        </a:graphic>
      </p:graphicFrame>
    </p:spTree>
    <p:extLst>
      <p:ext uri="{BB962C8B-B14F-4D97-AF65-F5344CB8AC3E}">
        <p14:creationId xmlns:p14="http://schemas.microsoft.com/office/powerpoint/2010/main" val="26633703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573321614"/>
              </p:ext>
            </p:extLst>
          </p:nvPr>
        </p:nvGraphicFramePr>
        <p:xfrm>
          <a:off x="539552" y="260648"/>
          <a:ext cx="8280920" cy="6400800"/>
        </p:xfrm>
        <a:graphic>
          <a:graphicData uri="http://schemas.openxmlformats.org/drawingml/2006/table">
            <a:tbl>
              <a:tblPr firstRow="1" bandRow="1">
                <a:tableStyleId>{5C22544A-7EE6-4342-B048-85BDC9FD1C3A}</a:tableStyleId>
              </a:tblPr>
              <a:tblGrid>
                <a:gridCol w="1351062"/>
                <a:gridCol w="6929858"/>
              </a:tblGrid>
              <a:tr h="370840">
                <a:tc>
                  <a:txBody>
                    <a:bodyPr/>
                    <a:lstStyle/>
                    <a:p>
                      <a:r>
                        <a:rPr lang="ru-RU" sz="1200" dirty="0" smtClean="0"/>
                        <a:t>Сценарий</a:t>
                      </a:r>
                      <a:r>
                        <a:rPr lang="ru-RU" sz="1200" baseline="0" dirty="0" smtClean="0"/>
                        <a:t> инф потребления</a:t>
                      </a:r>
                      <a:endParaRPr lang="ru-RU" sz="1200" dirty="0"/>
                    </a:p>
                  </a:txBody>
                  <a:tcPr/>
                </a:tc>
                <a:tc>
                  <a:txBody>
                    <a:bodyPr/>
                    <a:lstStyle/>
                    <a:p>
                      <a:r>
                        <a:rPr lang="ru-RU" sz="1200" dirty="0" smtClean="0"/>
                        <a:t>Формы и методы работы</a:t>
                      </a:r>
                      <a:endParaRPr lang="ru-RU" sz="1200" dirty="0"/>
                    </a:p>
                  </a:txBody>
                  <a:tcPr/>
                </a:tc>
              </a:tr>
              <a:tr h="370840">
                <a:tc>
                  <a:txBody>
                    <a:bodyPr/>
                    <a:lstStyle/>
                    <a:p>
                      <a:r>
                        <a:rPr lang="ru-RU" sz="1200" dirty="0" smtClean="0">
                          <a:latin typeface="Times New Roman" panose="02020603050405020304" pitchFamily="18" charset="0"/>
                          <a:cs typeface="Times New Roman" panose="02020603050405020304" pitchFamily="18" charset="0"/>
                        </a:rPr>
                        <a:t>Конформист</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дискуссия «Почему люди доверяют определенным источникам информации?»;</a:t>
                      </a:r>
                    </a:p>
                    <a:p>
                      <a:r>
                        <a:rPr lang="ru-RU" sz="1200" dirty="0" smtClean="0">
                          <a:latin typeface="Times New Roman" panose="02020603050405020304" pitchFamily="18" charset="0"/>
                          <a:cs typeface="Times New Roman" panose="02020603050405020304" pitchFamily="18" charset="0"/>
                        </a:rPr>
                        <a:t>• классный час «Как не «потерять себя» в Интернет?»;</a:t>
                      </a:r>
                    </a:p>
                    <a:p>
                      <a:r>
                        <a:rPr lang="ru-RU" sz="1200" dirty="0" smtClean="0">
                          <a:latin typeface="Times New Roman" panose="02020603050405020304" pitchFamily="18" charset="0"/>
                          <a:cs typeface="Times New Roman" panose="02020603050405020304" pitchFamily="18" charset="0"/>
                        </a:rPr>
                        <a:t>• задания на поиск информации к уроку в нетрадиционных источниках </a:t>
                      </a:r>
                    </a:p>
                    <a:p>
                      <a:r>
                        <a:rPr lang="ru-RU" sz="1200" dirty="0" smtClean="0">
                          <a:latin typeface="Times New Roman" panose="02020603050405020304" pitchFamily="18" charset="0"/>
                          <a:cs typeface="Times New Roman" panose="02020603050405020304" pitchFamily="18" charset="0"/>
                        </a:rPr>
                        <a:t>• выявление качеств </a:t>
                      </a:r>
                      <a:r>
                        <a:rPr lang="ru-RU" sz="1200" dirty="0" err="1" smtClean="0">
                          <a:latin typeface="Times New Roman" panose="02020603050405020304" pitchFamily="18" charset="0"/>
                          <a:cs typeface="Times New Roman" panose="02020603050405020304" pitchFamily="18" charset="0"/>
                        </a:rPr>
                        <a:t>референтной</a:t>
                      </a:r>
                      <a:r>
                        <a:rPr lang="ru-RU" sz="1200" dirty="0" smtClean="0">
                          <a:latin typeface="Times New Roman" panose="02020603050405020304" pitchFamily="18" charset="0"/>
                          <a:cs typeface="Times New Roman" panose="02020603050405020304" pitchFamily="18" charset="0"/>
                        </a:rPr>
                        <a:t> личности или известного человека </a:t>
                      </a:r>
                    </a:p>
                    <a:p>
                      <a:r>
                        <a:rPr lang="ru-RU" sz="1200" dirty="0" smtClean="0">
                          <a:latin typeface="Times New Roman" panose="02020603050405020304" pitchFamily="18" charset="0"/>
                          <a:cs typeface="Times New Roman" panose="02020603050405020304" pitchFamily="18" charset="0"/>
                        </a:rPr>
                        <a:t>• сравнение нескольких точек зрения о событиях</a:t>
                      </a:r>
                    </a:p>
                    <a:p>
                      <a:r>
                        <a:rPr lang="ru-RU" sz="1200" dirty="0" smtClean="0">
                          <a:latin typeface="Times New Roman" panose="02020603050405020304" pitchFamily="18" charset="0"/>
                          <a:cs typeface="Times New Roman" panose="02020603050405020304" pitchFamily="18" charset="0"/>
                        </a:rPr>
                        <a:t>• анализ </a:t>
                      </a:r>
                      <a:r>
                        <a:rPr lang="ru-RU" sz="1200" dirty="0" err="1" smtClean="0">
                          <a:latin typeface="Times New Roman" panose="02020603050405020304" pitchFamily="18" charset="0"/>
                          <a:cs typeface="Times New Roman" panose="02020603050405020304" pitchFamily="18" charset="0"/>
                        </a:rPr>
                        <a:t>медиатекста</a:t>
                      </a:r>
                      <a:r>
                        <a:rPr lang="ru-RU" sz="1200" dirty="0" smtClean="0">
                          <a:latin typeface="Times New Roman" panose="02020603050405020304" pitchFamily="18" charset="0"/>
                          <a:cs typeface="Times New Roman" panose="02020603050405020304" pitchFamily="18" charset="0"/>
                        </a:rPr>
                        <a:t> и снятие с содержащейся в нем информации ореола «авторитетности»;</a:t>
                      </a:r>
                    </a:p>
                    <a:p>
                      <a:r>
                        <a:rPr lang="ru-RU" sz="1200" dirty="0" smtClean="0">
                          <a:latin typeface="Times New Roman" panose="02020603050405020304" pitchFamily="18" charset="0"/>
                          <a:cs typeface="Times New Roman" panose="02020603050405020304" pitchFamily="18" charset="0"/>
                        </a:rPr>
                        <a:t>• ранжирование предложенной информации по ее социальной значимости.</a:t>
                      </a:r>
                    </a:p>
                  </a:txBody>
                  <a:tcPr/>
                </a:tc>
              </a:tr>
              <a:tr h="313933">
                <a:tc>
                  <a:txBody>
                    <a:bodyPr/>
                    <a:lstStyle/>
                    <a:p>
                      <a:r>
                        <a:rPr lang="ru-RU" sz="1200" dirty="0" smtClean="0">
                          <a:latin typeface="Times New Roman" panose="02020603050405020304" pitchFamily="18" charset="0"/>
                          <a:cs typeface="Times New Roman" panose="02020603050405020304" pitchFamily="18" charset="0"/>
                        </a:rPr>
                        <a:t>Ограниченное информационное потребление</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составление тематических подборок информационных материалов </a:t>
                      </a:r>
                    </a:p>
                    <a:p>
                      <a:r>
                        <a:rPr lang="ru-RU" sz="1200" dirty="0" smtClean="0">
                          <a:latin typeface="Times New Roman" panose="02020603050405020304" pitchFamily="18" charset="0"/>
                          <a:cs typeface="Times New Roman" panose="02020603050405020304" pitchFamily="18" charset="0"/>
                        </a:rPr>
                        <a:t>• определение по заголовкам статей их политической, аудиторной, жанровой направленности;</a:t>
                      </a:r>
                    </a:p>
                    <a:p>
                      <a:r>
                        <a:rPr lang="ru-RU" sz="1200" dirty="0" smtClean="0">
                          <a:latin typeface="Times New Roman" panose="02020603050405020304" pitchFamily="18" charset="0"/>
                          <a:cs typeface="Times New Roman" panose="02020603050405020304" pitchFamily="18" charset="0"/>
                        </a:rPr>
                        <a:t>• анализ сюжета </a:t>
                      </a:r>
                      <a:r>
                        <a:rPr lang="ru-RU" sz="1200" dirty="0" err="1" smtClean="0">
                          <a:latin typeface="Times New Roman" panose="02020603050405020304" pitchFamily="18" charset="0"/>
                          <a:cs typeface="Times New Roman" panose="02020603050405020304" pitchFamily="18" charset="0"/>
                        </a:rPr>
                        <a:t>медиатекста</a:t>
                      </a:r>
                      <a:r>
                        <a:rPr lang="ru-RU" sz="1200" dirty="0" smtClean="0">
                          <a:latin typeface="Times New Roman" panose="02020603050405020304" pitchFamily="18" charset="0"/>
                          <a:cs typeface="Times New Roman" panose="02020603050405020304" pitchFamily="18" charset="0"/>
                        </a:rPr>
                        <a:t> на предложенную тему</a:t>
                      </a:r>
                    </a:p>
                    <a:p>
                      <a:r>
                        <a:rPr lang="ru-RU" sz="1200" dirty="0" smtClean="0">
                          <a:latin typeface="Times New Roman" panose="02020603050405020304" pitchFamily="18" charset="0"/>
                          <a:cs typeface="Times New Roman" panose="02020603050405020304" pitchFamily="18" charset="0"/>
                        </a:rPr>
                        <a:t>•сравнение восприятия определенных политических событий, </a:t>
                      </a:r>
                      <a:r>
                        <a:rPr lang="ru-RU" sz="1200" dirty="0" err="1" smtClean="0">
                          <a:latin typeface="Times New Roman" panose="02020603050405020304" pitchFamily="18" charset="0"/>
                          <a:cs typeface="Times New Roman" panose="02020603050405020304" pitchFamily="18" charset="0"/>
                        </a:rPr>
                        <a:t>социаль-ных</a:t>
                      </a:r>
                      <a:r>
                        <a:rPr lang="ru-RU" sz="1200" dirty="0" smtClean="0">
                          <a:latin typeface="Times New Roman" panose="02020603050405020304" pitchFamily="18" charset="0"/>
                          <a:cs typeface="Times New Roman" panose="02020603050405020304" pitchFamily="18" charset="0"/>
                        </a:rPr>
                        <a:t> ролей представителями различных культур и социальных групп </a:t>
                      </a:r>
                      <a:endParaRPr lang="ru-RU" sz="1200" dirty="0">
                        <a:latin typeface="Times New Roman" panose="02020603050405020304" pitchFamily="18" charset="0"/>
                        <a:cs typeface="Times New Roman" panose="02020603050405020304" pitchFamily="18" charset="0"/>
                      </a:endParaRPr>
                    </a:p>
                  </a:txBody>
                  <a:tcPr/>
                </a:tc>
              </a:tr>
              <a:tr h="313933">
                <a:tc>
                  <a:txBody>
                    <a:bodyPr/>
                    <a:lstStyle/>
                    <a:p>
                      <a:r>
                        <a:rPr lang="ru-RU" sz="1200" dirty="0" smtClean="0">
                          <a:latin typeface="Times New Roman" panose="02020603050405020304" pitchFamily="18" charset="0"/>
                          <a:cs typeface="Times New Roman" panose="02020603050405020304" pitchFamily="18" charset="0"/>
                        </a:rPr>
                        <a:t>Информационная миссия</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подбор и обоснование выбора десяти </a:t>
                      </a:r>
                      <a:r>
                        <a:rPr lang="ru-RU" sz="1200" dirty="0" err="1" smtClean="0">
                          <a:latin typeface="Times New Roman" panose="02020603050405020304" pitchFamily="18" charset="0"/>
                          <a:cs typeface="Times New Roman" panose="02020603050405020304" pitchFamily="18" charset="0"/>
                        </a:rPr>
                        <a:t>медиатекстов</a:t>
                      </a:r>
                      <a:r>
                        <a:rPr lang="ru-RU" sz="1200" dirty="0" smtClean="0">
                          <a:latin typeface="Times New Roman" panose="02020603050405020304" pitchFamily="18" charset="0"/>
                          <a:cs typeface="Times New Roman" panose="02020603050405020304" pitchFamily="18" charset="0"/>
                        </a:rPr>
                        <a:t>, которые могли бы рассказать об информационной миссии; </a:t>
                      </a:r>
                    </a:p>
                    <a:p>
                      <a:r>
                        <a:rPr lang="ru-RU" sz="1200" dirty="0" smtClean="0">
                          <a:latin typeface="Times New Roman" panose="02020603050405020304" pitchFamily="18" charset="0"/>
                          <a:cs typeface="Times New Roman" panose="02020603050405020304" pitchFamily="18" charset="0"/>
                        </a:rPr>
                        <a:t>• подготовка серии из десяти карточек с рисунками, отражающими определенные элементы информационной миссии;</a:t>
                      </a:r>
                    </a:p>
                    <a:p>
                      <a:r>
                        <a:rPr lang="ru-RU" sz="1200" dirty="0" smtClean="0">
                          <a:latin typeface="Times New Roman" panose="02020603050405020304" pitchFamily="18" charset="0"/>
                          <a:cs typeface="Times New Roman" panose="02020603050405020304" pitchFamily="18" charset="0"/>
                        </a:rPr>
                        <a:t>• съемка короткого видеосюжета об информационной миссии;</a:t>
                      </a:r>
                    </a:p>
                    <a:p>
                      <a:r>
                        <a:rPr lang="ru-RU" sz="1200" dirty="0" smtClean="0">
                          <a:latin typeface="Times New Roman" panose="02020603050405020304" pitchFamily="18" charset="0"/>
                          <a:cs typeface="Times New Roman" panose="02020603050405020304" pitchFamily="18" charset="0"/>
                        </a:rPr>
                        <a:t>• выбор или формулировка тезиса, верно отражающего информационную миссию</a:t>
                      </a:r>
                    </a:p>
                  </a:txBody>
                  <a:tcPr/>
                </a:tc>
              </a:tr>
              <a:tr h="313933">
                <a:tc>
                  <a:txBody>
                    <a:bodyPr/>
                    <a:lstStyle/>
                    <a:p>
                      <a:r>
                        <a:rPr lang="ru-RU" sz="1200" dirty="0" err="1" smtClean="0">
                          <a:latin typeface="Times New Roman" panose="02020603050405020304" pitchFamily="18" charset="0"/>
                          <a:cs typeface="Times New Roman" panose="02020603050405020304" pitchFamily="18" charset="0"/>
                        </a:rPr>
                        <a:t>Креативщик</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 коллективное творческое дело «Ярмарка инфо-идей»;</a:t>
                      </a:r>
                    </a:p>
                    <a:p>
                      <a:r>
                        <a:rPr lang="ru-RU" sz="1200" dirty="0" smtClean="0">
                          <a:latin typeface="Times New Roman" panose="02020603050405020304" pitchFamily="18" charset="0"/>
                          <a:cs typeface="Times New Roman" panose="02020603050405020304" pitchFamily="18" charset="0"/>
                        </a:rPr>
                        <a:t>• создание фотоколлажей, рисунков на тему предложенных/найденных </a:t>
                      </a:r>
                      <a:r>
                        <a:rPr lang="ru-RU" sz="1200" dirty="0" err="1" smtClean="0">
                          <a:latin typeface="Times New Roman" panose="02020603050405020304" pitchFamily="18" charset="0"/>
                          <a:cs typeface="Times New Roman" panose="02020603050405020304" pitchFamily="18" charset="0"/>
                        </a:rPr>
                        <a:t>медиатекстов</a:t>
                      </a:r>
                      <a:r>
                        <a:rPr lang="ru-RU" sz="1200" dirty="0" smtClean="0">
                          <a:latin typeface="Times New Roman" panose="02020603050405020304" pitchFamily="18" charset="0"/>
                          <a:cs typeface="Times New Roman" panose="02020603050405020304" pitchFamily="18" charset="0"/>
                        </a:rPr>
                        <a:t>;</a:t>
                      </a:r>
                    </a:p>
                    <a:p>
                      <a:r>
                        <a:rPr lang="ru-RU" sz="1200" dirty="0" smtClean="0">
                          <a:latin typeface="Times New Roman" panose="02020603050405020304" pitchFamily="18" charset="0"/>
                          <a:cs typeface="Times New Roman" panose="02020603050405020304" pitchFamily="18" charset="0"/>
                        </a:rPr>
                        <a:t>• постановка театрализованных этюдов:</a:t>
                      </a:r>
                      <a:r>
                        <a:rPr lang="ru-RU" sz="1200" baseline="0" dirty="0" smtClean="0">
                          <a:latin typeface="Times New Roman" panose="02020603050405020304" pitchFamily="18" charset="0"/>
                          <a:cs typeface="Times New Roman" panose="02020603050405020304" pitchFamily="18" charset="0"/>
                        </a:rPr>
                        <a:t> «Пресс-конференция с российскими и зарубежными авторами </a:t>
                      </a:r>
                      <a:r>
                        <a:rPr lang="ru-RU" sz="1200" baseline="0" dirty="0" err="1" smtClean="0">
                          <a:latin typeface="Times New Roman" panose="02020603050405020304" pitchFamily="18" charset="0"/>
                          <a:cs typeface="Times New Roman" panose="02020603050405020304" pitchFamily="18" charset="0"/>
                        </a:rPr>
                        <a:t>медиатекста</a:t>
                      </a:r>
                      <a:r>
                        <a:rPr lang="ru-RU" sz="1200" baseline="0" dirty="0" smtClean="0">
                          <a:latin typeface="Times New Roman" panose="02020603050405020304" pitchFamily="18" charset="0"/>
                          <a:cs typeface="Times New Roman" panose="02020603050405020304" pitchFamily="18" charset="0"/>
                        </a:rPr>
                        <a:t>», «Спор создателей </a:t>
                      </a:r>
                      <a:r>
                        <a:rPr lang="ru-RU" sz="1200" baseline="0" dirty="0" err="1" smtClean="0">
                          <a:latin typeface="Times New Roman" panose="02020603050405020304" pitchFamily="18" charset="0"/>
                          <a:cs typeface="Times New Roman" panose="02020603050405020304" pitchFamily="18" charset="0"/>
                        </a:rPr>
                        <a:t>медиатекста</a:t>
                      </a:r>
                      <a:r>
                        <a:rPr lang="ru-RU" sz="1200" baseline="0" dirty="0" smtClean="0">
                          <a:latin typeface="Times New Roman" panose="02020603050405020304" pitchFamily="18" charset="0"/>
                          <a:cs typeface="Times New Roman" panose="02020603050405020304" pitchFamily="18" charset="0"/>
                        </a:rPr>
                        <a:t> о технологиях его создания»,  «Международная встреча </a:t>
                      </a:r>
                      <a:r>
                        <a:rPr lang="ru-RU" sz="1200" baseline="0" dirty="0" err="1" smtClean="0">
                          <a:latin typeface="Times New Roman" panose="02020603050405020304" pitchFamily="18" charset="0"/>
                          <a:cs typeface="Times New Roman" panose="02020603050405020304" pitchFamily="18" charset="0"/>
                        </a:rPr>
                        <a:t>медиакритиков</a:t>
                      </a:r>
                      <a:r>
                        <a:rPr lang="ru-RU" sz="1200" baseline="0" dirty="0" smtClean="0">
                          <a:latin typeface="Times New Roman" panose="02020603050405020304" pitchFamily="18" charset="0"/>
                          <a:cs typeface="Times New Roman" panose="02020603050405020304" pitchFamily="18" charset="0"/>
                        </a:rPr>
                        <a:t>», «Интервью с персонажами </a:t>
                      </a:r>
                      <a:r>
                        <a:rPr lang="ru-RU" sz="1200" baseline="0" dirty="0" err="1" smtClean="0">
                          <a:latin typeface="Times New Roman" panose="02020603050405020304" pitchFamily="18" charset="0"/>
                          <a:cs typeface="Times New Roman" panose="02020603050405020304" pitchFamily="18" charset="0"/>
                        </a:rPr>
                        <a:t>медиатекста</a:t>
                      </a:r>
                      <a:r>
                        <a:rPr lang="ru-RU" sz="1200" baseline="0" dirty="0" smtClean="0">
                          <a:latin typeface="Times New Roman" panose="02020603050405020304" pitchFamily="18" charset="0"/>
                          <a:cs typeface="Times New Roman" panose="02020603050405020304" pitchFamily="18" charset="0"/>
                        </a:rPr>
                        <a:t>»;</a:t>
                      </a:r>
                    </a:p>
                    <a:p>
                      <a:r>
                        <a:rPr lang="ru-RU" sz="1200" dirty="0" smtClean="0">
                          <a:latin typeface="Times New Roman" panose="02020603050405020304" pitchFamily="18" charset="0"/>
                          <a:cs typeface="Times New Roman" panose="02020603050405020304" pitchFamily="18" charset="0"/>
                        </a:rPr>
                        <a:t>• создание «антирекламы», в которой высмеиваются недостатки медиа-текста.</a:t>
                      </a:r>
                    </a:p>
                  </a:txBody>
                  <a:tcPr/>
                </a:tc>
              </a:tr>
              <a:tr h="313933">
                <a:tc>
                  <a:txBody>
                    <a:bodyPr/>
                    <a:lstStyle/>
                    <a:p>
                      <a:pPr marL="0" algn="l" defTabSz="912948" rtl="0" eaLnBrk="1" latinLnBrk="0" hangingPunct="1"/>
                      <a:r>
                        <a:rPr lang="ru-RU" sz="1200" kern="1200" dirty="0" smtClean="0">
                          <a:solidFill>
                            <a:schemeClr val="dk1"/>
                          </a:solidFill>
                          <a:latin typeface="Times New Roman" panose="02020603050405020304" pitchFamily="18" charset="0"/>
                          <a:ea typeface="+mn-ea"/>
                          <a:cs typeface="Times New Roman" panose="02020603050405020304" pitchFamily="18" charset="0"/>
                        </a:rPr>
                        <a:t>Целеустремлен-</a:t>
                      </a:r>
                      <a:r>
                        <a:rPr lang="ru-RU" sz="1200" kern="1200" dirty="0" err="1" smtClean="0">
                          <a:solidFill>
                            <a:schemeClr val="dk1"/>
                          </a:solidFill>
                          <a:latin typeface="Times New Roman" panose="02020603050405020304" pitchFamily="18" charset="0"/>
                          <a:ea typeface="+mn-ea"/>
                          <a:cs typeface="Times New Roman" panose="02020603050405020304" pitchFamily="18" charset="0"/>
                        </a:rPr>
                        <a:t>ный</a:t>
                      </a:r>
                      <a:endParaRPr lang="ru-RU" sz="1200" kern="12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2948" rtl="0" eaLnBrk="1" latinLnBrk="0" hangingPunct="1"/>
                      <a:r>
                        <a:rPr lang="ru-RU" sz="1200" kern="1200" dirty="0" smtClean="0">
                          <a:solidFill>
                            <a:schemeClr val="dk1"/>
                          </a:solidFill>
                          <a:latin typeface="Times New Roman" panose="02020603050405020304" pitchFamily="18" charset="0"/>
                          <a:ea typeface="+mn-ea"/>
                          <a:cs typeface="Times New Roman" panose="02020603050405020304" pitchFamily="18" charset="0"/>
                        </a:rPr>
                        <a:t>• определение ценностей личности, к которым обычно апеллируют </a:t>
                      </a:r>
                      <a:r>
                        <a:rPr lang="ru-RU" sz="1200" kern="1200" dirty="0" err="1" smtClean="0">
                          <a:solidFill>
                            <a:schemeClr val="dk1"/>
                          </a:solidFill>
                          <a:latin typeface="Times New Roman" panose="02020603050405020304" pitchFamily="18" charset="0"/>
                          <a:ea typeface="+mn-ea"/>
                          <a:cs typeface="Times New Roman" panose="02020603050405020304" pitchFamily="18" charset="0"/>
                        </a:rPr>
                        <a:t>медиатексты</a:t>
                      </a:r>
                      <a:r>
                        <a:rPr lang="ru-RU" sz="1200" kern="1200" dirty="0" smtClean="0">
                          <a:solidFill>
                            <a:schemeClr val="dk1"/>
                          </a:solidFill>
                          <a:latin typeface="Times New Roman" panose="02020603050405020304" pitchFamily="18" charset="0"/>
                          <a:ea typeface="+mn-ea"/>
                          <a:cs typeface="Times New Roman" panose="02020603050405020304" pitchFamily="18" charset="0"/>
                        </a:rPr>
                        <a:t> </a:t>
                      </a:r>
                      <a:r>
                        <a:rPr lang="ru-RU" sz="1200" kern="1200" dirty="0" smtClean="0">
                          <a:solidFill>
                            <a:schemeClr val="dk1"/>
                          </a:solidFill>
                          <a:latin typeface="Times New Roman" panose="02020603050405020304" pitchFamily="18" charset="0"/>
                          <a:ea typeface="+mn-ea"/>
                          <a:cs typeface="Times New Roman" panose="02020603050405020304" pitchFamily="18" charset="0"/>
                        </a:rPr>
                        <a:t>конкретных видов и жанров;</a:t>
                      </a:r>
                    </a:p>
                    <a:p>
                      <a:pPr marL="0" algn="l" defTabSz="912948" rtl="0" eaLnBrk="1" latinLnBrk="0" hangingPunct="1"/>
                      <a:r>
                        <a:rPr lang="ru-RU" sz="1200" kern="1200" dirty="0" smtClean="0">
                          <a:solidFill>
                            <a:schemeClr val="dk1"/>
                          </a:solidFill>
                          <a:latin typeface="Times New Roman" panose="02020603050405020304" pitchFamily="18" charset="0"/>
                          <a:ea typeface="+mn-ea"/>
                          <a:cs typeface="Times New Roman" panose="02020603050405020304" pitchFamily="18" charset="0"/>
                        </a:rPr>
                        <a:t>• написание рецензии на конкретные </a:t>
                      </a:r>
                      <a:r>
                        <a:rPr lang="ru-RU" sz="1200" kern="1200" dirty="0" err="1" smtClean="0">
                          <a:solidFill>
                            <a:schemeClr val="dk1"/>
                          </a:solidFill>
                          <a:latin typeface="Times New Roman" panose="02020603050405020304" pitchFamily="18" charset="0"/>
                          <a:ea typeface="+mn-ea"/>
                          <a:cs typeface="Times New Roman" panose="02020603050405020304" pitchFamily="18" charset="0"/>
                        </a:rPr>
                        <a:t>медиатексты</a:t>
                      </a:r>
                      <a:r>
                        <a:rPr lang="ru-RU" sz="1200" kern="1200" dirty="0" smtClean="0">
                          <a:solidFill>
                            <a:schemeClr val="dk1"/>
                          </a:solidFill>
                          <a:latin typeface="Times New Roman" panose="02020603050405020304" pitchFamily="18" charset="0"/>
                          <a:ea typeface="+mn-ea"/>
                          <a:cs typeface="Times New Roman" panose="02020603050405020304" pitchFamily="18" charset="0"/>
                        </a:rPr>
                        <a:t>;</a:t>
                      </a:r>
                    </a:p>
                    <a:p>
                      <a:pPr marL="0" algn="l" defTabSz="912948" rtl="0" eaLnBrk="1" latinLnBrk="0" hangingPunct="1"/>
                      <a:r>
                        <a:rPr lang="ru-RU" sz="1200" kern="1200" dirty="0" smtClean="0">
                          <a:solidFill>
                            <a:schemeClr val="dk1"/>
                          </a:solidFill>
                          <a:latin typeface="Times New Roman" panose="02020603050405020304" pitchFamily="18" charset="0"/>
                          <a:ea typeface="+mn-ea"/>
                          <a:cs typeface="Times New Roman" panose="02020603050405020304" pitchFamily="18" charset="0"/>
                        </a:rPr>
                        <a:t>• сравнение нескольких точек зрения о событиях, отраженных в медиа-тексте и о самом </a:t>
                      </a:r>
                      <a:r>
                        <a:rPr lang="ru-RU" sz="1200" kern="1200" dirty="0" err="1" smtClean="0">
                          <a:solidFill>
                            <a:schemeClr val="dk1"/>
                          </a:solidFill>
                          <a:latin typeface="Times New Roman" panose="02020603050405020304" pitchFamily="18" charset="0"/>
                          <a:ea typeface="+mn-ea"/>
                          <a:cs typeface="Times New Roman" panose="02020603050405020304" pitchFamily="18" charset="0"/>
                        </a:rPr>
                        <a:t>медиатексте</a:t>
                      </a:r>
                      <a:r>
                        <a:rPr lang="ru-RU" sz="1200" kern="1200" dirty="0" smtClean="0">
                          <a:solidFill>
                            <a:schemeClr val="dk1"/>
                          </a:solidFill>
                          <a:latin typeface="Times New Roman" panose="02020603050405020304" pitchFamily="18" charset="0"/>
                          <a:ea typeface="+mn-ea"/>
                          <a:cs typeface="Times New Roman" panose="02020603050405020304" pitchFamily="18" charset="0"/>
                        </a:rPr>
                        <a:t>.</a:t>
                      </a:r>
                    </a:p>
                    <a:p>
                      <a:pPr marL="0" algn="l" defTabSz="912948" rtl="0" eaLnBrk="1" latinLnBrk="0" hangingPunct="1"/>
                      <a:r>
                        <a:rPr lang="ru-RU" sz="1200" kern="1200" dirty="0" smtClean="0">
                          <a:solidFill>
                            <a:schemeClr val="dk1"/>
                          </a:solidFill>
                          <a:latin typeface="Times New Roman" panose="02020603050405020304" pitchFamily="18" charset="0"/>
                          <a:ea typeface="+mn-ea"/>
                          <a:cs typeface="Times New Roman" panose="02020603050405020304" pitchFamily="18" charset="0"/>
                        </a:rPr>
                        <a:t>• разработка сетевого просветительского </a:t>
                      </a:r>
                      <a:r>
                        <a:rPr lang="ru-RU" sz="1200" kern="1200" dirty="0" smtClean="0">
                          <a:solidFill>
                            <a:schemeClr val="dk1"/>
                          </a:solidFill>
                          <a:latin typeface="Times New Roman" panose="02020603050405020304" pitchFamily="18" charset="0"/>
                          <a:ea typeface="+mn-ea"/>
                          <a:cs typeface="Times New Roman" panose="02020603050405020304" pitchFamily="18" charset="0"/>
                        </a:rPr>
                        <a:t>проекта:</a:t>
                      </a:r>
                      <a:r>
                        <a:rPr lang="ru-RU" sz="1200" kern="1200" baseline="0" dirty="0" smtClean="0">
                          <a:solidFill>
                            <a:schemeClr val="dk1"/>
                          </a:solidFill>
                          <a:latin typeface="Times New Roman" panose="02020603050405020304" pitchFamily="18" charset="0"/>
                          <a:ea typeface="+mn-ea"/>
                          <a:cs typeface="Times New Roman" panose="02020603050405020304" pitchFamily="18" charset="0"/>
                        </a:rPr>
                        <a:t> </a:t>
                      </a:r>
                      <a:r>
                        <a:rPr lang="ru-RU" sz="1200" kern="1200" dirty="0" smtClean="0">
                          <a:solidFill>
                            <a:schemeClr val="dk1"/>
                          </a:solidFill>
                          <a:latin typeface="Times New Roman" panose="02020603050405020304" pitchFamily="18" charset="0"/>
                          <a:ea typeface="+mn-ea"/>
                          <a:cs typeface="Times New Roman" panose="02020603050405020304" pitchFamily="18" charset="0"/>
                        </a:rPr>
                        <a:t>«Компьютерные </a:t>
                      </a:r>
                      <a:r>
                        <a:rPr lang="ru-RU" sz="1200" kern="1200" dirty="0" smtClean="0">
                          <a:solidFill>
                            <a:schemeClr val="dk1"/>
                          </a:solidFill>
                          <a:latin typeface="Times New Roman" panose="02020603050405020304" pitchFamily="18" charset="0"/>
                          <a:ea typeface="+mn-ea"/>
                          <a:cs typeface="Times New Roman" panose="02020603050405020304" pitchFamily="18" charset="0"/>
                        </a:rPr>
                        <a:t>игры: вред или польза?», «Я выбираю профессию</a:t>
                      </a:r>
                      <a:r>
                        <a:rPr lang="ru-RU" sz="1200" kern="1200" dirty="0" smtClean="0">
                          <a:solidFill>
                            <a:schemeClr val="dk1"/>
                          </a:solidFill>
                          <a:latin typeface="Times New Roman" panose="02020603050405020304" pitchFamily="18" charset="0"/>
                          <a:ea typeface="+mn-ea"/>
                          <a:cs typeface="Times New Roman" panose="02020603050405020304" pitchFamily="18" charset="0"/>
                        </a:rPr>
                        <a:t>».</a:t>
                      </a:r>
                      <a:r>
                        <a:rPr lang="ru-RU" sz="1200" kern="1200" baseline="0" dirty="0" smtClean="0">
                          <a:solidFill>
                            <a:schemeClr val="dk1"/>
                          </a:solidFill>
                          <a:latin typeface="Times New Roman" panose="02020603050405020304" pitchFamily="18" charset="0"/>
                          <a:ea typeface="+mn-ea"/>
                          <a:cs typeface="Times New Roman" panose="02020603050405020304" pitchFamily="18" charset="0"/>
                        </a:rPr>
                        <a:t> «Разумный выбор» и др.</a:t>
                      </a:r>
                      <a:endParaRPr lang="ru-RU" sz="1200" kern="1200" dirty="0">
                        <a:solidFill>
                          <a:schemeClr val="dk1"/>
                        </a:solidFill>
                        <a:latin typeface="Times New Roman" panose="02020603050405020304" pitchFamily="18" charset="0"/>
                        <a:ea typeface="+mn-ea"/>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8734526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1" y="365129"/>
            <a:ext cx="7886700" cy="6304231"/>
          </a:xfrm>
        </p:spPr>
        <p:txBody>
          <a:bodyPr anchor="t">
            <a:normAutofit/>
          </a:bodyPr>
          <a:lstStyle/>
          <a:p>
            <a:pPr algn="ctr"/>
            <a:r>
              <a:rPr lang="ru-RU" dirty="0" smtClean="0">
                <a:solidFill>
                  <a:srgbClr val="FF0000"/>
                </a:solidFill>
              </a:rPr>
              <a:t>СЦЕНАРНЫЙ ПОДХОД К ПРОФИЛАКТИКЕ СОЦИАЛЬНЫХ ЗАВИСИМОСТЕЙ ПОДРОСТКОВ</a:t>
            </a:r>
            <a:endParaRPr lang="ru-RU" dirty="0">
              <a:solidFill>
                <a:srgbClr val="FF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780928"/>
            <a:ext cx="497340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1041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28651" y="365129"/>
            <a:ext cx="7886700" cy="903631"/>
          </a:xfrm>
        </p:spPr>
        <p:txBody>
          <a:bodyPr>
            <a:normAutofit/>
          </a:bodyPr>
          <a:lstStyle/>
          <a:p>
            <a:pPr algn="ctr"/>
            <a:r>
              <a:rPr lang="ru-RU" sz="2800" b="1" dirty="0" smtClean="0">
                <a:solidFill>
                  <a:srgbClr val="FF0000"/>
                </a:solidFill>
              </a:rPr>
              <a:t>ОБЪЕКТЫ СЦЕНИРОВАНИЯ</a:t>
            </a:r>
            <a:endParaRPr lang="ru-RU" sz="2800" b="1" dirty="0">
              <a:solidFill>
                <a:srgbClr val="FF0000"/>
              </a:solidFill>
            </a:endParaRPr>
          </a:p>
        </p:txBody>
      </p:sp>
      <p:sp>
        <p:nvSpPr>
          <p:cNvPr id="4" name="Объект 3"/>
          <p:cNvSpPr>
            <a:spLocks noGrp="1"/>
          </p:cNvSpPr>
          <p:nvPr>
            <p:ph idx="1"/>
          </p:nvPr>
        </p:nvSpPr>
        <p:spPr>
          <a:xfrm>
            <a:off x="611560" y="1412776"/>
            <a:ext cx="7886700" cy="4980211"/>
          </a:xfrm>
        </p:spPr>
        <p:txBody>
          <a:bodyPr>
            <a:normAutofit fontScale="70000" lnSpcReduction="20000"/>
          </a:bodyPr>
          <a:lstStyle/>
          <a:p>
            <a:pPr>
              <a:buFont typeface="Wingdings" panose="05000000000000000000" pitchFamily="2" charset="2"/>
              <a:buChar char="Ø"/>
            </a:pPr>
            <a:r>
              <a:rPr lang="ru-RU" dirty="0" smtClean="0"/>
              <a:t>поведенческие </a:t>
            </a:r>
            <a:r>
              <a:rPr lang="ru-RU" dirty="0"/>
              <a:t>сценарии подростков в отношении объекта зависимости; </a:t>
            </a:r>
          </a:p>
          <a:p>
            <a:pPr>
              <a:buFont typeface="Wingdings" panose="05000000000000000000" pitchFamily="2" charset="2"/>
              <a:buChar char="Ø"/>
            </a:pPr>
            <a:r>
              <a:rPr lang="ru-RU" dirty="0" smtClean="0"/>
              <a:t>поведенческие </a:t>
            </a:r>
            <a:r>
              <a:rPr lang="ru-RU" dirty="0"/>
              <a:t>сценарии подростков в отношении субъектов профилактики (педагогов, родителей); </a:t>
            </a:r>
          </a:p>
          <a:p>
            <a:pPr>
              <a:buFont typeface="Wingdings" panose="05000000000000000000" pitchFamily="2" charset="2"/>
              <a:buChar char="Ø"/>
            </a:pPr>
            <a:r>
              <a:rPr lang="ru-RU" dirty="0" smtClean="0"/>
              <a:t>поведенческие </a:t>
            </a:r>
            <a:r>
              <a:rPr lang="ru-RU" dirty="0"/>
              <a:t>сценарии педагогов, способствующие или </a:t>
            </a:r>
            <a:r>
              <a:rPr lang="ru-RU" dirty="0" smtClean="0"/>
              <a:t>препятствующие </a:t>
            </a:r>
            <a:r>
              <a:rPr lang="ru-RU" dirty="0"/>
              <a:t>возникновению и закреплению у подростка социальных зависимостей; </a:t>
            </a:r>
          </a:p>
          <a:p>
            <a:pPr>
              <a:buFont typeface="Wingdings" panose="05000000000000000000" pitchFamily="2" charset="2"/>
              <a:buChar char="Ø"/>
            </a:pPr>
            <a:r>
              <a:rPr lang="ru-RU" dirty="0" smtClean="0"/>
              <a:t>поведенческие </a:t>
            </a:r>
            <a:r>
              <a:rPr lang="ru-RU" dirty="0"/>
              <a:t>сценарии родителей, способствующие или </a:t>
            </a:r>
            <a:r>
              <a:rPr lang="ru-RU" dirty="0" smtClean="0"/>
              <a:t>препятствующие </a:t>
            </a:r>
            <a:r>
              <a:rPr lang="ru-RU" dirty="0"/>
              <a:t>возникновению и закреплению у подростка социальных зависимостей; </a:t>
            </a:r>
          </a:p>
          <a:p>
            <a:pPr>
              <a:buFont typeface="Wingdings" panose="05000000000000000000" pitchFamily="2" charset="2"/>
              <a:buChar char="Ø"/>
            </a:pPr>
            <a:r>
              <a:rPr lang="ru-RU" dirty="0" smtClean="0"/>
              <a:t>социально-педагогические </a:t>
            </a:r>
            <a:r>
              <a:rPr lang="ru-RU" dirty="0"/>
              <a:t>сценарии, генерируемые педагогами школы с целью предупреждения социальных зависимостей у подростков; </a:t>
            </a:r>
          </a:p>
          <a:p>
            <a:pPr>
              <a:buFont typeface="Wingdings" panose="05000000000000000000" pitchFamily="2" charset="2"/>
              <a:buChar char="Ø"/>
            </a:pPr>
            <a:r>
              <a:rPr lang="ru-RU" dirty="0" smtClean="0"/>
              <a:t>социально-педагогические </a:t>
            </a:r>
            <a:r>
              <a:rPr lang="ru-RU" dirty="0"/>
              <a:t>сценарии, генерируемые родителями с целью предупреждения социальных зависимостей у подростков; </a:t>
            </a:r>
          </a:p>
          <a:p>
            <a:pPr>
              <a:buFont typeface="Wingdings" panose="05000000000000000000" pitchFamily="2" charset="2"/>
              <a:buChar char="Ø"/>
            </a:pPr>
            <a:r>
              <a:rPr lang="ru-RU" dirty="0" smtClean="0"/>
              <a:t>сценарии </a:t>
            </a:r>
            <a:r>
              <a:rPr lang="ru-RU" dirty="0"/>
              <a:t>взаимодействия родителей с педагогами школы в достижении профилактических целей. </a:t>
            </a:r>
          </a:p>
          <a:p>
            <a:endParaRPr lang="ru-RU" dirty="0"/>
          </a:p>
        </p:txBody>
      </p:sp>
    </p:spTree>
    <p:extLst>
      <p:ext uri="{BB962C8B-B14F-4D97-AF65-F5344CB8AC3E}">
        <p14:creationId xmlns:p14="http://schemas.microsoft.com/office/powerpoint/2010/main" val="1909968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28651" y="365129"/>
            <a:ext cx="7886700" cy="399575"/>
          </a:xfrm>
        </p:spPr>
        <p:txBody>
          <a:bodyPr>
            <a:normAutofit/>
          </a:bodyPr>
          <a:lstStyle/>
          <a:p>
            <a:pPr algn="ctr"/>
            <a:r>
              <a:rPr lang="ru-RU" sz="2000" b="1" dirty="0" smtClean="0">
                <a:solidFill>
                  <a:srgbClr val="FF0000"/>
                </a:solidFill>
              </a:rPr>
              <a:t>СЦЕНАРИИ ВОЗНИКНОВЕНИЯ СОЦИАЛЬНЫХ ЗАВИСИМОСТЕЙ</a:t>
            </a:r>
            <a:endParaRPr lang="ru-RU" sz="2000" b="1" dirty="0">
              <a:solidFill>
                <a:srgbClr val="FF0000"/>
              </a:solidFill>
            </a:endParaRPr>
          </a:p>
        </p:txBody>
      </p:sp>
      <p:sp>
        <p:nvSpPr>
          <p:cNvPr id="5" name="Скругленный прямоугольник 4"/>
          <p:cNvSpPr/>
          <p:nvPr/>
        </p:nvSpPr>
        <p:spPr>
          <a:xfrm>
            <a:off x="611560" y="1052736"/>
            <a:ext cx="331236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Зависимость как результат взаимодействия с асоциальной группой/личностью</a:t>
            </a:r>
          </a:p>
        </p:txBody>
      </p:sp>
      <p:sp>
        <p:nvSpPr>
          <p:cNvPr id="6" name="Скругленный прямоугольник 5"/>
          <p:cNvSpPr/>
          <p:nvPr/>
        </p:nvSpPr>
        <p:spPr>
          <a:xfrm>
            <a:off x="4644008" y="1052736"/>
            <a:ext cx="331236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Зависимость как ответ на провокацию</a:t>
            </a:r>
          </a:p>
        </p:txBody>
      </p:sp>
      <p:sp>
        <p:nvSpPr>
          <p:cNvPr id="7" name="Скругленный прямоугольник 6"/>
          <p:cNvSpPr/>
          <p:nvPr/>
        </p:nvSpPr>
        <p:spPr>
          <a:xfrm>
            <a:off x="611560" y="2708920"/>
            <a:ext cx="331236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Зависимость как средство получения удовольствия</a:t>
            </a:r>
          </a:p>
        </p:txBody>
      </p:sp>
      <p:sp>
        <p:nvSpPr>
          <p:cNvPr id="8" name="Скругленный прямоугольник 7"/>
          <p:cNvSpPr/>
          <p:nvPr/>
        </p:nvSpPr>
        <p:spPr>
          <a:xfrm>
            <a:off x="4644008" y="2687216"/>
            <a:ext cx="331236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Зависимость как способ ухода от жизненных проблем</a:t>
            </a:r>
          </a:p>
        </p:txBody>
      </p:sp>
      <p:sp>
        <p:nvSpPr>
          <p:cNvPr id="9" name="Скругленный прямоугольник 8"/>
          <p:cNvSpPr/>
          <p:nvPr/>
        </p:nvSpPr>
        <p:spPr>
          <a:xfrm>
            <a:off x="611560" y="4661892"/>
            <a:ext cx="3312368"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Зависимость как результат смены конструктивного способа взаимодействия с объектом зависимости на неконструктивный</a:t>
            </a:r>
          </a:p>
        </p:txBody>
      </p:sp>
      <p:sp>
        <p:nvSpPr>
          <p:cNvPr id="10" name="Скругленный прямоугольник 9"/>
          <p:cNvSpPr/>
          <p:nvPr/>
        </p:nvSpPr>
        <p:spPr>
          <a:xfrm>
            <a:off x="4622279" y="4623792"/>
            <a:ext cx="3312368"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Зависимость как результат протеста подростка</a:t>
            </a:r>
          </a:p>
        </p:txBody>
      </p:sp>
    </p:spTree>
    <p:extLst>
      <p:ext uri="{BB962C8B-B14F-4D97-AF65-F5344CB8AC3E}">
        <p14:creationId xmlns:p14="http://schemas.microsoft.com/office/powerpoint/2010/main" val="24631389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9"/>
            <a:ext cx="7886700" cy="543591"/>
          </a:xfrm>
        </p:spPr>
        <p:txBody>
          <a:bodyPr>
            <a:normAutofit/>
          </a:bodyPr>
          <a:lstStyle/>
          <a:p>
            <a:pPr algn="ctr"/>
            <a:r>
              <a:rPr lang="ru-RU" sz="2400" b="1" dirty="0" smtClean="0">
                <a:solidFill>
                  <a:srgbClr val="FF0000"/>
                </a:solidFill>
              </a:rPr>
              <a:t>СОЦИАЛЬНО-ПЕДАГОГИЧЕСКИЕ СЦЕНАРИИ</a:t>
            </a:r>
            <a:endParaRPr lang="ru-RU" sz="2400" b="1" dirty="0">
              <a:solidFill>
                <a:srgbClr val="FF0000"/>
              </a:solidFill>
            </a:endParaRPr>
          </a:p>
        </p:txBody>
      </p:sp>
      <p:sp>
        <p:nvSpPr>
          <p:cNvPr id="4" name="Скругленный прямоугольник 3"/>
          <p:cNvSpPr/>
          <p:nvPr/>
        </p:nvSpPr>
        <p:spPr>
          <a:xfrm>
            <a:off x="755576" y="1124744"/>
            <a:ext cx="21602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КОНТРСЦЕНАРИИ</a:t>
            </a:r>
            <a:endParaRPr lang="ru-RU" dirty="0"/>
          </a:p>
        </p:txBody>
      </p:sp>
      <p:sp>
        <p:nvSpPr>
          <p:cNvPr id="5" name="Скругленный прямоугольник 4"/>
          <p:cNvSpPr/>
          <p:nvPr/>
        </p:nvSpPr>
        <p:spPr>
          <a:xfrm>
            <a:off x="3275856" y="1124744"/>
            <a:ext cx="21602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КОРРЕКЦИОННЫЕ СЦЕНАРИИ</a:t>
            </a:r>
            <a:endParaRPr lang="ru-RU" dirty="0"/>
          </a:p>
        </p:txBody>
      </p:sp>
      <p:sp>
        <p:nvSpPr>
          <p:cNvPr id="6" name="Скругленный прямоугольник 5"/>
          <p:cNvSpPr/>
          <p:nvPr/>
        </p:nvSpPr>
        <p:spPr>
          <a:xfrm>
            <a:off x="5940152" y="1107629"/>
            <a:ext cx="21602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РАЗВИВАЮЩИЕ И ЗАКРЕПЛЯЮЩИЕ СЦЕНАРИИ</a:t>
            </a:r>
            <a:endParaRPr lang="ru-RU" dirty="0"/>
          </a:p>
        </p:txBody>
      </p:sp>
      <p:sp>
        <p:nvSpPr>
          <p:cNvPr id="7" name="Прямоугольник 6"/>
          <p:cNvSpPr/>
          <p:nvPr/>
        </p:nvSpPr>
        <p:spPr>
          <a:xfrm>
            <a:off x="755576" y="2348880"/>
            <a:ext cx="2160240" cy="432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a:t>«Встряска</a:t>
            </a:r>
            <a:r>
              <a:rPr lang="ru-RU" dirty="0" smtClean="0"/>
              <a:t>»</a:t>
            </a:r>
          </a:p>
          <a:p>
            <a:pPr algn="ctr"/>
            <a:r>
              <a:rPr lang="ru-RU" dirty="0" smtClean="0"/>
              <a:t> </a:t>
            </a:r>
            <a:r>
              <a:rPr lang="ru-RU" dirty="0"/>
              <a:t>«</a:t>
            </a:r>
            <a:r>
              <a:rPr lang="ru-RU" dirty="0" err="1"/>
              <a:t>Контрпровокация</a:t>
            </a:r>
            <a:r>
              <a:rPr lang="ru-RU" dirty="0" smtClean="0"/>
              <a:t>»</a:t>
            </a:r>
          </a:p>
          <a:p>
            <a:pPr algn="ctr"/>
            <a:endParaRPr lang="ru-RU" dirty="0" smtClean="0"/>
          </a:p>
          <a:p>
            <a:pPr algn="ctr"/>
            <a:r>
              <a:rPr lang="ru-RU" dirty="0" smtClean="0"/>
              <a:t> </a:t>
            </a:r>
            <a:r>
              <a:rPr lang="ru-RU" dirty="0"/>
              <a:t>«</a:t>
            </a:r>
            <a:r>
              <a:rPr lang="ru-RU" dirty="0" err="1"/>
              <a:t>Демотиватор</a:t>
            </a:r>
            <a:r>
              <a:rPr lang="ru-RU" dirty="0"/>
              <a:t> зависимости</a:t>
            </a:r>
            <a:r>
              <a:rPr lang="ru-RU" dirty="0" smtClean="0"/>
              <a:t>»</a:t>
            </a:r>
          </a:p>
          <a:p>
            <a:pPr algn="ctr"/>
            <a:endParaRPr lang="ru-RU" dirty="0" smtClean="0"/>
          </a:p>
          <a:p>
            <a:pPr algn="ctr"/>
            <a:r>
              <a:rPr lang="ru-RU" dirty="0" smtClean="0"/>
              <a:t> </a:t>
            </a:r>
            <a:r>
              <a:rPr lang="ru-RU" dirty="0"/>
              <a:t>«Провокация родителей»</a:t>
            </a:r>
          </a:p>
        </p:txBody>
      </p:sp>
      <p:sp>
        <p:nvSpPr>
          <p:cNvPr id="8" name="Прямоугольник 7"/>
          <p:cNvSpPr/>
          <p:nvPr/>
        </p:nvSpPr>
        <p:spPr>
          <a:xfrm>
            <a:off x="3419872" y="2348880"/>
            <a:ext cx="2016224" cy="432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«Не позволяй управлять собой</a:t>
            </a:r>
            <a:r>
              <a:rPr lang="ru-RU" dirty="0" smtClean="0"/>
              <a:t>»</a:t>
            </a:r>
          </a:p>
          <a:p>
            <a:pPr algn="ctr"/>
            <a:endParaRPr lang="ru-RU" dirty="0"/>
          </a:p>
          <a:p>
            <a:pPr algn="ctr"/>
            <a:r>
              <a:rPr lang="ru-RU" dirty="0" smtClean="0"/>
              <a:t> </a:t>
            </a:r>
            <a:r>
              <a:rPr lang="ru-RU" dirty="0"/>
              <a:t>«Паритет </a:t>
            </a:r>
            <a:endParaRPr lang="ru-RU" dirty="0" smtClean="0"/>
          </a:p>
          <a:p>
            <a:pPr algn="ctr"/>
            <a:r>
              <a:rPr lang="ru-RU" dirty="0" smtClean="0"/>
              <a:t>с </a:t>
            </a:r>
            <a:r>
              <a:rPr lang="ru-RU" dirty="0"/>
              <a:t>объектом зависимости</a:t>
            </a:r>
            <a:r>
              <a:rPr lang="ru-RU" dirty="0" smtClean="0"/>
              <a:t>» </a:t>
            </a:r>
          </a:p>
          <a:p>
            <a:pPr algn="ctr"/>
            <a:endParaRPr lang="ru-RU" dirty="0"/>
          </a:p>
          <a:p>
            <a:pPr algn="ctr"/>
            <a:r>
              <a:rPr lang="ru-RU" dirty="0" smtClean="0"/>
              <a:t>«</a:t>
            </a:r>
            <a:r>
              <a:rPr lang="ru-RU" dirty="0"/>
              <a:t>Новый взгляд</a:t>
            </a:r>
            <a:r>
              <a:rPr lang="ru-RU" dirty="0" smtClean="0"/>
              <a:t>»</a:t>
            </a:r>
          </a:p>
          <a:p>
            <a:pPr algn="ctr"/>
            <a:endParaRPr lang="ru-RU" dirty="0"/>
          </a:p>
          <a:p>
            <a:pPr algn="ctr"/>
            <a:r>
              <a:rPr lang="ru-RU" dirty="0" smtClean="0"/>
              <a:t> </a:t>
            </a:r>
            <a:r>
              <a:rPr lang="ru-RU" dirty="0"/>
              <a:t>«Открой себя</a:t>
            </a:r>
            <a:r>
              <a:rPr lang="ru-RU" dirty="0" smtClean="0"/>
              <a:t>» </a:t>
            </a:r>
          </a:p>
          <a:p>
            <a:pPr algn="ctr"/>
            <a:endParaRPr lang="ru-RU" dirty="0"/>
          </a:p>
          <a:p>
            <a:pPr algn="ctr"/>
            <a:r>
              <a:rPr lang="ru-RU" dirty="0" smtClean="0"/>
              <a:t>«</a:t>
            </a:r>
            <a:r>
              <a:rPr lang="ru-RU" dirty="0"/>
              <a:t>Скрытый подтекст</a:t>
            </a:r>
            <a:r>
              <a:rPr lang="ru-RU" dirty="0" smtClean="0"/>
              <a:t>»</a:t>
            </a:r>
          </a:p>
          <a:p>
            <a:pPr algn="ctr"/>
            <a:endParaRPr lang="ru-RU" dirty="0" smtClean="0"/>
          </a:p>
          <a:p>
            <a:pPr algn="ctr"/>
            <a:r>
              <a:rPr lang="ru-RU" dirty="0" smtClean="0"/>
              <a:t> </a:t>
            </a:r>
            <a:r>
              <a:rPr lang="ru-RU" dirty="0"/>
              <a:t>«От конфликта </a:t>
            </a:r>
            <a:endParaRPr lang="ru-RU" dirty="0" smtClean="0"/>
          </a:p>
          <a:p>
            <a:pPr algn="ctr"/>
            <a:r>
              <a:rPr lang="ru-RU" dirty="0" smtClean="0"/>
              <a:t>к </a:t>
            </a:r>
            <a:r>
              <a:rPr lang="ru-RU" dirty="0"/>
              <a:t>согласию»</a:t>
            </a:r>
          </a:p>
        </p:txBody>
      </p:sp>
      <p:sp>
        <p:nvSpPr>
          <p:cNvPr id="9" name="Прямоугольник 8"/>
          <p:cNvSpPr/>
          <p:nvPr/>
        </p:nvSpPr>
        <p:spPr>
          <a:xfrm>
            <a:off x="6084168" y="2317998"/>
            <a:ext cx="2016224" cy="4351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dirty="0"/>
              <a:t>«Разумный потребитель</a:t>
            </a:r>
            <a:r>
              <a:rPr lang="ru-RU" dirty="0" smtClean="0"/>
              <a:t>» </a:t>
            </a:r>
          </a:p>
          <a:p>
            <a:pPr algn="ctr"/>
            <a:endParaRPr lang="ru-RU" dirty="0"/>
          </a:p>
          <a:p>
            <a:pPr algn="ctr"/>
            <a:r>
              <a:rPr lang="ru-RU" dirty="0" smtClean="0"/>
              <a:t>«</a:t>
            </a:r>
            <a:r>
              <a:rPr lang="ru-RU" dirty="0"/>
              <a:t>Учись наслаждаться жизнью</a:t>
            </a:r>
            <a:r>
              <a:rPr lang="ru-RU" dirty="0" smtClean="0"/>
              <a:t>»</a:t>
            </a:r>
          </a:p>
          <a:p>
            <a:pPr algn="ctr"/>
            <a:endParaRPr lang="ru-RU" dirty="0" smtClean="0"/>
          </a:p>
          <a:p>
            <a:pPr algn="ctr"/>
            <a:r>
              <a:rPr lang="ru-RU" dirty="0" smtClean="0"/>
              <a:t>«</a:t>
            </a:r>
            <a:r>
              <a:rPr lang="ru-RU" dirty="0"/>
              <a:t>Проблема как вызов судьбы</a:t>
            </a:r>
            <a:r>
              <a:rPr lang="ru-RU" dirty="0" smtClean="0"/>
              <a:t>»</a:t>
            </a:r>
          </a:p>
          <a:p>
            <a:pPr algn="ctr"/>
            <a:endParaRPr lang="ru-RU" dirty="0" smtClean="0"/>
          </a:p>
          <a:p>
            <a:pPr algn="ctr"/>
            <a:r>
              <a:rPr lang="ru-RU" dirty="0" smtClean="0"/>
              <a:t>«</a:t>
            </a:r>
            <a:r>
              <a:rPr lang="ru-RU" dirty="0"/>
              <a:t>Конструктивное взаимодействие с объектом зависимости»</a:t>
            </a:r>
          </a:p>
        </p:txBody>
      </p:sp>
      <p:sp>
        <p:nvSpPr>
          <p:cNvPr id="10" name="Стрелка вниз 9"/>
          <p:cNvSpPr/>
          <p:nvPr/>
        </p:nvSpPr>
        <p:spPr>
          <a:xfrm>
            <a:off x="1475656" y="1916832"/>
            <a:ext cx="648072" cy="401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4031940" y="1929805"/>
            <a:ext cx="648072" cy="401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6696236" y="1916832"/>
            <a:ext cx="648072" cy="401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434535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8651" y="365129"/>
            <a:ext cx="7886700" cy="5728167"/>
          </a:xfrm>
        </p:spPr>
        <p:txBody>
          <a:bodyPr anchor="t">
            <a:normAutofit/>
          </a:bodyPr>
          <a:lstStyle/>
          <a:p>
            <a:pPr algn="ctr"/>
            <a:r>
              <a:rPr lang="ru-RU" sz="3600" dirty="0" smtClean="0">
                <a:solidFill>
                  <a:srgbClr val="FF0000"/>
                </a:solidFill>
              </a:rPr>
              <a:t>СЦЕНАРНЫЙ ПОДХОД К ПЕДАГОГИЧЕСКОЙ  ПРОФИЛАКТИКЕ ПОДРОСТКОВОГО ВОРОВСТВА</a:t>
            </a:r>
            <a:r>
              <a:rPr lang="ru-RU" dirty="0" smtClean="0">
                <a:solidFill>
                  <a:srgbClr val="FF0000"/>
                </a:solidFill>
              </a:rPr>
              <a:t/>
            </a:r>
            <a:br>
              <a:rPr lang="ru-RU" dirty="0" smtClean="0">
                <a:solidFill>
                  <a:srgbClr val="FF0000"/>
                </a:solidFill>
              </a:rPr>
            </a:b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276872"/>
            <a:ext cx="5719044" cy="381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5981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49506694"/>
              </p:ext>
            </p:extLst>
          </p:nvPr>
        </p:nvGraphicFramePr>
        <p:xfrm>
          <a:off x="467544" y="476672"/>
          <a:ext cx="8280920" cy="5852160"/>
        </p:xfrm>
        <a:graphic>
          <a:graphicData uri="http://schemas.openxmlformats.org/drawingml/2006/table">
            <a:tbl>
              <a:tblPr firstRow="1" firstCol="1" bandRow="1">
                <a:tableStyleId>{5C22544A-7EE6-4342-B048-85BDC9FD1C3A}</a:tableStyleId>
              </a:tblPr>
              <a:tblGrid>
                <a:gridCol w="1193124"/>
                <a:gridCol w="1543180"/>
                <a:gridCol w="1143046"/>
                <a:gridCol w="1417455"/>
                <a:gridCol w="2984115"/>
              </a:tblGrid>
              <a:tr h="0">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Сценарии </a:t>
                      </a:r>
                      <a:r>
                        <a:rPr lang="ru-RU" sz="1200" dirty="0" smtClean="0">
                          <a:effectLst/>
                          <a:latin typeface="Times New Roman" panose="02020603050405020304" pitchFamily="18" charset="0"/>
                          <a:cs typeface="Times New Roman" panose="02020603050405020304" pitchFamily="18" charset="0"/>
                        </a:rPr>
                        <a:t>возникновения</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Искажения в системе ценностей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Неадекватные представления, поддерживающие сценарий</a:t>
                      </a:r>
                      <a:endParaRPr lang="ru-RU" sz="120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Неадекватные модели поведения и привычки</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Коррекционный</a:t>
                      </a:r>
                      <a:r>
                        <a:rPr lang="ru-RU" sz="1200" baseline="0" dirty="0" smtClean="0">
                          <a:effectLst/>
                          <a:latin typeface="Times New Roman" panose="02020603050405020304" pitchFamily="18" charset="0"/>
                          <a:ea typeface="Times New Roman"/>
                          <a:cs typeface="Times New Roman" panose="02020603050405020304" pitchFamily="18" charset="0"/>
                        </a:rPr>
                        <a:t> педагогический сценарий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r>
              <a:tr h="0">
                <a:tc>
                  <a:txBody>
                    <a:bodyPr/>
                    <a:lstStyle/>
                    <a:p>
                      <a:pPr algn="just">
                        <a:lnSpc>
                          <a:spcPct val="100000"/>
                        </a:lnSpc>
                        <a:spcAft>
                          <a:spcPts val="0"/>
                        </a:spcAft>
                      </a:pPr>
                      <a:r>
                        <a:rPr lang="ru-RU" sz="1200" dirty="0" smtClean="0">
                          <a:effectLst/>
                          <a:latin typeface="Times New Roman" panose="02020603050405020304" pitchFamily="18" charset="0"/>
                          <a:cs typeface="Times New Roman" panose="02020603050405020304" pitchFamily="18" charset="0"/>
                        </a:rPr>
                        <a:t>Воровство </a:t>
                      </a:r>
                      <a:r>
                        <a:rPr lang="ru-RU" sz="1200" dirty="0">
                          <a:effectLst/>
                          <a:latin typeface="Times New Roman" panose="02020603050405020304" pitchFamily="18" charset="0"/>
                          <a:cs typeface="Times New Roman" panose="02020603050405020304" pitchFamily="18" charset="0"/>
                        </a:rPr>
                        <a:t>как </a:t>
                      </a:r>
                      <a:r>
                        <a:rPr lang="ru-RU" sz="1200" dirty="0" err="1" smtClean="0">
                          <a:effectLst/>
                          <a:latin typeface="Times New Roman" panose="02020603050405020304" pitchFamily="18" charset="0"/>
                          <a:cs typeface="Times New Roman" panose="02020603050405020304" pitchFamily="18" charset="0"/>
                        </a:rPr>
                        <a:t>психологичес</a:t>
                      </a:r>
                      <a:r>
                        <a:rPr lang="ru-RU" sz="1200" dirty="0" smtClean="0">
                          <a:effectLst/>
                          <a:latin typeface="Times New Roman" panose="02020603050405020304" pitchFamily="18" charset="0"/>
                          <a:cs typeface="Times New Roman" panose="02020603050405020304" pitchFamily="18" charset="0"/>
                        </a:rPr>
                        <a:t>-кая </a:t>
                      </a:r>
                      <a:r>
                        <a:rPr lang="ru-RU" sz="1200" dirty="0">
                          <a:effectLst/>
                          <a:latin typeface="Times New Roman" panose="02020603050405020304" pitchFamily="18" charset="0"/>
                          <a:cs typeface="Times New Roman" panose="02020603050405020304" pitchFamily="18" charset="0"/>
                        </a:rPr>
                        <a:t>зависимость (</a:t>
                      </a:r>
                      <a:r>
                        <a:rPr lang="ru-RU" sz="1200" dirty="0" err="1" smtClean="0">
                          <a:effectLst/>
                          <a:latin typeface="Times New Roman" panose="02020603050405020304" pitchFamily="18" charset="0"/>
                          <a:cs typeface="Times New Roman" panose="02020603050405020304" pitchFamily="18" charset="0"/>
                        </a:rPr>
                        <a:t>патологичес</a:t>
                      </a:r>
                      <a:r>
                        <a:rPr lang="ru-RU" sz="1200" dirty="0" smtClean="0">
                          <a:effectLst/>
                          <a:latin typeface="Times New Roman" panose="02020603050405020304" pitchFamily="18" charset="0"/>
                          <a:cs typeface="Times New Roman" panose="02020603050405020304" pitchFamily="18" charset="0"/>
                        </a:rPr>
                        <a:t>-кое </a:t>
                      </a:r>
                      <a:r>
                        <a:rPr lang="ru-RU" sz="1200" dirty="0">
                          <a:effectLst/>
                          <a:latin typeface="Times New Roman" panose="02020603050405020304" pitchFamily="18" charset="0"/>
                          <a:cs typeface="Times New Roman" panose="02020603050405020304" pitchFamily="18" charset="0"/>
                        </a:rPr>
                        <a:t>влечение)</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Абсолютизируется ценность получения удовольствия от присвоения чужих вещей</a:t>
                      </a:r>
                    </a:p>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Нивелируется ценность переживаний других людей от потери вещей</a:t>
                      </a:r>
                      <a:endParaRPr lang="ru-RU" sz="120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«Моя болезнь (клептомания) оправдывает моё поведение»</a:t>
                      </a:r>
                      <a:endParaRPr lang="ru-RU" sz="120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Неконтролируемые побуждения взять чужую вещь незаметно для окружающих, получая при этом удовольствие</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Коррекция психических нарушений</a:t>
                      </a:r>
                    </a:p>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Создание условий для обеспечения ребёнка альтернативным, социально приемлемым источником реализации актуальных потребностей и получения положительных эмоций</a:t>
                      </a:r>
                    </a:p>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Регулирование режима дня, проведение общеукрепляющих здоровье мероприятий Включение подростка в различные виды социальной активности, вызывающие у него интерес </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r>
              <a:tr h="0">
                <a:tc>
                  <a:txBody>
                    <a:bodyPr/>
                    <a:lstStyle/>
                    <a:p>
                      <a:pPr algn="just">
                        <a:lnSpc>
                          <a:spcPct val="100000"/>
                        </a:lnSpc>
                        <a:spcAft>
                          <a:spcPts val="0"/>
                        </a:spcAft>
                      </a:pPr>
                      <a:r>
                        <a:rPr lang="ru-RU" sz="1200" dirty="0" smtClean="0">
                          <a:effectLst/>
                          <a:latin typeface="Times New Roman"/>
                          <a:ea typeface="Times New Roman"/>
                          <a:cs typeface="Times New Roman"/>
                        </a:rPr>
                        <a:t>Воровство </a:t>
                      </a:r>
                      <a:r>
                        <a:rPr lang="ru-RU" sz="1200" dirty="0">
                          <a:effectLst/>
                          <a:latin typeface="Times New Roman"/>
                          <a:ea typeface="Times New Roman"/>
                          <a:cs typeface="Times New Roman"/>
                        </a:rPr>
                        <a:t>как следствие недостаточно </a:t>
                      </a:r>
                      <a:r>
                        <a:rPr lang="ru-RU" sz="1200" dirty="0" smtClean="0">
                          <a:effectLst/>
                          <a:latin typeface="Times New Roman"/>
                          <a:ea typeface="Times New Roman"/>
                          <a:cs typeface="Times New Roman"/>
                        </a:rPr>
                        <a:t>сформирован-ной </a:t>
                      </a:r>
                      <a:r>
                        <a:rPr lang="ru-RU" sz="1200" dirty="0">
                          <a:effectLst/>
                          <a:latin typeface="Times New Roman"/>
                          <a:ea typeface="Times New Roman"/>
                          <a:cs typeface="Times New Roman"/>
                        </a:rPr>
                        <a:t>этической регуляции поведения </a:t>
                      </a:r>
                      <a:endParaRPr lang="ru-RU" sz="1200" dirty="0" smtClean="0">
                        <a:effectLst/>
                        <a:latin typeface="Times New Roman"/>
                        <a:ea typeface="Times New Roman"/>
                        <a:cs typeface="Times New Roman"/>
                      </a:endParaRPr>
                    </a:p>
                    <a:p>
                      <a:pPr algn="just">
                        <a:lnSpc>
                          <a:spcPct val="100000"/>
                        </a:lnSpc>
                        <a:spcAft>
                          <a:spcPts val="0"/>
                        </a:spcAft>
                      </a:pPr>
                      <a:r>
                        <a:rPr lang="ru-RU" sz="1200" dirty="0" smtClean="0">
                          <a:effectLst/>
                          <a:latin typeface="Times New Roman"/>
                          <a:ea typeface="Times New Roman"/>
                          <a:cs typeface="Times New Roman"/>
                        </a:rPr>
                        <a:t>и </a:t>
                      </a:r>
                      <a:r>
                        <a:rPr lang="ru-RU" sz="1200" dirty="0">
                          <a:effectLst/>
                          <a:latin typeface="Times New Roman"/>
                          <a:ea typeface="Times New Roman"/>
                          <a:cs typeface="Times New Roman"/>
                        </a:rPr>
                        <a:t>сферы удовольствий</a:t>
                      </a:r>
                      <a:endParaRPr lang="ru-RU" sz="1100" dirty="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Абсолютизируется ценность собственных желаний </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Нивелируется ценность чужой собственности и желаний других людей</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«Я могу делать всё, что захочу»</a:t>
                      </a:r>
                      <a:endParaRPr lang="ru-RU" sz="1100" dirty="0">
                        <a:effectLst/>
                        <a:latin typeface="Calibri"/>
                        <a:ea typeface="Times New Roman"/>
                        <a:cs typeface="Times New Roman"/>
                      </a:endParaRPr>
                    </a:p>
                    <a:p>
                      <a:pPr algn="just">
                        <a:lnSpc>
                          <a:spcPct val="100000"/>
                        </a:lnSpc>
                        <a:spcAft>
                          <a:spcPts val="0"/>
                        </a:spcAft>
                      </a:pPr>
                      <a:r>
                        <a:rPr lang="ru-RU" sz="1200" dirty="0">
                          <a:solidFill>
                            <a:srgbClr val="000000"/>
                          </a:solidFill>
                          <a:effectLst/>
                          <a:latin typeface="Times New Roman"/>
                          <a:ea typeface="Times New Roman"/>
                          <a:cs typeface="Times New Roman"/>
                        </a:rPr>
                        <a:t>«Если очень хочется, то можно»</a:t>
                      </a:r>
                      <a:endParaRPr lang="ru-RU" sz="1100" dirty="0">
                        <a:effectLst/>
                        <a:latin typeface="Calibri"/>
                        <a:ea typeface="Times New Roman"/>
                        <a:cs typeface="Times New Roman"/>
                      </a:endParaRPr>
                    </a:p>
                    <a:p>
                      <a:pPr algn="just">
                        <a:lnSpc>
                          <a:spcPct val="100000"/>
                        </a:lnSpc>
                        <a:spcAft>
                          <a:spcPts val="0"/>
                        </a:spcAft>
                      </a:pPr>
                      <a:r>
                        <a:rPr lang="ru-RU" sz="1200" dirty="0">
                          <a:solidFill>
                            <a:srgbClr val="000000"/>
                          </a:solidFill>
                          <a:effectLst/>
                          <a:latin typeface="Times New Roman"/>
                          <a:ea typeface="Times New Roman"/>
                          <a:cs typeface="Times New Roman"/>
                        </a:rPr>
                        <a:t>«Родители мне простят всё, потому что очень меня любят»</a:t>
                      </a:r>
                      <a:endParaRPr lang="ru-RU" sz="1100" dirty="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Импульсивные действия, направленные на обладание понравившейся вещью</a:t>
                      </a:r>
                      <a:endParaRPr lang="ru-RU" sz="1100" dirty="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Формирование представлений о последствиях воровства (потеря друзей, плохая репутация, утрата доверия людей и др.)</a:t>
                      </a:r>
                    </a:p>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Развитие умений </a:t>
                      </a:r>
                      <a:r>
                        <a:rPr lang="ru-RU" sz="1200" dirty="0" err="1" smtClean="0">
                          <a:effectLst/>
                          <a:latin typeface="Times New Roman" panose="02020603050405020304" pitchFamily="18" charset="0"/>
                          <a:ea typeface="Times New Roman"/>
                          <a:cs typeface="Times New Roman" panose="02020603050405020304" pitchFamily="18" charset="0"/>
                        </a:rPr>
                        <a:t>саморегуляции</a:t>
                      </a:r>
                      <a:r>
                        <a:rPr lang="ru-RU" sz="1200" dirty="0" smtClean="0">
                          <a:effectLst/>
                          <a:latin typeface="Times New Roman" panose="02020603050405020304" pitchFamily="18" charset="0"/>
                          <a:ea typeface="Times New Roman"/>
                          <a:cs typeface="Times New Roman" panose="02020603050405020304" pitchFamily="18" charset="0"/>
                        </a:rPr>
                        <a:t> своего поведения и эмоций, управления своими желаниями, соотнесения своих интересов и желаний с интересами и желаниями других людей</a:t>
                      </a:r>
                    </a:p>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Развитие ответственности за совершённое асоциальное действие</a:t>
                      </a:r>
                    </a:p>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Формирование чувства собственности и оказание подростку помощи в осознании психологических границ личности (чтобы он, имея свою собственность, мог уважать собственность другого человека)</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67890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2000" b="1" dirty="0" smtClean="0">
                <a:solidFill>
                  <a:srgbClr val="FF0000"/>
                </a:solidFill>
              </a:rPr>
              <a:t>СЦЕНАРИИ В ВОСПИТАНИИ</a:t>
            </a:r>
            <a:endParaRPr lang="ru-RU" sz="2000" b="1" dirty="0">
              <a:solidFill>
                <a:srgbClr val="FF0000"/>
              </a:solidFill>
            </a:endParaRPr>
          </a:p>
        </p:txBody>
      </p:sp>
      <p:sp>
        <p:nvSpPr>
          <p:cNvPr id="3" name="Объект 2"/>
          <p:cNvSpPr>
            <a:spLocks noGrp="1"/>
          </p:cNvSpPr>
          <p:nvPr>
            <p:ph idx="1"/>
          </p:nvPr>
        </p:nvSpPr>
        <p:spPr>
          <a:xfrm>
            <a:off x="457201" y="1052739"/>
            <a:ext cx="5482952" cy="5073431"/>
          </a:xfrm>
        </p:spPr>
        <p:txBody>
          <a:bodyPr>
            <a:normAutofit fontScale="85000" lnSpcReduction="10000"/>
          </a:bodyPr>
          <a:lstStyle/>
          <a:p>
            <a:pPr>
              <a:buFont typeface="Wingdings" panose="05000000000000000000" pitchFamily="2" charset="2"/>
              <a:buChar char="Ø"/>
            </a:pPr>
            <a:r>
              <a:rPr lang="ru-RU" sz="1400" b="1" dirty="0" smtClean="0"/>
              <a:t>Сценарии развития воспитательной си</a:t>
            </a:r>
            <a:r>
              <a:rPr lang="ru-RU" sz="1400" dirty="0" smtClean="0"/>
              <a:t>стемы (на уровне государства, школы, классного руководителя)</a:t>
            </a:r>
          </a:p>
          <a:p>
            <a:pPr marL="0" indent="0">
              <a:buNone/>
            </a:pPr>
            <a:endParaRPr lang="ru-RU" sz="1400" dirty="0" smtClean="0"/>
          </a:p>
          <a:p>
            <a:pPr>
              <a:buFont typeface="Wingdings" panose="05000000000000000000" pitchFamily="2" charset="2"/>
              <a:buChar char="Ø"/>
            </a:pPr>
            <a:r>
              <a:rPr lang="ru-RU" sz="1400" b="1" dirty="0" smtClean="0"/>
              <a:t>Сценари</a:t>
            </a:r>
            <a:r>
              <a:rPr lang="ru-RU" sz="1400" b="1" dirty="0"/>
              <a:t>и</a:t>
            </a:r>
            <a:r>
              <a:rPr lang="ru-RU" sz="1400" b="1" dirty="0" smtClean="0"/>
              <a:t> взаимодействия школы с другими субъектами воспитания</a:t>
            </a:r>
          </a:p>
          <a:p>
            <a:pPr marL="0" indent="0">
              <a:buNone/>
            </a:pPr>
            <a:r>
              <a:rPr lang="ru-RU" sz="1400" b="1" dirty="0"/>
              <a:t> </a:t>
            </a:r>
            <a:r>
              <a:rPr lang="ru-RU" sz="1400" b="1" dirty="0" smtClean="0"/>
              <a:t>         </a:t>
            </a:r>
            <a:r>
              <a:rPr lang="ru-RU" sz="1400" dirty="0" smtClean="0"/>
              <a:t>(в </a:t>
            </a:r>
            <a:r>
              <a:rPr lang="ru-RU" sz="1400" dirty="0" err="1" smtClean="0"/>
              <a:t>т.ч</a:t>
            </a:r>
            <a:r>
              <a:rPr lang="ru-RU" sz="1400" dirty="0" smtClean="0"/>
              <a:t>. </a:t>
            </a:r>
            <a:r>
              <a:rPr lang="ru-RU" sz="1400" dirty="0"/>
              <a:t>с</a:t>
            </a:r>
            <a:r>
              <a:rPr lang="ru-RU" sz="1400" dirty="0" smtClean="0"/>
              <a:t>етевого взаимодействия)</a:t>
            </a:r>
          </a:p>
          <a:p>
            <a:pPr marL="0" indent="0">
              <a:buNone/>
            </a:pPr>
            <a:endParaRPr lang="ru-RU" sz="1400" dirty="0" smtClean="0"/>
          </a:p>
          <a:p>
            <a:pPr>
              <a:buFont typeface="Wingdings" panose="05000000000000000000" pitchFamily="2" charset="2"/>
              <a:buChar char="Ø"/>
            </a:pPr>
            <a:r>
              <a:rPr lang="ru-RU" sz="1400" b="1" dirty="0" smtClean="0"/>
              <a:t>Сценарий воспитательного мероприятия</a:t>
            </a:r>
          </a:p>
          <a:p>
            <a:pPr marL="0" indent="0">
              <a:buNone/>
            </a:pPr>
            <a:endParaRPr lang="ru-RU" sz="1400" dirty="0" smtClean="0"/>
          </a:p>
          <a:p>
            <a:pPr>
              <a:buFont typeface="Wingdings" panose="05000000000000000000" pitchFamily="2" charset="2"/>
              <a:buChar char="Ø"/>
            </a:pPr>
            <a:r>
              <a:rPr lang="ru-RU" sz="1400" b="1" dirty="0" smtClean="0"/>
              <a:t>Сценарий воспитывающего взаимодействия классного руководителя (учителя) с классом</a:t>
            </a:r>
          </a:p>
          <a:p>
            <a:pPr marL="0" indent="0">
              <a:buNone/>
            </a:pPr>
            <a:endParaRPr lang="ru-RU" sz="1400" dirty="0" smtClean="0"/>
          </a:p>
          <a:p>
            <a:pPr>
              <a:buFont typeface="Wingdings" panose="05000000000000000000" pitchFamily="2" charset="2"/>
              <a:buChar char="Ø"/>
            </a:pPr>
            <a:r>
              <a:rPr lang="ru-RU" sz="1400" b="1" dirty="0"/>
              <a:t>Сценарий воспитывающего взаимодействия классного руководителя (учителя</a:t>
            </a:r>
            <a:r>
              <a:rPr lang="ru-RU" sz="1400" b="1" dirty="0" smtClean="0"/>
              <a:t>) с учеником</a:t>
            </a:r>
          </a:p>
          <a:p>
            <a:pPr marL="0" indent="0">
              <a:buNone/>
            </a:pPr>
            <a:endParaRPr lang="ru-RU" sz="1400" dirty="0" smtClean="0"/>
          </a:p>
          <a:p>
            <a:pPr>
              <a:buFont typeface="Wingdings" panose="05000000000000000000" pitchFamily="2" charset="2"/>
              <a:buChar char="Ø"/>
            </a:pPr>
            <a:r>
              <a:rPr lang="ru-RU" sz="1400" b="1" dirty="0" smtClean="0"/>
              <a:t>Сценарий взаимодействия классного руководителя (учителя) </a:t>
            </a:r>
          </a:p>
          <a:p>
            <a:pPr marL="0" indent="0">
              <a:buNone/>
            </a:pPr>
            <a:r>
              <a:rPr lang="ru-RU" sz="1400" b="1" dirty="0"/>
              <a:t> </a:t>
            </a:r>
            <a:r>
              <a:rPr lang="ru-RU" sz="1400" b="1" dirty="0" smtClean="0"/>
              <a:t>          с родителями</a:t>
            </a:r>
          </a:p>
          <a:p>
            <a:pPr marL="0" indent="0">
              <a:buNone/>
            </a:pPr>
            <a:endParaRPr lang="ru-RU" sz="1400" dirty="0" smtClean="0"/>
          </a:p>
          <a:p>
            <a:pPr>
              <a:buFont typeface="Wingdings" panose="05000000000000000000" pitchFamily="2" charset="2"/>
              <a:buChar char="Ø"/>
            </a:pPr>
            <a:r>
              <a:rPr lang="ru-RU" sz="1400" b="1" dirty="0" smtClean="0"/>
              <a:t>Сценарий развития детского коллектива и детско-взрослой общности </a:t>
            </a:r>
            <a:r>
              <a:rPr lang="ru-RU" sz="1400" dirty="0" smtClean="0"/>
              <a:t>(трансформации номинальной группы в коллективный субъект)</a:t>
            </a:r>
          </a:p>
          <a:p>
            <a:pPr marL="0" indent="0">
              <a:buNone/>
            </a:pPr>
            <a:endParaRPr lang="ru-RU" sz="1400" dirty="0" smtClean="0"/>
          </a:p>
          <a:p>
            <a:pPr>
              <a:buFont typeface="Wingdings" panose="05000000000000000000" pitchFamily="2" charset="2"/>
              <a:buChar char="Ø"/>
            </a:pPr>
            <a:r>
              <a:rPr lang="ru-RU" sz="1400" b="1" dirty="0" smtClean="0"/>
              <a:t>Сценарии организации общения и деятельности в детском коллективе</a:t>
            </a:r>
          </a:p>
          <a:p>
            <a:pPr marL="0" indent="0">
              <a:buNone/>
            </a:pPr>
            <a:endParaRPr lang="ru-RU" sz="1400" dirty="0" smtClean="0"/>
          </a:p>
          <a:p>
            <a:pPr>
              <a:buFont typeface="Wingdings" panose="05000000000000000000" pitchFamily="2" charset="2"/>
              <a:buChar char="Ø"/>
            </a:pPr>
            <a:r>
              <a:rPr lang="ru-RU" sz="1400" b="1" dirty="0" smtClean="0"/>
              <a:t>Сценарий жизненного и профессионального самоопределения ученика</a:t>
            </a:r>
          </a:p>
          <a:p>
            <a:pPr marL="0" indent="0">
              <a:buNone/>
            </a:pPr>
            <a:endParaRPr lang="ru-RU" sz="1400" dirty="0" smtClean="0"/>
          </a:p>
          <a:p>
            <a:pPr>
              <a:buFont typeface="Wingdings" panose="05000000000000000000" pitchFamily="2" charset="2"/>
              <a:buChar char="Ø"/>
            </a:pPr>
            <a:r>
              <a:rPr lang="ru-RU" sz="1400" b="1" dirty="0" smtClean="0"/>
              <a:t>Сценарий профессионального развития воспитателя</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2581" y="2060851"/>
            <a:ext cx="3341421"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6612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606328715"/>
              </p:ext>
            </p:extLst>
          </p:nvPr>
        </p:nvGraphicFramePr>
        <p:xfrm>
          <a:off x="467544" y="476672"/>
          <a:ext cx="8280920" cy="6035040"/>
        </p:xfrm>
        <a:graphic>
          <a:graphicData uri="http://schemas.openxmlformats.org/drawingml/2006/table">
            <a:tbl>
              <a:tblPr firstRow="1" firstCol="1" bandRow="1">
                <a:tableStyleId>{5C22544A-7EE6-4342-B048-85BDC9FD1C3A}</a:tableStyleId>
              </a:tblPr>
              <a:tblGrid>
                <a:gridCol w="1193124"/>
                <a:gridCol w="1759204"/>
                <a:gridCol w="1224136"/>
                <a:gridCol w="1120341"/>
                <a:gridCol w="2984115"/>
              </a:tblGrid>
              <a:tr h="0">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Сценарии </a:t>
                      </a:r>
                      <a:r>
                        <a:rPr lang="ru-RU" sz="1200" dirty="0" smtClean="0">
                          <a:effectLst/>
                          <a:latin typeface="Times New Roman" panose="02020603050405020304" pitchFamily="18" charset="0"/>
                          <a:cs typeface="Times New Roman" panose="02020603050405020304" pitchFamily="18" charset="0"/>
                        </a:rPr>
                        <a:t>возникновения</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Искажения в системе ценностей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Неадекватные представления, поддерживающие сценарий</a:t>
                      </a:r>
                      <a:endParaRPr lang="ru-RU" sz="120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Неадекватные модели поведения и привычки</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Коррекционный</a:t>
                      </a:r>
                      <a:r>
                        <a:rPr lang="ru-RU" sz="1200" baseline="0" dirty="0" smtClean="0">
                          <a:effectLst/>
                          <a:latin typeface="Times New Roman" panose="02020603050405020304" pitchFamily="18" charset="0"/>
                          <a:ea typeface="Times New Roman"/>
                          <a:cs typeface="Times New Roman" panose="02020603050405020304" pitchFamily="18" charset="0"/>
                        </a:rPr>
                        <a:t> педагогический сценарий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r>
              <a:tr h="0">
                <a:tc>
                  <a:txBody>
                    <a:bodyPr/>
                    <a:lstStyle/>
                    <a:p>
                      <a:pPr algn="just">
                        <a:lnSpc>
                          <a:spcPct val="100000"/>
                        </a:lnSpc>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Воровство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как выбор подростком неадекватного способа удовлетворения потребности</a:t>
                      </a: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Абсолютизируется ценность, связанная с удовлетворением нереализованной потребности (в любви родителей, их внимании и др.)</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Нивелируются ценности чужой собственности, соблюдения нравственных норм</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«Главное – любовь и внимание ко мне родителей»</a:t>
                      </a:r>
                      <a:endParaRPr lang="ru-RU" sz="1100" dirty="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Демонстративное воровство с целью привлечь внимание родителей</a:t>
                      </a:r>
                      <a:endParaRPr lang="ru-RU" sz="1100" dirty="0">
                        <a:effectLst/>
                        <a:latin typeface="Calibri"/>
                        <a:ea typeface="Times New Roman"/>
                        <a:cs typeface="Times New Roman"/>
                      </a:endParaRPr>
                    </a:p>
                  </a:txBody>
                  <a:tcPr marL="68580" marR="68580" marT="0" marB="0"/>
                </a:tc>
                <a:tc>
                  <a:txBody>
                    <a:bodyPr/>
                    <a:lstStyle/>
                    <a:p>
                      <a:pPr marL="0" marR="0" indent="0" algn="just" defTabSz="912948" rtl="0" eaLnBrk="1" fontAlgn="auto" latinLnBrk="0" hangingPunct="1">
                        <a:lnSpc>
                          <a:spcPct val="100000"/>
                        </a:lnSpc>
                        <a:spcBef>
                          <a:spcPts val="0"/>
                        </a:spcBef>
                        <a:spcAft>
                          <a:spcPts val="0"/>
                        </a:spcAft>
                        <a:buClrTx/>
                        <a:buSzTx/>
                        <a:buFontTx/>
                        <a:buNone/>
                        <a:tabLst/>
                        <a:defRPr/>
                      </a:pPr>
                      <a:r>
                        <a:rPr lang="ru-RU" sz="1200" kern="1200" dirty="0" smtClean="0">
                          <a:solidFill>
                            <a:srgbClr val="000000"/>
                          </a:solidFill>
                          <a:effectLst/>
                          <a:latin typeface="Times New Roman"/>
                          <a:ea typeface="Times New Roman"/>
                          <a:cs typeface="Times New Roman"/>
                        </a:rPr>
                        <a:t>Оказание подростку психолого-педагогической помощи в осознании своих потребностей, поиске социально одобряемых способов их удовлетворения. Создание воспитательных ситуаций: социального закаливания (М.И. Рожков), ответственного выбора (Ю.С. </a:t>
                      </a:r>
                      <a:r>
                        <a:rPr lang="ru-RU" sz="1200" kern="1200" dirty="0" err="1" smtClean="0">
                          <a:solidFill>
                            <a:srgbClr val="000000"/>
                          </a:solidFill>
                          <a:effectLst/>
                          <a:latin typeface="Times New Roman"/>
                          <a:ea typeface="Times New Roman"/>
                          <a:cs typeface="Times New Roman"/>
                        </a:rPr>
                        <a:t>Тюнников</a:t>
                      </a:r>
                      <a:r>
                        <a:rPr lang="ru-RU" sz="1200" kern="1200" dirty="0" smtClean="0">
                          <a:solidFill>
                            <a:srgbClr val="000000"/>
                          </a:solidFill>
                          <a:effectLst/>
                          <a:latin typeface="Times New Roman"/>
                          <a:ea typeface="Times New Roman"/>
                          <a:cs typeface="Times New Roman"/>
                        </a:rPr>
                        <a:t> и др.), авансирования доверием (А.С. Макаренко). </a:t>
                      </a:r>
                    </a:p>
                    <a:p>
                      <a:pPr>
                        <a:lnSpc>
                          <a:spcPct val="100000"/>
                        </a:lnSpc>
                      </a:pPr>
                      <a:endParaRPr lang="ru-RU" sz="1200" kern="1200" dirty="0">
                        <a:solidFill>
                          <a:srgbClr val="000000"/>
                        </a:solidFill>
                        <a:effectLst/>
                        <a:latin typeface="Times New Roman"/>
                        <a:ea typeface="Times New Roman"/>
                        <a:cs typeface="Times New Roman"/>
                      </a:endParaRPr>
                    </a:p>
                  </a:txBody>
                  <a:tcPr marL="68580" marR="68580" marT="0" marB="0"/>
                </a:tc>
              </a:tr>
              <a:tr h="0">
                <a:tc>
                  <a:txBody>
                    <a:bodyPr/>
                    <a:lstStyle/>
                    <a:p>
                      <a:pPr algn="just">
                        <a:lnSpc>
                          <a:spcPct val="100000"/>
                        </a:lnSpc>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Воровство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как неадекватная форма самоутверждения подростка в среде сверстников и/или семье</a:t>
                      </a: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Абсолютизируются ценности самоутверждения, признания</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Нивелируется ценность соблюдения нравственных норм</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«Если мне удаётся безнаказанно воровать, то я смелый, «крутой» и вызываю восхищение и зависть сверстников»</a:t>
                      </a:r>
                      <a:endParaRPr lang="ru-RU" sz="1100" dirty="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Демонстрация сверстникам своей хитрости, изворотливости в воровстве</a:t>
                      </a:r>
                      <a:endParaRPr lang="ru-RU" sz="1100" dirty="0">
                        <a:effectLst/>
                        <a:latin typeface="Calibri"/>
                        <a:ea typeface="Times New Roman"/>
                        <a:cs typeface="Times New Roman"/>
                      </a:endParaRPr>
                    </a:p>
                  </a:txBody>
                  <a:tcPr marL="68580" marR="68580" marT="0" marB="0"/>
                </a:tc>
                <a:tc>
                  <a:txBody>
                    <a:bodyPr/>
                    <a:lstStyle/>
                    <a:p>
                      <a:pPr>
                        <a:lnSpc>
                          <a:spcPct val="100000"/>
                        </a:lnSpc>
                      </a:pPr>
                      <a:r>
                        <a:rPr lang="ru-RU" sz="1200" kern="1200" dirty="0" smtClean="0">
                          <a:solidFill>
                            <a:srgbClr val="000000"/>
                          </a:solidFill>
                          <a:effectLst/>
                          <a:latin typeface="Times New Roman"/>
                          <a:ea typeface="Times New Roman"/>
                          <a:cs typeface="Times New Roman"/>
                        </a:rPr>
                        <a:t>Нейтрализация воздействий асоциальной </a:t>
                      </a:r>
                      <a:r>
                        <a:rPr lang="ru-RU" sz="1200" kern="1200" dirty="0" err="1" smtClean="0">
                          <a:solidFill>
                            <a:srgbClr val="000000"/>
                          </a:solidFill>
                          <a:effectLst/>
                          <a:latin typeface="Times New Roman"/>
                          <a:ea typeface="Times New Roman"/>
                          <a:cs typeface="Times New Roman"/>
                        </a:rPr>
                        <a:t>референтной</a:t>
                      </a:r>
                      <a:r>
                        <a:rPr lang="ru-RU" sz="1200" kern="1200" dirty="0" smtClean="0">
                          <a:solidFill>
                            <a:srgbClr val="000000"/>
                          </a:solidFill>
                          <a:effectLst/>
                          <a:latin typeface="Times New Roman"/>
                          <a:ea typeface="Times New Roman"/>
                          <a:cs typeface="Times New Roman"/>
                        </a:rPr>
                        <a:t> группы, членом которой считает себя подросток</a:t>
                      </a:r>
                    </a:p>
                    <a:p>
                      <a:pPr>
                        <a:lnSpc>
                          <a:spcPct val="100000"/>
                        </a:lnSpc>
                      </a:pPr>
                      <a:r>
                        <a:rPr lang="ru-RU" sz="1200" kern="1200" dirty="0" smtClean="0">
                          <a:solidFill>
                            <a:srgbClr val="000000"/>
                          </a:solidFill>
                          <a:effectLst/>
                          <a:latin typeface="Times New Roman"/>
                          <a:ea typeface="Times New Roman"/>
                          <a:cs typeface="Times New Roman"/>
                        </a:rPr>
                        <a:t>Оказание социально-педагогической помощи в построении адекватных способов самоутверждения, в социальной адаптации в коллективе сверстников и социализации в семье</a:t>
                      </a:r>
                    </a:p>
                    <a:p>
                      <a:pPr>
                        <a:lnSpc>
                          <a:spcPct val="100000"/>
                        </a:lnSpc>
                      </a:pPr>
                      <a:r>
                        <a:rPr lang="ru-RU" sz="1200" kern="1200" dirty="0" smtClean="0">
                          <a:solidFill>
                            <a:srgbClr val="000000"/>
                          </a:solidFill>
                          <a:effectLst/>
                          <a:latin typeface="Times New Roman"/>
                          <a:ea typeface="Times New Roman"/>
                          <a:cs typeface="Times New Roman"/>
                        </a:rPr>
                        <a:t>Расширение социальных контактов подростка</a:t>
                      </a:r>
                    </a:p>
                    <a:p>
                      <a:pPr>
                        <a:lnSpc>
                          <a:spcPct val="100000"/>
                        </a:lnSpc>
                      </a:pPr>
                      <a:r>
                        <a:rPr lang="ru-RU" sz="1200" kern="1200" dirty="0" smtClean="0">
                          <a:solidFill>
                            <a:srgbClr val="000000"/>
                          </a:solidFill>
                          <a:effectLst/>
                          <a:latin typeface="Times New Roman"/>
                          <a:ea typeface="Times New Roman"/>
                          <a:cs typeface="Times New Roman"/>
                        </a:rPr>
                        <a:t>Формирование у подростка социально одобряемых моделей </a:t>
                      </a:r>
                      <a:r>
                        <a:rPr lang="ru-RU" sz="1200" kern="1200" dirty="0" err="1" smtClean="0">
                          <a:solidFill>
                            <a:srgbClr val="000000"/>
                          </a:solidFill>
                          <a:effectLst/>
                          <a:latin typeface="Times New Roman"/>
                          <a:ea typeface="Times New Roman"/>
                          <a:cs typeface="Times New Roman"/>
                        </a:rPr>
                        <a:t>самоутверждающего</a:t>
                      </a:r>
                      <a:r>
                        <a:rPr lang="ru-RU" sz="1200" kern="1200" dirty="0" smtClean="0">
                          <a:solidFill>
                            <a:srgbClr val="000000"/>
                          </a:solidFill>
                          <a:effectLst/>
                          <a:latin typeface="Times New Roman"/>
                          <a:ea typeface="Times New Roman"/>
                          <a:cs typeface="Times New Roman"/>
                        </a:rPr>
                        <a:t> поведения, навыков конструктивного взаимодействия с родителями, сверстниками</a:t>
                      </a:r>
                    </a:p>
                    <a:p>
                      <a:pPr>
                        <a:lnSpc>
                          <a:spcPct val="100000"/>
                        </a:lnSpc>
                      </a:pPr>
                      <a:r>
                        <a:rPr lang="ru-RU" sz="1200" kern="1200" dirty="0" smtClean="0">
                          <a:solidFill>
                            <a:srgbClr val="000000"/>
                          </a:solidFill>
                          <a:effectLst/>
                          <a:latin typeface="Times New Roman"/>
                          <a:ea typeface="Times New Roman"/>
                          <a:cs typeface="Times New Roman"/>
                        </a:rPr>
                        <a:t>Развитие лидерских качеств и обеспечение их проявления в социально одобряемых видах активности. </a:t>
                      </a:r>
                      <a:endParaRPr lang="ru-RU" sz="1200" kern="1200" dirty="0">
                        <a:solidFill>
                          <a:srgbClr val="00000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9683045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588357740"/>
              </p:ext>
            </p:extLst>
          </p:nvPr>
        </p:nvGraphicFramePr>
        <p:xfrm>
          <a:off x="467544" y="476672"/>
          <a:ext cx="8280920" cy="4937760"/>
        </p:xfrm>
        <a:graphic>
          <a:graphicData uri="http://schemas.openxmlformats.org/drawingml/2006/table">
            <a:tbl>
              <a:tblPr firstRow="1" firstCol="1" bandRow="1">
                <a:tableStyleId>{5C22544A-7EE6-4342-B048-85BDC9FD1C3A}</a:tableStyleId>
              </a:tblPr>
              <a:tblGrid>
                <a:gridCol w="1193124"/>
                <a:gridCol w="1759204"/>
                <a:gridCol w="1224136"/>
                <a:gridCol w="1120341"/>
                <a:gridCol w="2984115"/>
              </a:tblGrid>
              <a:tr h="0">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Сценарии </a:t>
                      </a:r>
                      <a:r>
                        <a:rPr lang="ru-RU" sz="1200" dirty="0" smtClean="0">
                          <a:effectLst/>
                          <a:latin typeface="Times New Roman" panose="02020603050405020304" pitchFamily="18" charset="0"/>
                          <a:cs typeface="Times New Roman" panose="02020603050405020304" pitchFamily="18" charset="0"/>
                        </a:rPr>
                        <a:t>возникновения</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Искажения в системе ценностей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Неадекватные представления, поддерживающие сценарий</a:t>
                      </a:r>
                      <a:endParaRPr lang="ru-RU" sz="120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Неадекватные модели поведения и привычки</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Коррекционный</a:t>
                      </a:r>
                      <a:r>
                        <a:rPr lang="ru-RU" sz="1200" baseline="0" dirty="0" smtClean="0">
                          <a:effectLst/>
                          <a:latin typeface="Times New Roman" panose="02020603050405020304" pitchFamily="18" charset="0"/>
                          <a:ea typeface="Times New Roman"/>
                          <a:cs typeface="Times New Roman" panose="02020603050405020304" pitchFamily="18" charset="0"/>
                        </a:rPr>
                        <a:t> педагогический сценарий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r>
              <a:tr h="0">
                <a:tc>
                  <a:txBody>
                    <a:bodyPr/>
                    <a:lstStyle/>
                    <a:p>
                      <a:pPr marL="0" algn="just" defTabSz="912948" rtl="0" eaLnBrk="1" latinLnBrk="0" hangingPunct="1">
                        <a:lnSpc>
                          <a:spcPct val="100000"/>
                        </a:lnSpc>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Воровство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как неадекватное выражение стремления подростка материально помочь семье</a:t>
                      </a: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Абсолютизируются ценности материального благополучия своей семьи, любви к родителям (или другим членам семьи)</a:t>
                      </a:r>
                      <a:endParaRPr lang="ru-RU" sz="1100" dirty="0">
                        <a:effectLst/>
                        <a:latin typeface="Calibri"/>
                        <a:ea typeface="Times New Roman"/>
                        <a:cs typeface="Times New Roman"/>
                      </a:endParaRPr>
                    </a:p>
                    <a:p>
                      <a:pPr algn="just">
                        <a:lnSpc>
                          <a:spcPct val="100000"/>
                        </a:lnSpc>
                        <a:spcAft>
                          <a:spcPts val="0"/>
                        </a:spcAft>
                      </a:pPr>
                      <a:r>
                        <a:rPr lang="ru-RU" sz="1200" dirty="0">
                          <a:solidFill>
                            <a:srgbClr val="000000"/>
                          </a:solidFill>
                          <a:effectLst/>
                          <a:latin typeface="Times New Roman"/>
                          <a:ea typeface="Times New Roman"/>
                          <a:cs typeface="Times New Roman"/>
                        </a:rPr>
                        <a:t>Нивелируются ценности чужой собственности и соблюдения нравственных норм</a:t>
                      </a:r>
                      <a:endParaRPr lang="ru-RU" sz="1100" dirty="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«Я должен помочь родителям»</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«Никто, кроме меня, не поможет моей семье»</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«Мои родители (другие члены семьи) не должны голодать и ограничивать себя»</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kern="1200">
                          <a:solidFill>
                            <a:srgbClr val="000000"/>
                          </a:solidFill>
                          <a:effectLst/>
                          <a:latin typeface="Times New Roman"/>
                          <a:ea typeface="Times New Roman"/>
                          <a:cs typeface="Times New Roman"/>
                        </a:rPr>
                        <a:t>Воровство с одновременным испытанием стыда за свои действия</a:t>
                      </a:r>
                    </a:p>
                  </a:txBody>
                  <a:tcPr marL="68580" marR="68580" marT="0" marB="0"/>
                </a:tc>
                <a:tc>
                  <a:txBody>
                    <a:bodyPr/>
                    <a:lstStyle/>
                    <a:p>
                      <a:pPr>
                        <a:lnSpc>
                          <a:spcPct val="100000"/>
                        </a:lnSpc>
                      </a:pPr>
                      <a:r>
                        <a:rPr lang="ru-RU" sz="1200" kern="1200" dirty="0" smtClean="0">
                          <a:solidFill>
                            <a:srgbClr val="000000"/>
                          </a:solidFill>
                          <a:effectLst/>
                          <a:latin typeface="Times New Roman"/>
                          <a:ea typeface="Times New Roman"/>
                          <a:cs typeface="Times New Roman"/>
                        </a:rPr>
                        <a:t>Оказание подростку и его семье социально-педагогической и финансовой помощи </a:t>
                      </a:r>
                    </a:p>
                    <a:p>
                      <a:pPr>
                        <a:lnSpc>
                          <a:spcPct val="100000"/>
                        </a:lnSpc>
                      </a:pPr>
                      <a:r>
                        <a:rPr lang="ru-RU" sz="1200" kern="1200" dirty="0" smtClean="0">
                          <a:solidFill>
                            <a:srgbClr val="000000"/>
                          </a:solidFill>
                          <a:effectLst/>
                          <a:latin typeface="Times New Roman"/>
                          <a:ea typeface="Times New Roman"/>
                          <a:cs typeface="Times New Roman"/>
                        </a:rPr>
                        <a:t>Создание условий для принятия нравственных, правовых и социальных норм</a:t>
                      </a:r>
                    </a:p>
                    <a:p>
                      <a:pPr>
                        <a:lnSpc>
                          <a:spcPct val="100000"/>
                        </a:lnSpc>
                      </a:pPr>
                      <a:r>
                        <a:rPr lang="ru-RU" sz="1200" kern="1200" dirty="0" smtClean="0">
                          <a:solidFill>
                            <a:srgbClr val="000000"/>
                          </a:solidFill>
                          <a:effectLst/>
                          <a:latin typeface="Times New Roman"/>
                          <a:ea typeface="Times New Roman"/>
                          <a:cs typeface="Times New Roman"/>
                        </a:rPr>
                        <a:t>Коррекция представлений подростка о своей и чужой собственности.</a:t>
                      </a:r>
                      <a:endParaRPr lang="ru-RU" sz="1200" kern="1200" dirty="0">
                        <a:solidFill>
                          <a:srgbClr val="000000"/>
                        </a:solidFill>
                        <a:effectLst/>
                        <a:latin typeface="Times New Roman"/>
                        <a:ea typeface="Times New Roman"/>
                        <a:cs typeface="Times New Roman"/>
                      </a:endParaRPr>
                    </a:p>
                  </a:txBody>
                  <a:tcPr marL="68580" marR="68580" marT="0" marB="0"/>
                </a:tc>
              </a:tr>
              <a:tr h="0">
                <a:tc>
                  <a:txBody>
                    <a:bodyPr/>
                    <a:lstStyle/>
                    <a:p>
                      <a:pPr marL="0" algn="just" defTabSz="912948" rtl="0" eaLnBrk="1" latinLnBrk="0" hangingPunct="1">
                        <a:lnSpc>
                          <a:spcPct val="100000"/>
                        </a:lnSpc>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Воровство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как развлечение и хобби</a:t>
                      </a: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Абсолютизируется ценность самореализации</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Нивелируется ценность соблюдения нравственных, правовых и социальных норм</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«Я могу изобретать самые хитрые и умные способы воровства, так что никому не удастся уличить меня в воровстве»</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Проявление креативности в изобретении новых способов воровства</a:t>
                      </a:r>
                      <a:endParaRPr lang="ru-RU" sz="1100" dirty="0">
                        <a:effectLst/>
                        <a:latin typeface="Calibri"/>
                        <a:ea typeface="Times New Roman"/>
                        <a:cs typeface="Times New Roman"/>
                      </a:endParaRPr>
                    </a:p>
                  </a:txBody>
                  <a:tcPr marL="68580" marR="68580" marT="0" marB="0"/>
                </a:tc>
                <a:tc>
                  <a:txBody>
                    <a:bodyPr/>
                    <a:lstStyle/>
                    <a:p>
                      <a:pPr marL="0" algn="l" defTabSz="912948" rtl="0" eaLnBrk="1" latinLnBrk="0" hangingPunct="1">
                        <a:lnSpc>
                          <a:spcPct val="100000"/>
                        </a:lnSpc>
                      </a:pPr>
                      <a:r>
                        <a:rPr lang="ru-RU" sz="1200" kern="1200" dirty="0" smtClean="0">
                          <a:solidFill>
                            <a:srgbClr val="000000"/>
                          </a:solidFill>
                          <a:effectLst/>
                          <a:latin typeface="Times New Roman"/>
                          <a:ea typeface="Times New Roman"/>
                          <a:cs typeface="Times New Roman"/>
                        </a:rPr>
                        <a:t>Переориентация подростка на социально одобряемые формы проявления активности: расширение путей и средств самореализации, создание условий для содержательного отдыха и развлечения, вовлечение в деятельность различных кружков, клубов, общественных, в </a:t>
                      </a:r>
                      <a:r>
                        <a:rPr lang="ru-RU" sz="1200" kern="1200" dirty="0" err="1" smtClean="0">
                          <a:solidFill>
                            <a:srgbClr val="000000"/>
                          </a:solidFill>
                          <a:effectLst/>
                          <a:latin typeface="Times New Roman"/>
                          <a:ea typeface="Times New Roman"/>
                          <a:cs typeface="Times New Roman"/>
                        </a:rPr>
                        <a:t>т.ч</a:t>
                      </a:r>
                      <a:r>
                        <a:rPr lang="ru-RU" sz="1200" kern="1200" dirty="0" smtClean="0">
                          <a:solidFill>
                            <a:srgbClr val="000000"/>
                          </a:solidFill>
                          <a:effectLst/>
                          <a:latin typeface="Times New Roman"/>
                          <a:ea typeface="Times New Roman"/>
                          <a:cs typeface="Times New Roman"/>
                        </a:rPr>
                        <a:t>. волонтерских объединений и др. </a:t>
                      </a:r>
                      <a:endParaRPr lang="ru-RU" sz="1200" kern="1200" dirty="0">
                        <a:solidFill>
                          <a:srgbClr val="00000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9096308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606265693"/>
              </p:ext>
            </p:extLst>
          </p:nvPr>
        </p:nvGraphicFramePr>
        <p:xfrm>
          <a:off x="467544" y="476672"/>
          <a:ext cx="8280920" cy="5669280"/>
        </p:xfrm>
        <a:graphic>
          <a:graphicData uri="http://schemas.openxmlformats.org/drawingml/2006/table">
            <a:tbl>
              <a:tblPr firstRow="1" firstCol="1" bandRow="1">
                <a:tableStyleId>{5C22544A-7EE6-4342-B048-85BDC9FD1C3A}</a:tableStyleId>
              </a:tblPr>
              <a:tblGrid>
                <a:gridCol w="1193124"/>
                <a:gridCol w="1471172"/>
                <a:gridCol w="1872208"/>
                <a:gridCol w="1728192"/>
                <a:gridCol w="2016224"/>
              </a:tblGrid>
              <a:tr h="0">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Сценарии </a:t>
                      </a:r>
                      <a:r>
                        <a:rPr lang="ru-RU" sz="1200" dirty="0" smtClean="0">
                          <a:effectLst/>
                          <a:latin typeface="Times New Roman" panose="02020603050405020304" pitchFamily="18" charset="0"/>
                          <a:cs typeface="Times New Roman" panose="02020603050405020304" pitchFamily="18" charset="0"/>
                        </a:rPr>
                        <a:t>возникновения</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Искажения в системе ценностей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a:effectLst/>
                          <a:latin typeface="Times New Roman" panose="02020603050405020304" pitchFamily="18" charset="0"/>
                          <a:cs typeface="Times New Roman" panose="02020603050405020304" pitchFamily="18" charset="0"/>
                        </a:rPr>
                        <a:t>Неадекватные представления, поддерживающие сценарий</a:t>
                      </a:r>
                      <a:endParaRPr lang="ru-RU" sz="120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a:effectLst/>
                          <a:latin typeface="Times New Roman" panose="02020603050405020304" pitchFamily="18" charset="0"/>
                          <a:cs typeface="Times New Roman" panose="02020603050405020304" pitchFamily="18" charset="0"/>
                        </a:rPr>
                        <a:t>Неадекватные модели поведения и привычки</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00000"/>
                        </a:lnSpc>
                        <a:spcAft>
                          <a:spcPts val="0"/>
                        </a:spcAft>
                      </a:pPr>
                      <a:r>
                        <a:rPr lang="ru-RU" sz="1200" dirty="0" smtClean="0">
                          <a:effectLst/>
                          <a:latin typeface="Times New Roman" panose="02020603050405020304" pitchFamily="18" charset="0"/>
                          <a:ea typeface="Times New Roman"/>
                          <a:cs typeface="Times New Roman" panose="02020603050405020304" pitchFamily="18" charset="0"/>
                        </a:rPr>
                        <a:t>Коррекционный</a:t>
                      </a:r>
                      <a:r>
                        <a:rPr lang="ru-RU" sz="1200" baseline="0" dirty="0" smtClean="0">
                          <a:effectLst/>
                          <a:latin typeface="Times New Roman" panose="02020603050405020304" pitchFamily="18" charset="0"/>
                          <a:ea typeface="Times New Roman"/>
                          <a:cs typeface="Times New Roman" panose="02020603050405020304" pitchFamily="18" charset="0"/>
                        </a:rPr>
                        <a:t> педагогический сценарий</a:t>
                      </a:r>
                      <a:endParaRPr lang="ru-RU" sz="1200" dirty="0">
                        <a:effectLst/>
                        <a:latin typeface="Times New Roman" panose="02020603050405020304" pitchFamily="18" charset="0"/>
                        <a:ea typeface="Times New Roman"/>
                        <a:cs typeface="Times New Roman" panose="02020603050405020304" pitchFamily="18" charset="0"/>
                      </a:endParaRPr>
                    </a:p>
                  </a:txBody>
                  <a:tcPr marL="68580" marR="68580" marT="0" marB="0"/>
                </a:tc>
              </a:tr>
              <a:tr h="0">
                <a:tc>
                  <a:txBody>
                    <a:bodyPr/>
                    <a:lstStyle/>
                    <a:p>
                      <a:pPr algn="just">
                        <a:lnSpc>
                          <a:spcPct val="100000"/>
                        </a:lnSpc>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Воровство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как способ получения материального благополучия для себя, средств для реализации психологической зависимости (</a:t>
                      </a:r>
                      <a:r>
                        <a:rPr lang="ru-RU" sz="1200" b="1" kern="1200" dirty="0" err="1">
                          <a:solidFill>
                            <a:schemeClr val="lt1"/>
                          </a:solidFill>
                          <a:effectLst/>
                          <a:latin typeface="Times New Roman" panose="02020603050405020304" pitchFamily="18" charset="0"/>
                          <a:ea typeface="+mn-ea"/>
                          <a:cs typeface="Times New Roman" panose="02020603050405020304" pitchFamily="18" charset="0"/>
                        </a:rPr>
                        <a:t>игромания</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 </a:t>
                      </a:r>
                      <a:r>
                        <a:rPr lang="ru-RU" sz="1200" b="1" kern="1200" dirty="0" err="1">
                          <a:solidFill>
                            <a:schemeClr val="lt1"/>
                          </a:solidFill>
                          <a:effectLst/>
                          <a:latin typeface="Times New Roman" panose="02020603050405020304" pitchFamily="18" charset="0"/>
                          <a:ea typeface="+mn-ea"/>
                          <a:cs typeface="Times New Roman" panose="02020603050405020304" pitchFamily="18" charset="0"/>
                        </a:rPr>
                        <a:t>техномания</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 и др.)</a:t>
                      </a: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Абсолютизируется ценность материального благополучия любой ценой</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Нивелируется ценность упорного труда</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«Всё должно доставаться легко»</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«Зачем трудиться, прикладывать усилия, если можно быстро и без усилий получить желаемое»</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«Родители должны обеспечивать все увлечения и потребности своих детей»</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«У каждого подростка должны быть его собственные деньги»</a:t>
                      </a:r>
                      <a:endParaRPr lang="ru-RU" sz="1100">
                        <a:effectLst/>
                        <a:latin typeface="Calibri"/>
                        <a:ea typeface="Times New Roman"/>
                        <a:cs typeface="Times New Roman"/>
                      </a:endParaRPr>
                    </a:p>
                  </a:txBody>
                  <a:tcPr marL="68580" marR="68580" marT="0" marB="0"/>
                </a:tc>
                <a:tc>
                  <a:txBody>
                    <a:bodyPr/>
                    <a:lstStyle/>
                    <a:p>
                      <a:pPr marL="0" algn="just" defTabSz="912948" rtl="0" eaLnBrk="1" latinLnBrk="0" hangingPunct="1">
                        <a:lnSpc>
                          <a:spcPct val="100000"/>
                        </a:lnSpc>
                        <a:spcAft>
                          <a:spcPts val="0"/>
                        </a:spcAft>
                      </a:pPr>
                      <a:r>
                        <a:rPr lang="ru-RU" sz="1200" kern="1200">
                          <a:solidFill>
                            <a:srgbClr val="000000"/>
                          </a:solidFill>
                          <a:effectLst/>
                          <a:latin typeface="Times New Roman"/>
                          <a:ea typeface="Times New Roman"/>
                          <a:cs typeface="Times New Roman"/>
                        </a:rPr>
                        <a:t>Заранее просчитанное и продуманное воровство, отсутствие чувства стыда</a:t>
                      </a:r>
                    </a:p>
                  </a:txBody>
                  <a:tcPr marL="68580" marR="68580" marT="0" marB="0"/>
                </a:tc>
                <a:tc>
                  <a:txBody>
                    <a:bodyPr/>
                    <a:lstStyle/>
                    <a:p>
                      <a:pPr marL="0" algn="just" defTabSz="912948" rtl="0" eaLnBrk="1" latinLnBrk="0" hangingPunct="1">
                        <a:lnSpc>
                          <a:spcPct val="100000"/>
                        </a:lnSpc>
                        <a:spcAft>
                          <a:spcPts val="0"/>
                        </a:spcAft>
                      </a:pPr>
                      <a:r>
                        <a:rPr lang="ru-RU" sz="1200" kern="1200" dirty="0" smtClean="0">
                          <a:solidFill>
                            <a:srgbClr val="000000"/>
                          </a:solidFill>
                          <a:effectLst/>
                          <a:latin typeface="Times New Roman"/>
                          <a:ea typeface="Times New Roman"/>
                          <a:cs typeface="Times New Roman"/>
                        </a:rPr>
                        <a:t>Предъявление подростку требований как выражения культурных, правовых и нравственных норм и контроль за соблюдением этих требований</a:t>
                      </a:r>
                    </a:p>
                    <a:p>
                      <a:pPr marL="0" algn="just" defTabSz="912948" rtl="0" eaLnBrk="1" latinLnBrk="0" hangingPunct="1">
                        <a:lnSpc>
                          <a:spcPct val="100000"/>
                        </a:lnSpc>
                        <a:spcAft>
                          <a:spcPts val="0"/>
                        </a:spcAft>
                      </a:pPr>
                      <a:r>
                        <a:rPr lang="ru-RU" sz="1200" kern="1200" dirty="0" smtClean="0">
                          <a:solidFill>
                            <a:srgbClr val="000000"/>
                          </a:solidFill>
                          <a:effectLst/>
                          <a:latin typeface="Times New Roman"/>
                          <a:ea typeface="Times New Roman"/>
                          <a:cs typeface="Times New Roman"/>
                        </a:rPr>
                        <a:t>Информирование о последствиях воровства Предоставление подростку возможностей честного заработка</a:t>
                      </a:r>
                      <a:endParaRPr lang="ru-RU" sz="1200" kern="1200" dirty="0">
                        <a:solidFill>
                          <a:srgbClr val="000000"/>
                        </a:solidFill>
                        <a:effectLst/>
                        <a:latin typeface="Times New Roman"/>
                        <a:ea typeface="Times New Roman"/>
                        <a:cs typeface="Times New Roman"/>
                      </a:endParaRPr>
                    </a:p>
                  </a:txBody>
                  <a:tcPr marL="68580" marR="68580" marT="0" marB="0"/>
                </a:tc>
              </a:tr>
              <a:tr h="0">
                <a:tc>
                  <a:txBody>
                    <a:bodyPr/>
                    <a:lstStyle/>
                    <a:p>
                      <a:pPr algn="just">
                        <a:lnSpc>
                          <a:spcPct val="100000"/>
                        </a:lnSpc>
                        <a:spcAft>
                          <a:spcPts val="0"/>
                        </a:spcAft>
                      </a:pPr>
                      <a:r>
                        <a:rPr lang="ru-RU" sz="1200" b="1" kern="1200" dirty="0" smtClean="0">
                          <a:solidFill>
                            <a:schemeClr val="lt1"/>
                          </a:solidFill>
                          <a:effectLst/>
                          <a:latin typeface="Times New Roman" panose="02020603050405020304" pitchFamily="18" charset="0"/>
                          <a:ea typeface="+mn-ea"/>
                          <a:cs typeface="Times New Roman" panose="02020603050405020304" pitchFamily="18" charset="0"/>
                        </a:rPr>
                        <a:t>Воровство </a:t>
                      </a:r>
                      <a:r>
                        <a:rPr lang="ru-RU" sz="1200" b="1" kern="1200" dirty="0">
                          <a:solidFill>
                            <a:schemeClr val="lt1"/>
                          </a:solidFill>
                          <a:effectLst/>
                          <a:latin typeface="Times New Roman" panose="02020603050405020304" pitchFamily="18" charset="0"/>
                          <a:ea typeface="+mn-ea"/>
                          <a:cs typeface="Times New Roman" panose="02020603050405020304" pitchFamily="18" charset="0"/>
                        </a:rPr>
                        <a:t>как следствие попадания подростка в зависимость от криминальной группы/личности</a:t>
                      </a: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Абсолютизируется ценность признания, самоутверждения в коллективе</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Нивелируется ценность соблюдения нравственных и правовых норм</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a:solidFill>
                            <a:srgbClr val="000000"/>
                          </a:solidFill>
                          <a:effectLst/>
                          <a:latin typeface="Times New Roman"/>
                          <a:ea typeface="Times New Roman"/>
                          <a:cs typeface="Times New Roman"/>
                        </a:rPr>
                        <a:t>«Человек сам должен справляться со всеми своими проблемами»</a:t>
                      </a:r>
                      <a:endParaRPr lang="ru-RU" sz="1100">
                        <a:effectLst/>
                        <a:latin typeface="Calibri"/>
                        <a:ea typeface="Times New Roman"/>
                        <a:cs typeface="Times New Roman"/>
                      </a:endParaRPr>
                    </a:p>
                    <a:p>
                      <a:pPr algn="just">
                        <a:lnSpc>
                          <a:spcPct val="100000"/>
                        </a:lnSpc>
                        <a:spcAft>
                          <a:spcPts val="0"/>
                        </a:spcAft>
                      </a:pPr>
                      <a:r>
                        <a:rPr lang="ru-RU" sz="1200">
                          <a:solidFill>
                            <a:srgbClr val="000000"/>
                          </a:solidFill>
                          <a:effectLst/>
                          <a:latin typeface="Times New Roman"/>
                          <a:ea typeface="Times New Roman"/>
                          <a:cs typeface="Times New Roman"/>
                        </a:rPr>
                        <a:t>«Дети не должны осложнять жизнь своих родителей и огорчать их»</a:t>
                      </a:r>
                      <a:endParaRPr lang="ru-RU" sz="1100">
                        <a:effectLst/>
                        <a:latin typeface="Calibri"/>
                        <a:ea typeface="Times New Roman"/>
                        <a:cs typeface="Times New Roman"/>
                      </a:endParaRPr>
                    </a:p>
                  </a:txBody>
                  <a:tcPr marL="68580" marR="68580" marT="0" marB="0"/>
                </a:tc>
                <a:tc>
                  <a:txBody>
                    <a:bodyPr/>
                    <a:lstStyle/>
                    <a:p>
                      <a:pPr algn="just">
                        <a:lnSpc>
                          <a:spcPct val="100000"/>
                        </a:lnSpc>
                        <a:spcAft>
                          <a:spcPts val="0"/>
                        </a:spcAft>
                      </a:pPr>
                      <a:r>
                        <a:rPr lang="ru-RU" sz="1200" dirty="0">
                          <a:solidFill>
                            <a:srgbClr val="000000"/>
                          </a:solidFill>
                          <a:effectLst/>
                          <a:latin typeface="Times New Roman"/>
                          <a:ea typeface="Times New Roman"/>
                          <a:cs typeface="Times New Roman"/>
                        </a:rPr>
                        <a:t>Зависимое, несамостоятельное поведение; групповое воровство под психологическим «давлением» членов криминальной группы при неспособности противостоять ему, проявить индивидуальность</a:t>
                      </a:r>
                      <a:endParaRPr lang="ru-RU" sz="1100" dirty="0">
                        <a:effectLst/>
                        <a:latin typeface="Calibri"/>
                        <a:ea typeface="Times New Roman"/>
                        <a:cs typeface="Times New Roman"/>
                      </a:endParaRPr>
                    </a:p>
                  </a:txBody>
                  <a:tcPr marL="68580" marR="68580" marT="0" marB="0"/>
                </a:tc>
                <a:tc>
                  <a:txBody>
                    <a:bodyPr/>
                    <a:lstStyle/>
                    <a:p>
                      <a:pPr>
                        <a:lnSpc>
                          <a:spcPct val="100000"/>
                        </a:lnSpc>
                      </a:pPr>
                      <a:r>
                        <a:rPr lang="ru-RU" sz="1200" kern="1200" smtClean="0">
                          <a:solidFill>
                            <a:srgbClr val="000000"/>
                          </a:solidFill>
                          <a:effectLst/>
                          <a:latin typeface="Times New Roman"/>
                          <a:ea typeface="Times New Roman"/>
                          <a:cs typeface="Times New Roman"/>
                        </a:rPr>
                        <a:t>Защита подростка воздействий криминальной группы/личности, от вымогательства, шантажа, угроз, физического насилия Восстановление доверительных отношений с членами семьи</a:t>
                      </a:r>
                    </a:p>
                    <a:p>
                      <a:pPr>
                        <a:lnSpc>
                          <a:spcPct val="100000"/>
                        </a:lnSpc>
                      </a:pPr>
                      <a:r>
                        <a:rPr lang="ru-RU" sz="1200" kern="1200" smtClean="0">
                          <a:solidFill>
                            <a:srgbClr val="000000"/>
                          </a:solidFill>
                          <a:effectLst/>
                          <a:latin typeface="Times New Roman"/>
                          <a:ea typeface="Times New Roman"/>
                          <a:cs typeface="Times New Roman"/>
                        </a:rPr>
                        <a:t>Оказание социально-педагогической помощи в освоении моделей поведения, позволяющих противостоять давлению.</a:t>
                      </a:r>
                      <a:endParaRPr lang="ru-RU" sz="1200" kern="1200">
                        <a:solidFill>
                          <a:srgbClr val="00000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9349545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1" y="365129"/>
            <a:ext cx="7886700" cy="903631"/>
          </a:xfrm>
        </p:spPr>
        <p:txBody>
          <a:bodyPr>
            <a:normAutofit fontScale="90000"/>
          </a:bodyPr>
          <a:lstStyle/>
          <a:p>
            <a:pPr algn="ctr"/>
            <a:r>
              <a:rPr lang="ru-RU" sz="2700" b="1" dirty="0" smtClean="0">
                <a:solidFill>
                  <a:srgbClr val="FF0000"/>
                </a:solidFill>
              </a:rPr>
              <a:t/>
            </a:r>
            <a:br>
              <a:rPr lang="ru-RU" sz="2700" b="1" dirty="0" smtClean="0">
                <a:solidFill>
                  <a:srgbClr val="FF0000"/>
                </a:solidFill>
              </a:rPr>
            </a:br>
            <a:r>
              <a:rPr lang="ru-RU" sz="2700" b="1" dirty="0" smtClean="0">
                <a:solidFill>
                  <a:srgbClr val="FF0000"/>
                </a:solidFill>
              </a:rPr>
              <a:t>ОГРАНИЧЕНИЯ И РИСКИ ОБРАЩЕНИЯ К СЦЕНАРНОМУ ПОДХОДУ В ВОСПИТАНИИ</a:t>
            </a:r>
            <a:r>
              <a:rPr lang="ru-RU" dirty="0"/>
              <a:t/>
            </a:r>
            <a:br>
              <a:rPr lang="ru-RU" dirty="0"/>
            </a:br>
            <a:endParaRPr lang="ru-RU" dirty="0"/>
          </a:p>
        </p:txBody>
      </p:sp>
      <p:sp>
        <p:nvSpPr>
          <p:cNvPr id="3" name="Объект 2"/>
          <p:cNvSpPr>
            <a:spLocks noGrp="1"/>
          </p:cNvSpPr>
          <p:nvPr>
            <p:ph idx="1"/>
          </p:nvPr>
        </p:nvSpPr>
        <p:spPr>
          <a:xfrm>
            <a:off x="628651" y="1412776"/>
            <a:ext cx="7886700" cy="4764187"/>
          </a:xfrm>
        </p:spPr>
        <p:txBody>
          <a:bodyPr/>
          <a:lstStyle/>
          <a:p>
            <a:r>
              <a:rPr lang="ru-RU" dirty="0" smtClean="0"/>
              <a:t>Сведение многообразия реальных педагогических ситуаций и личностей детей к набору </a:t>
            </a:r>
            <a:r>
              <a:rPr lang="ru-RU" dirty="0" smtClean="0"/>
              <a:t>типовых</a:t>
            </a:r>
          </a:p>
          <a:p>
            <a:r>
              <a:rPr lang="ru-RU" dirty="0" smtClean="0"/>
              <a:t>Навязывание нужного сценарному подходу восприятия педагогической действительности</a:t>
            </a:r>
            <a:endParaRPr lang="ru-RU" dirty="0" smtClean="0"/>
          </a:p>
          <a:p>
            <a:r>
              <a:rPr lang="ru-RU" dirty="0" smtClean="0"/>
              <a:t>Снижение роли педагогической интуиции</a:t>
            </a:r>
          </a:p>
          <a:p>
            <a:r>
              <a:rPr lang="ru-RU" dirty="0" smtClean="0"/>
              <a:t>Ошибки в прогнозировании </a:t>
            </a:r>
          </a:p>
          <a:p>
            <a:r>
              <a:rPr lang="ru-RU" dirty="0" smtClean="0"/>
              <a:t>Неготовность отдельных педагогов к сюжетному </a:t>
            </a:r>
            <a:r>
              <a:rPr lang="ru-RU" dirty="0" err="1" smtClean="0"/>
              <a:t>стратегированию</a:t>
            </a:r>
            <a:r>
              <a:rPr lang="ru-RU" dirty="0" smtClean="0"/>
              <a:t> и </a:t>
            </a:r>
            <a:r>
              <a:rPr lang="ru-RU" dirty="0" err="1" smtClean="0"/>
              <a:t>сценированию</a:t>
            </a:r>
            <a:endParaRPr lang="ru-RU" dirty="0" smtClean="0"/>
          </a:p>
          <a:p>
            <a:r>
              <a:rPr lang="ru-RU" dirty="0" smtClean="0"/>
              <a:t>…</a:t>
            </a:r>
          </a:p>
          <a:p>
            <a:endParaRPr lang="ru-RU" dirty="0"/>
          </a:p>
        </p:txBody>
      </p:sp>
    </p:spTree>
    <p:extLst>
      <p:ext uri="{BB962C8B-B14F-4D97-AF65-F5344CB8AC3E}">
        <p14:creationId xmlns:p14="http://schemas.microsoft.com/office/powerpoint/2010/main" val="9880801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744583"/>
          </a:xfrm>
        </p:spPr>
        <p:txBody>
          <a:bodyPr/>
          <a:lstStyle/>
          <a:p>
            <a:r>
              <a:rPr lang="ru-RU" b="1" dirty="0" smtClean="0">
                <a:solidFill>
                  <a:srgbClr val="FF0000"/>
                </a:solidFill>
              </a:rPr>
              <a:t>ВОПРОСЫ К РАЗМЫШЛЕНИЮ</a:t>
            </a:r>
            <a:endParaRPr lang="ru-RU" b="1" dirty="0">
              <a:solidFill>
                <a:srgbClr val="FF0000"/>
              </a:solidFill>
            </a:endParaRPr>
          </a:p>
        </p:txBody>
      </p:sp>
      <p:sp>
        <p:nvSpPr>
          <p:cNvPr id="3" name="Объект 2"/>
          <p:cNvSpPr>
            <a:spLocks noGrp="1"/>
          </p:cNvSpPr>
          <p:nvPr>
            <p:ph idx="1"/>
          </p:nvPr>
        </p:nvSpPr>
        <p:spPr>
          <a:xfrm>
            <a:off x="648625" y="1331654"/>
            <a:ext cx="7886700" cy="4996233"/>
          </a:xfrm>
        </p:spPr>
        <p:txBody>
          <a:bodyPr>
            <a:normAutofit fontScale="85000" lnSpcReduction="20000"/>
          </a:bodyPr>
          <a:lstStyle/>
          <a:p>
            <a:r>
              <a:rPr lang="ru-RU" sz="2600" dirty="0" smtClean="0"/>
              <a:t>Сценарный подход или сценарный метод?</a:t>
            </a:r>
          </a:p>
          <a:p>
            <a:r>
              <a:rPr lang="ru-RU" sz="2600" dirty="0"/>
              <a:t>Сценарий – продукт педагога, воспитанников или совместный?</a:t>
            </a:r>
          </a:p>
          <a:p>
            <a:r>
              <a:rPr lang="ru-RU" sz="2600" dirty="0" smtClean="0"/>
              <a:t>Соотношение программно-целевого и сценарного подхода</a:t>
            </a:r>
          </a:p>
          <a:p>
            <a:r>
              <a:rPr lang="ru-RU" sz="2600" dirty="0" smtClean="0"/>
              <a:t>Дифференциация плана, программы воспитания, воспитывающей ситуации и сценария</a:t>
            </a:r>
          </a:p>
          <a:p>
            <a:r>
              <a:rPr lang="ru-RU" sz="2600" dirty="0" smtClean="0"/>
              <a:t>Особенности применения сценарного подхода в реализации педагогом проектировочной, коммуникативной, диагностической, организаторской функций в воспитании</a:t>
            </a:r>
          </a:p>
          <a:p>
            <a:r>
              <a:rPr lang="ru-RU" sz="2600" dirty="0" smtClean="0"/>
              <a:t>Для решения каких задач воспитания целесообразно применять сценарный подход?</a:t>
            </a:r>
          </a:p>
          <a:p>
            <a:r>
              <a:rPr lang="ru-RU" sz="2600" dirty="0" smtClean="0"/>
              <a:t>Разграничение «кинематографического» понимания сценария (традиционное понимание сценария воспитательного мероприятия) и </a:t>
            </a:r>
            <a:r>
              <a:rPr lang="ru-RU" sz="2600" dirty="0" err="1" smtClean="0"/>
              <a:t>мыследеятельностного</a:t>
            </a:r>
            <a:r>
              <a:rPr lang="ru-RU" sz="2600" dirty="0" smtClean="0"/>
              <a:t> (как продукта совместной творческой деятельности педагога и обучающихся)</a:t>
            </a:r>
          </a:p>
          <a:p>
            <a:endParaRPr lang="ru-RU" dirty="0"/>
          </a:p>
        </p:txBody>
      </p:sp>
    </p:spTree>
    <p:extLst>
      <p:ext uri="{BB962C8B-B14F-4D97-AF65-F5344CB8AC3E}">
        <p14:creationId xmlns:p14="http://schemas.microsoft.com/office/powerpoint/2010/main" val="761315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7886700" cy="739398"/>
          </a:xfrm>
        </p:spPr>
        <p:txBody>
          <a:bodyPr>
            <a:normAutofit fontScale="90000"/>
          </a:bodyPr>
          <a:lstStyle/>
          <a:p>
            <a:pPr algn="ctr"/>
            <a:r>
              <a:rPr lang="ru-RU" sz="2800" b="1" dirty="0">
                <a:solidFill>
                  <a:srgbClr val="FF0000"/>
                </a:solidFill>
              </a:rPr>
              <a:t>ОТЛИЧИЯ </a:t>
            </a:r>
            <a:r>
              <a:rPr lang="ru-RU" sz="2800" b="1" dirty="0" smtClean="0">
                <a:solidFill>
                  <a:srgbClr val="FF0000"/>
                </a:solidFill>
              </a:rPr>
              <a:t>ПЕДАГОГИЧЕСКОГО СЦЕНАРИЯ </a:t>
            </a:r>
            <a:r>
              <a:rPr lang="ru-RU" sz="2800" b="1" dirty="0">
                <a:solidFill>
                  <a:srgbClr val="FF0000"/>
                </a:solidFill>
              </a:rPr>
              <a:t>И </a:t>
            </a:r>
            <a:r>
              <a:rPr lang="ru-RU" sz="2800" b="1" dirty="0" smtClean="0">
                <a:solidFill>
                  <a:srgbClr val="FF0000"/>
                </a:solidFill>
              </a:rPr>
              <a:t>ПЛАНА</a:t>
            </a:r>
            <a:r>
              <a:rPr lang="ru-RU" sz="2800" dirty="0"/>
              <a:t/>
            </a:r>
            <a:br>
              <a:rPr lang="ru-RU" sz="2800" dirty="0"/>
            </a:br>
            <a:r>
              <a:rPr lang="ru-RU" sz="2800" dirty="0"/>
              <a:t>(по Н.С. </a:t>
            </a:r>
            <a:r>
              <a:rPr lang="ru-RU" sz="2800" dirty="0" err="1"/>
              <a:t>Ковалёк</a:t>
            </a:r>
            <a:r>
              <a:rPr lang="ru-RU" sz="2800" dirty="0"/>
              <a:t>, О.С. Николаевой) </a:t>
            </a:r>
          </a:p>
        </p:txBody>
      </p:sp>
      <p:graphicFrame>
        <p:nvGraphicFramePr>
          <p:cNvPr id="4" name="Объект 3"/>
          <p:cNvGraphicFramePr>
            <a:graphicFrameLocks noGrp="1"/>
          </p:cNvGraphicFramePr>
          <p:nvPr>
            <p:ph idx="1"/>
            <p:extLst>
              <p:ext uri="{D42A27DB-BD31-4B8C-83A1-F6EECF244321}">
                <p14:modId xmlns:p14="http://schemas.microsoft.com/office/powerpoint/2010/main" val="2185765988"/>
              </p:ext>
            </p:extLst>
          </p:nvPr>
        </p:nvGraphicFramePr>
        <p:xfrm>
          <a:off x="683568" y="1340768"/>
          <a:ext cx="7886700" cy="4868960"/>
        </p:xfrm>
        <a:graphic>
          <a:graphicData uri="http://schemas.openxmlformats.org/drawingml/2006/table">
            <a:tbl>
              <a:tblPr firstRow="1" bandRow="1">
                <a:tableStyleId>{5C22544A-7EE6-4342-B048-85BDC9FD1C3A}</a:tableStyleId>
              </a:tblPr>
              <a:tblGrid>
                <a:gridCol w="3943350">
                  <a:extLst>
                    <a:ext uri="{9D8B030D-6E8A-4147-A177-3AD203B41FA5}">
                      <a16:colId xmlns="" xmlns:a16="http://schemas.microsoft.com/office/drawing/2014/main" val="3993182810"/>
                    </a:ext>
                  </a:extLst>
                </a:gridCol>
                <a:gridCol w="3943350">
                  <a:extLst>
                    <a:ext uri="{9D8B030D-6E8A-4147-A177-3AD203B41FA5}">
                      <a16:colId xmlns="" xmlns:a16="http://schemas.microsoft.com/office/drawing/2014/main" val="3799089321"/>
                    </a:ext>
                  </a:extLst>
                </a:gridCol>
              </a:tblGrid>
              <a:tr h="370840">
                <a:tc>
                  <a:txBody>
                    <a:bodyPr/>
                    <a:lstStyle/>
                    <a:p>
                      <a:r>
                        <a:rPr lang="ru-RU" sz="1800" dirty="0" smtClean="0"/>
                        <a:t>Сценарий</a:t>
                      </a:r>
                      <a:endParaRPr lang="ru-RU" sz="1800" dirty="0"/>
                    </a:p>
                  </a:txBody>
                  <a:tcPr marL="68580" marR="68580"/>
                </a:tc>
                <a:tc>
                  <a:txBody>
                    <a:bodyPr/>
                    <a:lstStyle/>
                    <a:p>
                      <a:r>
                        <a:rPr lang="ru-RU" sz="1800" dirty="0" smtClean="0"/>
                        <a:t>План</a:t>
                      </a:r>
                      <a:endParaRPr lang="ru-RU" sz="1800" dirty="0"/>
                    </a:p>
                  </a:txBody>
                  <a:tcPr marL="68580" marR="68580"/>
                </a:tc>
                <a:extLst>
                  <a:ext uri="{0D108BD9-81ED-4DB2-BD59-A6C34878D82A}">
                    <a16:rowId xmlns="" xmlns:a16="http://schemas.microsoft.com/office/drawing/2014/main" val="2000457557"/>
                  </a:ext>
                </a:extLst>
              </a:tr>
              <a:tr h="645933">
                <a:tc>
                  <a:txBody>
                    <a:bodyPr/>
                    <a:lstStyle/>
                    <a:p>
                      <a:r>
                        <a:rPr lang="ru-RU" sz="1800" dirty="0" err="1" smtClean="0"/>
                        <a:t>Ситуационность</a:t>
                      </a:r>
                      <a:r>
                        <a:rPr lang="ru-RU" sz="1800" dirty="0" smtClean="0"/>
                        <a:t> средств достижения результата</a:t>
                      </a:r>
                      <a:endParaRPr lang="ru-RU" sz="1800" dirty="0"/>
                    </a:p>
                  </a:txBody>
                  <a:tcPr marL="68580" marR="68580"/>
                </a:tc>
                <a:tc>
                  <a:txBody>
                    <a:bodyPr/>
                    <a:lstStyle/>
                    <a:p>
                      <a:r>
                        <a:rPr lang="ru-RU" sz="1800" dirty="0" smtClean="0"/>
                        <a:t>Четкая определенность (однозначность) средств достижения результата</a:t>
                      </a:r>
                      <a:endParaRPr lang="ru-RU" sz="1800" dirty="0"/>
                    </a:p>
                  </a:txBody>
                  <a:tcPr marL="68580" marR="68580"/>
                </a:tc>
                <a:extLst>
                  <a:ext uri="{0D108BD9-81ED-4DB2-BD59-A6C34878D82A}">
                    <a16:rowId xmlns="" xmlns:a16="http://schemas.microsoft.com/office/drawing/2014/main" val="3735315942"/>
                  </a:ext>
                </a:extLst>
              </a:tr>
              <a:tr h="645933">
                <a:tc>
                  <a:txBody>
                    <a:bodyPr/>
                    <a:lstStyle/>
                    <a:p>
                      <a:r>
                        <a:rPr lang="ru-RU" sz="1800" dirty="0" smtClean="0"/>
                        <a:t>Приблизительность времени реализации сценария</a:t>
                      </a:r>
                      <a:endParaRPr lang="ru-RU" sz="1800" dirty="0"/>
                    </a:p>
                  </a:txBody>
                  <a:tcPr marL="68580" marR="68580"/>
                </a:tc>
                <a:tc>
                  <a:txBody>
                    <a:bodyPr/>
                    <a:lstStyle/>
                    <a:p>
                      <a:r>
                        <a:rPr lang="ru-RU" sz="1800" dirty="0" smtClean="0"/>
                        <a:t>Фиксированность времени, этапов достижения цели</a:t>
                      </a:r>
                      <a:endParaRPr lang="ru-RU" sz="1800" dirty="0"/>
                    </a:p>
                  </a:txBody>
                  <a:tcPr marL="68580" marR="68580"/>
                </a:tc>
                <a:extLst>
                  <a:ext uri="{0D108BD9-81ED-4DB2-BD59-A6C34878D82A}">
                    <a16:rowId xmlns="" xmlns:a16="http://schemas.microsoft.com/office/drawing/2014/main" val="4235138882"/>
                  </a:ext>
                </a:extLst>
              </a:tr>
              <a:tr h="370840">
                <a:tc>
                  <a:txBody>
                    <a:bodyPr/>
                    <a:lstStyle/>
                    <a:p>
                      <a:r>
                        <a:rPr lang="ru-RU" sz="1800" dirty="0" smtClean="0"/>
                        <a:t>Ориентация на освоение деятельности</a:t>
                      </a:r>
                      <a:endParaRPr lang="ru-RU" sz="1800" dirty="0"/>
                    </a:p>
                  </a:txBody>
                  <a:tcPr marL="68580" marR="68580"/>
                </a:tc>
                <a:tc>
                  <a:txBody>
                    <a:bodyPr/>
                    <a:lstStyle/>
                    <a:p>
                      <a:r>
                        <a:rPr lang="ru-RU" sz="1800" dirty="0" smtClean="0"/>
                        <a:t>Ориентация на освоение</a:t>
                      </a:r>
                      <a:r>
                        <a:rPr lang="ru-RU" sz="1800" baseline="0" dirty="0" smtClean="0"/>
                        <a:t> алгоритма</a:t>
                      </a:r>
                      <a:endParaRPr lang="ru-RU" sz="1800" dirty="0"/>
                    </a:p>
                  </a:txBody>
                  <a:tcPr marL="68580" marR="68580"/>
                </a:tc>
                <a:extLst>
                  <a:ext uri="{0D108BD9-81ED-4DB2-BD59-A6C34878D82A}">
                    <a16:rowId xmlns="" xmlns:a16="http://schemas.microsoft.com/office/drawing/2014/main" val="4110442199"/>
                  </a:ext>
                </a:extLst>
              </a:tr>
              <a:tr h="368687">
                <a:tc>
                  <a:txBody>
                    <a:bodyPr/>
                    <a:lstStyle/>
                    <a:p>
                      <a:r>
                        <a:rPr lang="ru-RU" sz="1800" dirty="0" smtClean="0"/>
                        <a:t>Несколько возможных сценариев</a:t>
                      </a:r>
                      <a:endParaRPr lang="ru-RU" sz="1800" dirty="0"/>
                    </a:p>
                  </a:txBody>
                  <a:tcPr marL="68580" marR="68580"/>
                </a:tc>
                <a:tc>
                  <a:txBody>
                    <a:bodyPr/>
                    <a:lstStyle/>
                    <a:p>
                      <a:r>
                        <a:rPr lang="ru-RU" sz="1800" dirty="0" smtClean="0"/>
                        <a:t>Один план</a:t>
                      </a:r>
                      <a:endParaRPr lang="ru-RU" sz="1800" dirty="0"/>
                    </a:p>
                  </a:txBody>
                  <a:tcPr marL="68580" marR="68580"/>
                </a:tc>
                <a:extLst>
                  <a:ext uri="{0D108BD9-81ED-4DB2-BD59-A6C34878D82A}">
                    <a16:rowId xmlns="" xmlns:a16="http://schemas.microsoft.com/office/drawing/2014/main" val="2383995193"/>
                  </a:ext>
                </a:extLst>
              </a:tr>
              <a:tr h="368687">
                <a:tc>
                  <a:txBody>
                    <a:bodyPr/>
                    <a:lstStyle/>
                    <a:p>
                      <a:r>
                        <a:rPr lang="ru-RU" sz="1800" dirty="0" smtClean="0"/>
                        <a:t>Вариативность конечного результата</a:t>
                      </a:r>
                      <a:endParaRPr lang="ru-RU" sz="1800" dirty="0"/>
                    </a:p>
                  </a:txBody>
                  <a:tcPr marL="68580" marR="68580"/>
                </a:tc>
                <a:tc>
                  <a:txBody>
                    <a:bodyPr/>
                    <a:lstStyle/>
                    <a:p>
                      <a:r>
                        <a:rPr lang="ru-RU" sz="1800" dirty="0" smtClean="0"/>
                        <a:t>Инвариантность</a:t>
                      </a:r>
                      <a:r>
                        <a:rPr lang="ru-RU" sz="1800" baseline="0" dirty="0" smtClean="0"/>
                        <a:t> конечного результата</a:t>
                      </a:r>
                      <a:endParaRPr lang="ru-RU" sz="1800" dirty="0"/>
                    </a:p>
                  </a:txBody>
                  <a:tcPr marL="68580" marR="68580"/>
                </a:tc>
                <a:extLst>
                  <a:ext uri="{0D108BD9-81ED-4DB2-BD59-A6C34878D82A}">
                    <a16:rowId xmlns="" xmlns:a16="http://schemas.microsoft.com/office/drawing/2014/main" val="2228775589"/>
                  </a:ext>
                </a:extLst>
              </a:tr>
              <a:tr h="645933">
                <a:tc>
                  <a:txBody>
                    <a:bodyPr/>
                    <a:lstStyle/>
                    <a:p>
                      <a:r>
                        <a:rPr lang="ru-RU" sz="1800" dirty="0" smtClean="0"/>
                        <a:t>Сценарий</a:t>
                      </a:r>
                      <a:r>
                        <a:rPr lang="ru-RU" sz="1800" baseline="0" dirty="0" smtClean="0"/>
                        <a:t> может меняться (развиваться) в процессе реализации</a:t>
                      </a:r>
                      <a:endParaRPr lang="ru-RU" sz="1800" dirty="0"/>
                    </a:p>
                  </a:txBody>
                  <a:tcPr marL="68580" marR="68580"/>
                </a:tc>
                <a:tc>
                  <a:txBody>
                    <a:bodyPr/>
                    <a:lstStyle/>
                    <a:p>
                      <a:r>
                        <a:rPr lang="ru-RU" sz="1800" dirty="0" smtClean="0"/>
                        <a:t>План не может</a:t>
                      </a:r>
                      <a:r>
                        <a:rPr lang="ru-RU" sz="1800" baseline="0" dirty="0" smtClean="0"/>
                        <a:t> меняться – должен быть реализован</a:t>
                      </a:r>
                      <a:endParaRPr lang="ru-RU" sz="1800" dirty="0"/>
                    </a:p>
                  </a:txBody>
                  <a:tcPr marL="68580" marR="68580"/>
                </a:tc>
                <a:extLst>
                  <a:ext uri="{0D108BD9-81ED-4DB2-BD59-A6C34878D82A}">
                    <a16:rowId xmlns="" xmlns:a16="http://schemas.microsoft.com/office/drawing/2014/main" val="4281916007"/>
                  </a:ext>
                </a:extLst>
              </a:tr>
              <a:tr h="645933">
                <a:tc>
                  <a:txBody>
                    <a:bodyPr/>
                    <a:lstStyle/>
                    <a:p>
                      <a:r>
                        <a:rPr lang="ru-RU" sz="1800" dirty="0" smtClean="0"/>
                        <a:t>Проектируется</a:t>
                      </a:r>
                      <a:r>
                        <a:rPr lang="ru-RU" sz="1800" baseline="0" dirty="0" smtClean="0"/>
                        <a:t> учениками, модернизируется педагогом в процессе реализации</a:t>
                      </a:r>
                      <a:endParaRPr lang="ru-RU" sz="1800" dirty="0"/>
                    </a:p>
                  </a:txBody>
                  <a:tcPr marL="68580" marR="68580"/>
                </a:tc>
                <a:tc>
                  <a:txBody>
                    <a:bodyPr/>
                    <a:lstStyle/>
                    <a:p>
                      <a:r>
                        <a:rPr lang="ru-RU" sz="1800" dirty="0" smtClean="0"/>
                        <a:t>Проектируется педагогом (ученики пассивны)</a:t>
                      </a:r>
                      <a:endParaRPr lang="ru-RU" sz="1800" dirty="0"/>
                    </a:p>
                  </a:txBody>
                  <a:tcPr marL="68580" marR="68580"/>
                </a:tc>
                <a:extLst>
                  <a:ext uri="{0D108BD9-81ED-4DB2-BD59-A6C34878D82A}">
                    <a16:rowId xmlns="" xmlns:a16="http://schemas.microsoft.com/office/drawing/2014/main" val="62560563"/>
                  </a:ext>
                </a:extLst>
              </a:tr>
            </a:tbl>
          </a:graphicData>
        </a:graphic>
      </p:graphicFrame>
    </p:spTree>
    <p:extLst>
      <p:ext uri="{BB962C8B-B14F-4D97-AF65-F5344CB8AC3E}">
        <p14:creationId xmlns:p14="http://schemas.microsoft.com/office/powerpoint/2010/main" val="3799327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3007246" cy="824482"/>
          </a:xfrm>
        </p:spPr>
        <p:txBody>
          <a:bodyPr/>
          <a:lstStyle/>
          <a:p>
            <a:r>
              <a:rPr lang="ru-RU" sz="3600" b="1" dirty="0" smtClean="0">
                <a:solidFill>
                  <a:srgbClr val="FF0000"/>
                </a:solidFill>
              </a:rPr>
              <a:t>ВЫВОДЫ:</a:t>
            </a:r>
            <a:endParaRPr lang="ru-RU" sz="3600" b="1" dirty="0">
              <a:solidFill>
                <a:srgbClr val="FF0000"/>
              </a:solidFill>
            </a:endParaRPr>
          </a:p>
        </p:txBody>
      </p:sp>
      <p:sp>
        <p:nvSpPr>
          <p:cNvPr id="3" name="Объект 2"/>
          <p:cNvSpPr>
            <a:spLocks noGrp="1"/>
          </p:cNvSpPr>
          <p:nvPr>
            <p:ph idx="1"/>
          </p:nvPr>
        </p:nvSpPr>
        <p:spPr/>
        <p:txBody>
          <a:bodyPr>
            <a:normAutofit/>
          </a:bodyPr>
          <a:lstStyle/>
          <a:p>
            <a:r>
              <a:rPr lang="ru-RU" sz="2400" dirty="0" smtClean="0"/>
              <a:t>Сценарий – описание планируемых </a:t>
            </a:r>
          </a:p>
          <a:p>
            <a:pPr marL="0" indent="0">
              <a:buNone/>
            </a:pPr>
            <a:r>
              <a:rPr lang="ru-RU" sz="2400" dirty="0" smtClean="0"/>
              <a:t>педагогических и (или) учебных действий, педагогического взаимодействия (общения)</a:t>
            </a:r>
          </a:p>
          <a:p>
            <a:r>
              <a:rPr lang="ru-RU" sz="2400" dirty="0" smtClean="0"/>
              <a:t>Сценарий в образовательной практике используется в реализации проектировочной функции педагога</a:t>
            </a:r>
          </a:p>
          <a:p>
            <a:r>
              <a:rPr lang="ru-RU" sz="2400" dirty="0" smtClean="0"/>
              <a:t>Сценарий - альтернатива программе, плану</a:t>
            </a:r>
          </a:p>
          <a:p>
            <a:r>
              <a:rPr lang="ru-RU" sz="2400" dirty="0" smtClean="0"/>
              <a:t>Сценарий применяется там, где необходимо гибкое планирование, выбор из нескольких возможных планов (проектов)</a:t>
            </a:r>
          </a:p>
          <a:p>
            <a:r>
              <a:rPr lang="ru-RU" sz="2400" dirty="0" smtClean="0"/>
              <a:t>Сценарий предполагает активную позицию обучающихся</a:t>
            </a:r>
            <a:endParaRPr lang="ru-RU" sz="2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83" y="404749"/>
            <a:ext cx="1911325" cy="19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625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6833</Words>
  <Application>Microsoft Office PowerPoint</Application>
  <PresentationFormat>Экран (4:3)</PresentationFormat>
  <Paragraphs>939</Paragraphs>
  <Slides>74</Slides>
  <Notes>3</Notes>
  <HiddenSlides>0</HiddenSlides>
  <MMClips>0</MMClips>
  <ScaleCrop>false</ScaleCrop>
  <HeadingPairs>
    <vt:vector size="4" baseType="variant">
      <vt:variant>
        <vt:lpstr>Тема</vt:lpstr>
      </vt:variant>
      <vt:variant>
        <vt:i4>9</vt:i4>
      </vt:variant>
      <vt:variant>
        <vt:lpstr>Заголовки слайдов</vt:lpstr>
      </vt:variant>
      <vt:variant>
        <vt:i4>74</vt:i4>
      </vt:variant>
    </vt:vector>
  </HeadingPairs>
  <TitlesOfParts>
    <vt:vector size="83" baseType="lpstr">
      <vt:lpstr>Тема Office</vt:lpstr>
      <vt:lpstr>1_Тема Office</vt:lpstr>
      <vt:lpstr>2_Тема Office</vt:lpstr>
      <vt:lpstr>3_Тема Office</vt:lpstr>
      <vt:lpstr>4_Тема Office</vt:lpstr>
      <vt:lpstr>5_Тема Office</vt:lpstr>
      <vt:lpstr>7_Тема Office</vt:lpstr>
      <vt:lpstr>8_Тема Office</vt:lpstr>
      <vt:lpstr>6_Тема Office</vt:lpstr>
      <vt:lpstr>Презентация PowerPoint</vt:lpstr>
      <vt:lpstr>СЦЕНАРИЙ</vt:lpstr>
      <vt:lpstr>ВЗАИМОСВЯЗЬ И РАЗЛИЧИЯ СЦЕНАРИЯ СО СЛЕДУЮЩИМИ ПОНЯТИЯМИ:</vt:lpstr>
      <vt:lpstr>ПОНИМАНИЕ СЦЕНАРИЯ В ПЕДАГОГИКЕ:</vt:lpstr>
      <vt:lpstr>ОСОБЕННОСТИ ПЕДАГОГИЧЕСКОГО СЦЕНАРИЯ:</vt:lpstr>
      <vt:lpstr>СЦЕНАРИИ В ПЕДАГОГИКЕ</vt:lpstr>
      <vt:lpstr>СЦЕНАРИИ В ВОСПИТАНИИ</vt:lpstr>
      <vt:lpstr>ОТЛИЧИЯ ПЕДАГОГИЧЕСКОГО СЦЕНАРИЯ И ПЛАНА (по Н.С. Ковалёк, О.С. Николаевой) </vt:lpstr>
      <vt:lpstr>ВЫВОДЫ:</vt:lpstr>
      <vt:lpstr>СЦЕНАРНЫЙ ПОДХОД</vt:lpstr>
      <vt:lpstr>СЦЕНАРНЫЙ ПОДХОД ОРИЕНТИРУЕТ ПЕДАГОГОВ:</vt:lpstr>
      <vt:lpstr>СЦЕНАРНЫЙ ПОДХОД:</vt:lpstr>
      <vt:lpstr>ПРИНЦИПЫ СЦЕНАРНОГО ПОДХОДА В ВОСПИТАНИИ</vt:lpstr>
      <vt:lpstr>ФУНКЦИИ СЦЕНАРНОГО ПОДХОДА В ВОСПИТАНИИ</vt:lpstr>
      <vt:lpstr>ЭВРИСТИЧЕСКИЙ ПОТЕНЦИАЛ СЦЕНАРНОГО ПОДХОДА В ВОСПИТАНИИ:</vt:lpstr>
      <vt:lpstr>ПРИМЕРЫ ПРИМЕНЕНИЯ СЦЕНАРНОГО ПОДХОДА В ВОСПИТАНИИ</vt:lpstr>
      <vt:lpstr>ОСНОВНЫЕ ПОНЯТИЯ СЦЕНАРНОГО ПОДХОДА В ВОСПИТАНИИ</vt:lpstr>
      <vt:lpstr>КРИТЕРИИ ОПТИМАЛЬНОГО СЦЕНАРИЯ  (по М. Линдгрен, Х. Бандхольд)</vt:lpstr>
      <vt:lpstr>СЦЕНАРНЫЙ ПОДХОД  К ПОСТРОЕНИЮ ВЗАИМОДЕЙСТВИЯ ПЕДАГОГА  С ВОСПИТАННИКОМ</vt:lpstr>
      <vt:lpstr>ПРЕИМУЩЕСТВА СЦЕНАРНОГО ПОДХОДА К ПОСТРОЕНИЮ ПЕДАГОГИЧЕСКОГО ВЗАИМОДЕЙСТВИЯ</vt:lpstr>
      <vt:lpstr>КОМПОНЕНТЫ СЦЕНАРИЯ ПЕДАГОГИЧЕСКОГО ВЗАИМОДЕЙСТВИЯ</vt:lpstr>
      <vt:lpstr>ВИДЫ СЦЕНАРИЕВ В ПЕДАГОГИЧЕСКОМ ВЗАИМОДЕЙСТВИИ</vt:lpstr>
      <vt:lpstr>Презентация PowerPoint</vt:lpstr>
      <vt:lpstr>АЛГОРИТМ СЦЕНИРОВАНИЯ ПЕДАГОГИЧЕСКОГО ВЗАИМОДЕЙСТВИЯ</vt:lpstr>
      <vt:lpstr>СЦЕНИРОВАНИЕ ПЕДАГОГИЧЕСКОГО ВЗАИМОДЕЙСТВИЯ</vt:lpstr>
      <vt:lpstr>КЕЙСЫ СЦЕНИРОВАНИЯ ПЕДАГОГИЧЕСКОГО ВЗАИМОДЕЙСТВИЯ</vt:lpstr>
      <vt:lpstr> СЦЕНАРНЫЙ ПОДХОД К ФОРМИРОВАНИЮ МЕЖЛИЧНОСТНЫХ ВЗАИМООТНОШЕНИЙ  В ДЕТСКОМ КОЛЛЕКТИВЕ</vt:lpstr>
      <vt:lpstr>Презентация PowerPoint</vt:lpstr>
      <vt:lpstr>КЕЙСЫ ПРИМЕНЕНИЯ СЦЕНАРНОГО ПОДХОД  К КОЛЛЕКТИВНОМУ ВОСПИТАНИЮ</vt:lpstr>
      <vt:lpstr>ТИПЫ ДЕТСКИХ КОЛЛЕКТИВОВ  ПО Е.А. АЛЕКСАНДРОВОЙ</vt:lpstr>
      <vt:lpstr> СЦЕНАРНЫЙ ПОДХОД К ПОСТРОЕНИЮ ВЗАИМОДЕЙСТВИЯ КЛАССНОГО РУКОВОДИТЕЛЯ С РОДИТЕЛЯМИ </vt:lpstr>
      <vt:lpstr>Презентация PowerPoint</vt:lpstr>
      <vt:lpstr>СЮЖЕТНОЕ СТРАТЕГИРОВАНИЕ ВЗАИМОДЕЙСТВИЯ КЛАССНОГО РУКОВОДИТЕЛЯ С РОДИТЕЛЯМИ</vt:lpstr>
      <vt:lpstr>ТИПОВЫЕ СЮЖЕТЫ И СЦЕНАРИИ ПОЛЯ ОТЧУЖДЕНИЯ</vt:lpstr>
      <vt:lpstr>ЭТАПЫ СЮЖЕТНОГО СТРАТЕГИРОВАНИЯ</vt:lpstr>
      <vt:lpstr>СИТУАЦИИ ДЛЯ СЮЖЕТНОГО СТРАТЕГИРОВАНИЯ</vt:lpstr>
      <vt:lpstr>СИТУАЦИИ ДЛЯ САМОСТОЯТЕЛЬНОГО СТРАТЕГИРОВАНИЯ</vt:lpstr>
      <vt:lpstr>ПЕРСПЕКТИВНО-СЦЕНАРНЫЙ МЕТОД ПОДГОТОВКИ ШКОЛЬНИКОВ К ЖИЗНЕННОМУ ВЫБОРУ  </vt:lpstr>
      <vt:lpstr>Жизненный сценарий</vt:lpstr>
      <vt:lpstr>СРАВНЕНИЕ ПЕРСПЕКТИВНО-СЦЕНАРНОГО МЕТОДА С ТРАДИЦИОННЫМИ</vt:lpstr>
      <vt:lpstr>Отличия жизненного плана и сценария (на примере сферы личных финансов)</vt:lpstr>
      <vt:lpstr>КЛЮЧЕВЫЕ ИДЕИ  перспективно-сценарного метода жизненного самоопределения старшеклассников</vt:lpstr>
      <vt:lpstr>Пример индивидуального сценария изучения английского языка для достижения жизненных целей </vt:lpstr>
      <vt:lpstr>СЦЕНИРОВАНИЕ ПРОФЕССИОНАЛЬНОГО САМООПРЕДЕЛЕНИЯ ПОДРОСТКОВ </vt:lpstr>
      <vt:lpstr>Презентация PowerPoint</vt:lpstr>
      <vt:lpstr>Презентация PowerPoint</vt:lpstr>
      <vt:lpstr>Презентация PowerPoint</vt:lpstr>
      <vt:lpstr>СЦЕНИРОВАНИЕ ПРОФЕССИОАНЛЬНОГО САМООПРЕДЕЛЕНИЯ ПО Н.Ф. РОДИЧЕВУ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ФОРМЫ И МЕТОДЫ ВОСПИТАТЕЛЬНОЙ РАБОТЫ ПО СЦЕНАРИЯМ</vt:lpstr>
      <vt:lpstr>ФОРМЫ И МЕТОДЫ ВОСПИТАТЕЛЬНОЙ РАБОТЫ ПО СЦЕНАРИЯМ</vt:lpstr>
      <vt:lpstr>Презентация PowerPoint</vt:lpstr>
      <vt:lpstr>СЦЕНАРНЫЙ ПОДХОД К ПРОФИЛАКТИКЕ СОЦИАЛЬНЫХ ЗАВИСИМОСТЕЙ ПОДРОСТКОВ</vt:lpstr>
      <vt:lpstr>ОБЪЕКТЫ СЦЕНИРОВАНИЯ</vt:lpstr>
      <vt:lpstr>СЦЕНАРИИ ВОЗНИКНОВЕНИЯ СОЦИАЛЬНЫХ ЗАВИСИМОСТЕЙ</vt:lpstr>
      <vt:lpstr>СОЦИАЛЬНО-ПЕДАГОГИЧЕСКИЕ СЦЕНАРИИ</vt:lpstr>
      <vt:lpstr>СЦЕНАРНЫЙ ПОДХОД К ПЕДАГОГИЧЕСКОЙ  ПРОФИЛАКТИКЕ ПОДРОСТКОВОГО ВОРОВСТВА  </vt:lpstr>
      <vt:lpstr>Презентация PowerPoint</vt:lpstr>
      <vt:lpstr>Презентация PowerPoint</vt:lpstr>
      <vt:lpstr>Презентация PowerPoint</vt:lpstr>
      <vt:lpstr>Презентация PowerPoint</vt:lpstr>
      <vt:lpstr> ОГРАНИЧЕНИЯ И РИСКИ ОБРАЩЕНИЯ К СЦЕНАРНОМУ ПОДХОДУ В ВОСПИТАНИИ </vt:lpstr>
      <vt:lpstr>ВОПРОСЫ К РАЗМЫШЛЕНИЮ</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MicroLana</dc:creator>
  <cp:lastModifiedBy>MicroLana</cp:lastModifiedBy>
  <cp:revision>163</cp:revision>
  <dcterms:created xsi:type="dcterms:W3CDTF">2023-11-20T16:23:50Z</dcterms:created>
  <dcterms:modified xsi:type="dcterms:W3CDTF">2023-11-21T09:31:35Z</dcterms:modified>
</cp:coreProperties>
</file>