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04" r:id="rId4"/>
  </p:sldMasterIdLst>
  <p:sldIdLst>
    <p:sldId id="258" r:id="rId5"/>
    <p:sldId id="262" r:id="rId6"/>
    <p:sldId id="265" r:id="rId7"/>
    <p:sldId id="257" r:id="rId8"/>
    <p:sldId id="259" r:id="rId9"/>
    <p:sldId id="263" r:id="rId10"/>
    <p:sldId id="267" r:id="rId11"/>
    <p:sldId id="277" r:id="rId12"/>
    <p:sldId id="268" r:id="rId13"/>
    <p:sldId id="261" r:id="rId14"/>
    <p:sldId id="279" r:id="rId15"/>
    <p:sldId id="275" r:id="rId16"/>
    <p:sldId id="273" r:id="rId17"/>
    <p:sldId id="274" r:id="rId18"/>
    <p:sldId id="264" r:id="rId19"/>
    <p:sldId id="260" r:id="rId20"/>
    <p:sldId id="266" r:id="rId21"/>
    <p:sldId id="270" r:id="rId22"/>
    <p:sldId id="278" r:id="rId23"/>
    <p:sldId id="280" r:id="rId24"/>
    <p:sldId id="281" r:id="rId25"/>
    <p:sldId id="282" r:id="rId26"/>
    <p:sldId id="271" r:id="rId27"/>
    <p:sldId id="272" r:id="rId28"/>
    <p:sldId id="276" r:id="rId29"/>
    <p:sldId id="284" r:id="rId30"/>
    <p:sldId id="283" r:id="rId31"/>
    <p:sldId id="269" r:id="rId32"/>
    <p:sldId id="285" r:id="rId33"/>
    <p:sldId id="28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смены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позитивное настроение</c:v>
                </c:pt>
                <c:pt idx="1">
                  <c:v>отношения с товарищами</c:v>
                </c:pt>
                <c:pt idx="2">
                  <c:v>отношения с вожатыми</c:v>
                </c:pt>
                <c:pt idx="3">
                  <c:v>отношение к отр.делам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92</c:v>
                </c:pt>
                <c:pt idx="1">
                  <c:v>74</c:v>
                </c:pt>
                <c:pt idx="2">
                  <c:v>87</c:v>
                </c:pt>
                <c:pt idx="3">
                  <c:v>76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смены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позитивное настроение</c:v>
                </c:pt>
                <c:pt idx="1">
                  <c:v>отношения с товарищами</c:v>
                </c:pt>
                <c:pt idx="2">
                  <c:v>отношения с вожатыми</c:v>
                </c:pt>
                <c:pt idx="3">
                  <c:v>отношение к отр.делам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97</c:v>
                </c:pt>
                <c:pt idx="1">
                  <c:v>86</c:v>
                </c:pt>
                <c:pt idx="2">
                  <c:v>94</c:v>
                </c:pt>
                <c:pt idx="3">
                  <c:v>82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позитивное настроение</c:v>
                </c:pt>
                <c:pt idx="1">
                  <c:v>отношения с товарищами</c:v>
                </c:pt>
                <c:pt idx="2">
                  <c:v>отношения с вожатыми</c:v>
                </c:pt>
                <c:pt idx="3">
                  <c:v>отношение к отр.делам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996992"/>
        <c:axId val="98999296"/>
      </c:barChart>
      <c:catAx>
        <c:axId val="98996992"/>
        <c:scaling>
          <c:orientation val="minMax"/>
        </c:scaling>
        <c:delete val="0"/>
        <c:axPos val="b"/>
        <c:majorTickMark val="out"/>
        <c:minorTickMark val="none"/>
        <c:tickLblPos val="nextTo"/>
        <c:crossAx val="98999296"/>
        <c:crosses val="autoZero"/>
        <c:auto val="1"/>
        <c:lblAlgn val="ctr"/>
        <c:lblOffset val="100"/>
        <c:noMultiLvlLbl val="0"/>
      </c:catAx>
      <c:valAx>
        <c:axId val="98999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996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843484307728674"/>
          <c:y val="0.40916848778119619"/>
          <c:w val="0.19293789765919359"/>
          <c:h val="0.2296610811519327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36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4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29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24579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3300"/>
                </a:solidFill>
              </a:endParaRPr>
            </a:p>
          </p:txBody>
        </p:sp>
        <p:sp>
          <p:nvSpPr>
            <p:cNvPr id="24580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 smtClean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4581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3300"/>
                </a:solidFill>
                <a:latin typeface="Arial" charset="0"/>
              </a:endParaRPr>
            </a:p>
          </p:txBody>
        </p:sp>
      </p:grpSp>
      <p:sp>
        <p:nvSpPr>
          <p:cNvPr id="2458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24586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17FB4C4-7FBF-4E2B-B227-9814C87E956E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15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A812A-26C7-48B7-B378-010108676F46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0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84D4E-B24C-4A98-93FD-440725CC5BC5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60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A8E71-5D0D-4CE1-B5D0-77D4C1C951E4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44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06F29-5F07-4E36-AE7E-CB12CCD453B5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3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B1A32-7D18-40CD-A840-CDDD6BAF39AE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67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1F72E-28C9-4CC6-AB0D-9AF08FE77A8E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06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00F7-9859-4241-AE8D-97CF4FE5AA3C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9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30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444D9-44E2-4614-82C5-B398B7FFF91F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50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0F5EC-39AE-4790-B934-1ED1D0A93EE7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4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8FD45-8BC6-403B-BC60-0E0E33C10CE8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20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9939F73-53CD-47E2-AC18-C4D6C3488B93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02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34FFF26-1EC5-43C2-A9C6-486AEB859297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83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CCF578-4FF9-4BBF-869A-206638552C98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46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70013" y="1827213"/>
            <a:ext cx="357981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370013" y="3960813"/>
            <a:ext cx="357981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8DA4FF1-A823-40BB-88D5-01C9C10B6689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18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24579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3300"/>
                </a:solidFill>
              </a:endParaRPr>
            </a:p>
          </p:txBody>
        </p:sp>
        <p:sp>
          <p:nvSpPr>
            <p:cNvPr id="24580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 smtClean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4581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3300"/>
                </a:solidFill>
                <a:latin typeface="Arial" charset="0"/>
              </a:endParaRPr>
            </a:p>
          </p:txBody>
        </p:sp>
      </p:grpSp>
      <p:sp>
        <p:nvSpPr>
          <p:cNvPr id="2458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24586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17FB4C4-7FBF-4E2B-B227-9814C87E956E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91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A812A-26C7-48B7-B378-010108676F46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38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84D4E-B24C-4A98-93FD-440725CC5BC5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40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45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A8E71-5D0D-4CE1-B5D0-77D4C1C951E4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37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06F29-5F07-4E36-AE7E-CB12CCD453B5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06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B1A32-7D18-40CD-A840-CDDD6BAF39AE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441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1F72E-28C9-4CC6-AB0D-9AF08FE77A8E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97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00F7-9859-4241-AE8D-97CF4FE5AA3C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52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444D9-44E2-4614-82C5-B398B7FFF91F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0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0F5EC-39AE-4790-B934-1ED1D0A93EE7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6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8FD45-8BC6-403B-BC60-0E0E33C10CE8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24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9939F73-53CD-47E2-AC18-C4D6C3488B93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36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34FFF26-1EC5-43C2-A9C6-486AEB859297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1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4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CCF578-4FF9-4BBF-869A-206638552C98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96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70013" y="1827213"/>
            <a:ext cx="357981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370013" y="3960813"/>
            <a:ext cx="357981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8DA4FF1-A823-40BB-88D5-01C9C10B6689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74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24579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3300"/>
                </a:solidFill>
              </a:endParaRPr>
            </a:p>
          </p:txBody>
        </p:sp>
        <p:sp>
          <p:nvSpPr>
            <p:cNvPr id="24580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 smtClean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4581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3300"/>
                </a:solidFill>
                <a:latin typeface="Arial" charset="0"/>
              </a:endParaRPr>
            </a:p>
          </p:txBody>
        </p:sp>
      </p:grpSp>
      <p:sp>
        <p:nvSpPr>
          <p:cNvPr id="2458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24586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17FB4C4-7FBF-4E2B-B227-9814C87E956E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42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A812A-26C7-48B7-B378-010108676F46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02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84D4E-B24C-4A98-93FD-440725CC5BC5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14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A8E71-5D0D-4CE1-B5D0-77D4C1C951E4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37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06F29-5F07-4E36-AE7E-CB12CCD453B5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29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B1A32-7D18-40CD-A840-CDDD6BAF39AE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19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1F72E-28C9-4CC6-AB0D-9AF08FE77A8E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3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00F7-9859-4241-AE8D-97CF4FE5AA3C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0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90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444D9-44E2-4614-82C5-B398B7FFF91F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453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0F5EC-39AE-4790-B934-1ED1D0A93EE7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17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8FD45-8BC6-403B-BC60-0E0E33C10CE8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60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9939F73-53CD-47E2-AC18-C4D6C3488B93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26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34FFF26-1EC5-43C2-A9C6-486AEB859297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54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CCF578-4FF9-4BBF-869A-206638552C98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38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70013" y="1827213"/>
            <a:ext cx="357981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370013" y="3960813"/>
            <a:ext cx="357981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8DA4FF1-A823-40BB-88D5-01C9C10B6689}" type="slidenum">
              <a:rPr lang="ru-RU" altLang="ru-RU">
                <a:solidFill>
                  <a:srgbClr val="003300"/>
                </a:solidFill>
              </a:rPr>
              <a:pPr/>
              <a:t>‹#›</a:t>
            </a:fld>
            <a:endParaRPr lang="ru-RU" altLang="ru-RU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0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2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2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56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53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8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23555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 smtClean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3556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23557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3300"/>
                </a:solidFill>
              </a:endParaRPr>
            </a:p>
          </p:txBody>
        </p:sp>
      </p:grpSp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3300"/>
              </a:solidFill>
            </a:endParaRP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3300"/>
              </a:solidFill>
            </a:endParaRPr>
          </a:p>
        </p:txBody>
      </p:sp>
      <p:sp>
        <p:nvSpPr>
          <p:cNvPr id="2356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75D115-911F-4ADB-BD70-B0E5EBD5D59D}" type="slidenum">
              <a:rPr lang="ru-RU" altLang="ru-RU" smtClean="0">
                <a:solidFill>
                  <a:srgbClr val="0033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5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23555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 smtClean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3556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23557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3300"/>
                </a:solidFill>
              </a:endParaRPr>
            </a:p>
          </p:txBody>
        </p:sp>
      </p:grpSp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3300"/>
              </a:solidFill>
            </a:endParaRP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3300"/>
              </a:solidFill>
            </a:endParaRPr>
          </a:p>
        </p:txBody>
      </p:sp>
      <p:sp>
        <p:nvSpPr>
          <p:cNvPr id="2356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75D115-911F-4ADB-BD70-B0E5EBD5D59D}" type="slidenum">
              <a:rPr lang="ru-RU" altLang="ru-RU" smtClean="0">
                <a:solidFill>
                  <a:srgbClr val="0033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5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23555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 smtClean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23556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23557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3300"/>
                </a:solidFill>
              </a:endParaRPr>
            </a:p>
          </p:txBody>
        </p:sp>
      </p:grpSp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3300"/>
              </a:solidFill>
            </a:endParaRP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3300"/>
              </a:solidFill>
            </a:endParaRPr>
          </a:p>
        </p:txBody>
      </p:sp>
      <p:sp>
        <p:nvSpPr>
          <p:cNvPr id="2356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75D115-911F-4ADB-BD70-B0E5EBD5D59D}" type="slidenum">
              <a:rPr lang="ru-RU" altLang="ru-RU" smtClean="0">
                <a:solidFill>
                  <a:srgbClr val="0033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mozaikaleta.blogspot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3" y="2564904"/>
            <a:ext cx="2461886" cy="184641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203403" y="525242"/>
            <a:ext cx="182204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8036" y="145264"/>
            <a:ext cx="7865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70000"/>
            </a:pPr>
            <a:r>
              <a:rPr lang="ru-RU" altLang="ru-RU" sz="24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«Лицей </a:t>
            </a:r>
            <a:r>
              <a:rPr lang="ru-RU" altLang="ru-RU" sz="2400" b="1" kern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altLang="ru-RU" sz="2400" b="1" kern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altLang="ru-RU" sz="2400" b="1" kern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kern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altLang="ru-RU" sz="24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Л.И. Новиковой»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5699" y="606929"/>
            <a:ext cx="771356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ЛЕТНИЙ ОЗДОРОВИТЕЛЬЙ ЛАГЕРЬ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 ДНЕВНЫМ ПРЕБЫВАНИЕМ ДЕТЕЙ «МОЗАИКА ЛЕТА»</a:t>
            </a:r>
            <a:endParaRPr lang="ru-RU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9181" y="2005319"/>
            <a:ext cx="848313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Отчет о деятельности профильной экологической смены -2017 </a:t>
            </a: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как 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I</a:t>
            </a:r>
            <a:r>
              <a:rPr lang="ru-RU" sz="32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 этапа программы</a:t>
            </a:r>
            <a:r>
              <a:rPr lang="ru-RU" sz="3200" dirty="0" smtClean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ru-RU" sz="3200" dirty="0">
              <a:solidFill>
                <a:srgbClr val="00B050"/>
              </a:solidFill>
              <a:latin typeface="Times New Roman"/>
              <a:ea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B050"/>
                </a:solidFill>
                <a:latin typeface="Times New Roman"/>
                <a:ea typeface="Times New Roman"/>
              </a:rPr>
              <a:t>«ПРЕКРАСНАЯ ЗЕЛЁНАЯ»</a:t>
            </a:r>
            <a:endParaRPr lang="ru-RU" sz="3200" dirty="0">
              <a:solidFill>
                <a:srgbClr val="00B050"/>
              </a:solidFill>
              <a:latin typeface="Times New Roman"/>
              <a:ea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endParaRPr lang="ru-RU" sz="3200" dirty="0">
              <a:solidFill>
                <a:srgbClr val="00B05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5315553"/>
            <a:ext cx="513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лагеря Мухина Е.Б.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44119"/>
            <a:ext cx="2640964" cy="227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2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0" y="-6121"/>
            <a:ext cx="2237813" cy="221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11" y="404664"/>
            <a:ext cx="4003189" cy="300245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10" y="3717032"/>
            <a:ext cx="3909651" cy="268376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Лена\Desktop\фото лагерь17\фото лагерь для вставки\IMG_12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5030" y="-1971600"/>
            <a:ext cx="2633472" cy="1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0" y="2468076"/>
            <a:ext cx="4479030" cy="335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4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10548664" y="52292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363355" y="0"/>
            <a:ext cx="2237813" cy="221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Лена\Desktop\фото лагерь17\фото лагерь для вставки\20170608_113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35" y="3501008"/>
            <a:ext cx="4032448" cy="302433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55" y="2507960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35" y="251791"/>
            <a:ext cx="4025337" cy="301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1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405899" y="189704"/>
            <a:ext cx="2237813" cy="221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32" y="188640"/>
            <a:ext cx="4283968" cy="321297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r="12407"/>
          <a:stretch/>
        </p:blipFill>
        <p:spPr bwMode="auto">
          <a:xfrm>
            <a:off x="4707631" y="3573016"/>
            <a:ext cx="4227886" cy="307384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" y="2564904"/>
            <a:ext cx="4121150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04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728082"/>
              </p:ext>
            </p:extLst>
          </p:nvPr>
        </p:nvGraphicFramePr>
        <p:xfrm>
          <a:off x="179512" y="339654"/>
          <a:ext cx="8812088" cy="6028922"/>
        </p:xfrm>
        <a:graphic>
          <a:graphicData uri="http://schemas.openxmlformats.org/drawingml/2006/table">
            <a:tbl>
              <a:tblPr firstRow="1" firstCol="1" bandRow="1"/>
              <a:tblGrid>
                <a:gridCol w="8812088"/>
              </a:tblGrid>
              <a:tr h="630914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67175" algn="r"/>
                        </a:tabLst>
                      </a:pP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</a:rPr>
                        <a:t>Ключевые </a:t>
                      </a: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</a:rPr>
                        <a:t>мероприятия </a:t>
                      </a:r>
                      <a:r>
                        <a:rPr lang="en-US" sz="2800" b="1" dirty="0" smtClean="0">
                          <a:effectLst/>
                          <a:latin typeface="Times New Roman"/>
                          <a:ea typeface="Calibri"/>
                        </a:rPr>
                        <a:t>II 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</a:rPr>
                        <a:t>этапа</a:t>
                      </a:r>
                      <a:r>
                        <a:rPr lang="ru-RU" sz="2800" b="1" baseline="0" dirty="0" smtClean="0">
                          <a:effectLst/>
                          <a:latin typeface="Times New Roman"/>
                          <a:ea typeface="Calibri"/>
                        </a:rPr>
                        <a:t> (смена 2018)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513" marR="31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752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u="sng" dirty="0">
                          <a:effectLst/>
                          <a:latin typeface="Times New Roman"/>
                          <a:ea typeface="Times New Roman"/>
                        </a:rPr>
                        <a:t>Нравственное и духовное воспитание</a:t>
                      </a: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: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Разработка буклетов в защиту природы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Создание </a:t>
                      </a:r>
                      <a:r>
                        <a:rPr lang="ru-RU" sz="2800" dirty="0" err="1">
                          <a:effectLst/>
                          <a:latin typeface="Times New Roman"/>
                          <a:ea typeface="Times New Roman"/>
                        </a:rPr>
                        <a:t>экокарты</a:t>
                      </a: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 Московского района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Ведение блога «</a:t>
                      </a:r>
                      <a:r>
                        <a:rPr lang="ru-RU" sz="2800" dirty="0" err="1">
                          <a:effectLst/>
                          <a:latin typeface="Times New Roman"/>
                          <a:ea typeface="Times New Roman"/>
                        </a:rPr>
                        <a:t>Экопатруль</a:t>
                      </a: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Фотовыставки «</a:t>
                      </a:r>
                      <a:r>
                        <a:rPr lang="en-US" sz="2800" dirty="0">
                          <a:effectLst/>
                          <a:latin typeface="Times New Roman"/>
                          <a:ea typeface="Times New Roman"/>
                        </a:rPr>
                        <a:t>SOS</a:t>
                      </a: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», «Уголки родной природы» и др.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Интеллектуально-познавательная игра «Будущее Земли в наших руках»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Экологические акции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Исследовательский проект на базе зоопарка Лимпопо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Озеленение территории лицея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513" marR="31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67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394196"/>
              </p:ext>
            </p:extLst>
          </p:nvPr>
        </p:nvGraphicFramePr>
        <p:xfrm>
          <a:off x="319374" y="548680"/>
          <a:ext cx="8502373" cy="5228439"/>
        </p:xfrm>
        <a:graphic>
          <a:graphicData uri="http://schemas.openxmlformats.org/drawingml/2006/table">
            <a:tbl>
              <a:tblPr firstRow="1" firstCol="1" bandRow="1"/>
              <a:tblGrid>
                <a:gridCol w="8502373"/>
              </a:tblGrid>
              <a:tr h="630914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67175" algn="r"/>
                        </a:tabLst>
                      </a:pP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</a:rPr>
                        <a:t>Ключевые мероприятия</a:t>
                      </a:r>
                      <a:r>
                        <a:rPr lang="en-US" sz="2800" b="1" dirty="0" smtClean="0">
                          <a:effectLst/>
                          <a:latin typeface="Times New Roman"/>
                          <a:ea typeface="Calibri"/>
                        </a:rPr>
                        <a:t>  III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</a:rPr>
                        <a:t> этапа</a:t>
                      </a:r>
                      <a:r>
                        <a:rPr lang="ru-RU" sz="2800" b="1" baseline="0" dirty="0" smtClean="0">
                          <a:effectLst/>
                          <a:latin typeface="Times New Roman"/>
                          <a:ea typeface="Calibri"/>
                        </a:rPr>
                        <a:t> (смена 2019)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513" marR="31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752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u="sng" dirty="0">
                          <a:effectLst/>
                          <a:latin typeface="Times New Roman"/>
                          <a:ea typeface="Times New Roman"/>
                        </a:rPr>
                        <a:t>Социокультурное воспитание: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Просвещение жителей района, города о раздельном сборе отходов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Сборы макулатуры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Акция «Разрядка»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Экологический </a:t>
                      </a:r>
                      <a:r>
                        <a:rPr lang="ru-RU" sz="2800" dirty="0" err="1">
                          <a:effectLst/>
                          <a:latin typeface="Times New Roman"/>
                          <a:ea typeface="Times New Roman"/>
                        </a:rPr>
                        <a:t>флешмоб</a:t>
                      </a: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 «Разделяй с нами!»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Участие в акциях Зеленого движения России «ЭКА»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Выступление агитбригад</a:t>
                      </a:r>
                    </a:p>
                  </a:txBody>
                  <a:tcPr marL="31513" marR="31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6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Рисунок 7" descr="D:\Мои документы\ФОТО\карта Московского райо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50" b="33039"/>
          <a:stretch/>
        </p:blipFill>
        <p:spPr bwMode="auto">
          <a:xfrm>
            <a:off x="76227" y="177668"/>
            <a:ext cx="9105453" cy="418743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4365104"/>
            <a:ext cx="258812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 pitchFamily="34" charset="-120"/>
              </a:rPr>
              <a:t>СОЦИАЛЬНОЕ </a:t>
            </a:r>
          </a:p>
          <a:p>
            <a:pPr algn="ctr">
              <a:defRPr/>
            </a:pPr>
            <a:r>
              <a:rPr lang="ru-RU" sz="2800" b="1" dirty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 pitchFamily="34" charset="-120"/>
              </a:rPr>
              <a:t>ПАРТНЁРСТВО</a:t>
            </a: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314089" y="37635"/>
            <a:ext cx="865481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4000" b="1" kern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ОСОБЕННОСТИ ПРОГРАММЫ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12160" y="4365104"/>
            <a:ext cx="286605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>
                  <a:prstDash val="solid"/>
                </a:ln>
                <a:solidFill>
                  <a:prstClr val="white"/>
                </a:solidFill>
                <a:ea typeface="Microsoft JhengHei" pitchFamily="34" charset="-120"/>
              </a:rPr>
              <a:t>ПРОЕКТНАЯ </a:t>
            </a:r>
          </a:p>
          <a:p>
            <a:pPr algn="ctr">
              <a:defRPr/>
            </a:pPr>
            <a:r>
              <a:rPr lang="ru-RU" sz="2800" b="1" dirty="0">
                <a:ln>
                  <a:prstDash val="solid"/>
                </a:ln>
                <a:solidFill>
                  <a:prstClr val="white"/>
                </a:solidFill>
                <a:ea typeface="Microsoft JhengHei" pitchFamily="34" charset="-120"/>
              </a:rPr>
              <a:t>ДЕЯТЕЛЬНОСТЬ</a:t>
            </a:r>
          </a:p>
        </p:txBody>
      </p:sp>
      <p:sp>
        <p:nvSpPr>
          <p:cNvPr id="3" name="Минус 2"/>
          <p:cNvSpPr/>
          <p:nvPr/>
        </p:nvSpPr>
        <p:spPr>
          <a:xfrm rot="16200000">
            <a:off x="5844353" y="2659471"/>
            <a:ext cx="1676400" cy="466050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Волна 1"/>
          <p:cNvSpPr/>
          <p:nvPr/>
        </p:nvSpPr>
        <p:spPr>
          <a:xfrm>
            <a:off x="6666594" y="1945876"/>
            <a:ext cx="1371600" cy="762000"/>
          </a:xfrm>
          <a:prstGeom prst="wav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Лицей 87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228" y="4193279"/>
            <a:ext cx="291159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>
                <a:ln>
                  <a:prstDash val="solid"/>
                </a:ln>
                <a:solidFill>
                  <a:schemeClr val="tx1"/>
                </a:solidFill>
                <a:ea typeface="Microsoft JhengHei" pitchFamily="34" charset="-120"/>
              </a:rPr>
              <a:t>НЕПРЕРЫВНОСТЬ </a:t>
            </a:r>
          </a:p>
          <a:p>
            <a:pPr algn="ctr">
              <a:defRPr/>
            </a:pPr>
            <a:r>
              <a:rPr lang="ru-RU" sz="2400" b="1" dirty="0">
                <a:ln>
                  <a:prstDash val="solid"/>
                </a:ln>
                <a:solidFill>
                  <a:schemeClr val="tx1"/>
                </a:solidFill>
                <a:ea typeface="Microsoft JhengHei" pitchFamily="34" charset="-120"/>
              </a:rPr>
              <a:t>ЭКОЛОГИЧЕСКОГО </a:t>
            </a:r>
          </a:p>
          <a:p>
            <a:pPr algn="ctr"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chemeClr val="tx1"/>
                </a:solidFill>
                <a:ea typeface="Microsoft JhengHei" pitchFamily="34" charset="-120"/>
              </a:rPr>
              <a:t>ОБРАЗОВАНИЯ</a:t>
            </a:r>
            <a:endParaRPr lang="ru-RU" sz="2400" b="1" dirty="0">
              <a:ln>
                <a:prstDash val="solid"/>
              </a:ln>
              <a:solidFill>
                <a:schemeClr val="tx1"/>
              </a:solidFill>
              <a:ea typeface="Microsoft JhengHei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3749" y="5554371"/>
            <a:ext cx="5245151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Информативность и наличие интерактивной обратной связи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415" y="5762157"/>
            <a:ext cx="3205457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РАЗНОВОЗРАСТНОЕ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СОТРУДНИЧЕСТВО 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7983" y="548680"/>
            <a:ext cx="50660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Лицей-база территориального штаба </a:t>
            </a:r>
            <a:r>
              <a:rPr lang="ru-RU" sz="2400" b="1" dirty="0">
                <a:solidFill>
                  <a:prstClr val="black"/>
                </a:solidFill>
              </a:rPr>
              <a:t>Межрегиональной общественной организации </a:t>
            </a:r>
            <a:r>
              <a:rPr lang="ru-RU" sz="2400" b="1" dirty="0" smtClean="0">
                <a:solidFill>
                  <a:prstClr val="black"/>
                </a:solidFill>
              </a:rPr>
              <a:t>ЭКА,</a:t>
            </a:r>
          </a:p>
          <a:p>
            <a:r>
              <a:rPr lang="ru-RU" sz="2400" b="1" dirty="0" smtClean="0">
                <a:solidFill>
                  <a:prstClr val="black"/>
                </a:solidFill>
              </a:rPr>
              <a:t>участник </a:t>
            </a:r>
            <a:r>
              <a:rPr lang="ru-RU" sz="2400" b="1" dirty="0">
                <a:solidFill>
                  <a:prstClr val="black"/>
                </a:solidFill>
              </a:rPr>
              <a:t>программы «Зеленые школы России</a:t>
            </a:r>
            <a:r>
              <a:rPr lang="ru-RU" sz="2400" b="1" dirty="0" smtClean="0">
                <a:solidFill>
                  <a:prstClr val="black"/>
                </a:solidFill>
              </a:rPr>
              <a:t>»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0" y="-6121"/>
            <a:ext cx="2237813" cy="221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72784" y="404664"/>
            <a:ext cx="49556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>
                  <a:prstDash val="solid"/>
                </a:ln>
                <a:solidFill>
                  <a:prstClr val="white"/>
                </a:solidFill>
                <a:ea typeface="Microsoft JhengHei" pitchFamily="34" charset="-120"/>
              </a:rPr>
              <a:t>ПРОЕКТНАЯ </a:t>
            </a:r>
          </a:p>
          <a:p>
            <a:pPr algn="ctr">
              <a:defRPr/>
            </a:pPr>
            <a:r>
              <a:rPr lang="ru-RU" sz="3200" b="1" dirty="0">
                <a:ln>
                  <a:prstDash val="solid"/>
                </a:ln>
                <a:solidFill>
                  <a:prstClr val="white"/>
                </a:solidFill>
                <a:ea typeface="Microsoft JhengHei" pitchFamily="34" charset="-120"/>
              </a:rPr>
              <a:t>ДЕЯТЕЛЬНОСТЬ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89" y="3099466"/>
            <a:ext cx="4587811" cy="34408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0" y="2204864"/>
            <a:ext cx="4416492" cy="331236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0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0" y="-6121"/>
            <a:ext cx="2237813" cy="221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6" r="10934"/>
          <a:stretch/>
        </p:blipFill>
        <p:spPr bwMode="auto">
          <a:xfrm>
            <a:off x="4644008" y="4136404"/>
            <a:ext cx="3816424" cy="241686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206818"/>
            <a:ext cx="4085398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РАЗНОВОЗРАСТНОЕ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СОТРУДНИЧЕСТВО 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0" y="2664930"/>
            <a:ext cx="4055468" cy="304160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Лена\Desktop\фото лагерь17\фото лагерь для вставки\IMG_12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1" r="23844"/>
          <a:stretch/>
        </p:blipFill>
        <p:spPr bwMode="auto">
          <a:xfrm>
            <a:off x="4644008" y="1376517"/>
            <a:ext cx="3816424" cy="25197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64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1" y="-6121"/>
            <a:ext cx="1946286" cy="192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59832" y="332656"/>
            <a:ext cx="44437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 pitchFamily="34" charset="-120"/>
              </a:rPr>
              <a:t>СОЦИАЛЬНОЕ </a:t>
            </a:r>
          </a:p>
          <a:p>
            <a:pPr algn="ctr">
              <a:defRPr/>
            </a:pPr>
            <a:r>
              <a:rPr lang="ru-RU" sz="3200" b="1" dirty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 pitchFamily="34" charset="-120"/>
              </a:rPr>
              <a:t>ПАРТНЁРСТВО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182129"/>
              </p:ext>
            </p:extLst>
          </p:nvPr>
        </p:nvGraphicFramePr>
        <p:xfrm>
          <a:off x="842939" y="1988840"/>
          <a:ext cx="7992888" cy="532859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7992888"/>
              </a:tblGrid>
              <a:tr h="4680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1.ЦДТ 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Московского  района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2. «Росгосстрах –жизнь»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3. НОО «Семейный центр «Лада»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4. 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Зеленое движение России ЭКА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5. Зоопарк «Лимпопо»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6.Нижегородская 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государственная академическая филармония им. М. Ростроповича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7. «Мир научных чудес» (ИП Малов В.В.)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8. Комиссия по делам несовершеннолетних и защите их прав при администрации Московского района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9.Образовательный центр «Зеленый парус»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10.</a:t>
                      </a:r>
                      <a:r>
                        <a:rPr lang="ru-RU" sz="2000" dirty="0" smtClean="0">
                          <a:solidFill>
                            <a:srgbClr val="6633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Театр «Вера»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. Компания «Галерея-Арт»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12.К\т «Империя грез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Times New Roman"/>
                        </a:rPr>
                        <a:t>Сормовский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15.ООО «Веселая Наука» (Шоу профессора Николя»)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90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0" y="-6121"/>
            <a:ext cx="2237813" cy="221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0" y="2420888"/>
            <a:ext cx="4179723" cy="313749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9"/>
            <a:ext cx="4275584" cy="320668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59832" y="332656"/>
            <a:ext cx="44437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 pitchFamily="34" charset="-120"/>
              </a:rPr>
              <a:t>СОЦИАЛЬНОЕ </a:t>
            </a:r>
          </a:p>
          <a:p>
            <a:pPr algn="ctr">
              <a:defRPr/>
            </a:pPr>
            <a:r>
              <a:rPr lang="ru-RU" sz="3200" b="1" dirty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 pitchFamily="34" charset="-120"/>
              </a:rPr>
              <a:t>ПАРТНЁРСТВО</a:t>
            </a:r>
          </a:p>
        </p:txBody>
      </p:sp>
    </p:spTree>
    <p:extLst>
      <p:ext uri="{BB962C8B-B14F-4D97-AF65-F5344CB8AC3E}">
        <p14:creationId xmlns:p14="http://schemas.microsoft.com/office/powerpoint/2010/main" val="41084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3" b="9137"/>
          <a:stretch/>
        </p:blipFill>
        <p:spPr bwMode="auto">
          <a:xfrm>
            <a:off x="7046" y="-17091"/>
            <a:ext cx="9136954" cy="68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3021" y="332655"/>
            <a:ext cx="9324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человек с новым сознанием</a:t>
            </a:r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8012" y="1389256"/>
            <a:ext cx="13724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2051720" y="1102096"/>
            <a:ext cx="5497910" cy="543199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6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9959" y="588168"/>
            <a:ext cx="7313612" cy="1143000"/>
          </a:xfrm>
        </p:spPr>
        <p:txBody>
          <a:bodyPr/>
          <a:lstStyle/>
          <a:p>
            <a:r>
              <a:rPr lang="ru-RU" altLang="ru-RU" sz="4000" b="1" dirty="0"/>
              <a:t>ВИЗИТНАЯ ЗОНА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2051050"/>
            <a:ext cx="3579812" cy="4114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zh-CN" sz="2400" dirty="0">
                <a:latin typeface="Arial" charset="0"/>
              </a:rPr>
              <a:t>	Основная часть информации данной зоны </a:t>
            </a:r>
            <a:r>
              <a:rPr lang="ru-RU" altLang="zh-CN" sz="2400" dirty="0" smtClean="0">
                <a:latin typeface="Arial" charset="0"/>
              </a:rPr>
              <a:t>располагалась </a:t>
            </a:r>
            <a:r>
              <a:rPr lang="ru-RU" altLang="zh-CN" sz="2400" dirty="0">
                <a:latin typeface="Arial" charset="0"/>
              </a:rPr>
              <a:t>на передвижных стендах. В  </a:t>
            </a:r>
            <a:r>
              <a:rPr lang="ru-RU" altLang="zh-CN" sz="2400" dirty="0" smtClean="0">
                <a:latin typeface="Arial" charset="0"/>
              </a:rPr>
              <a:t>оформлении был </a:t>
            </a:r>
            <a:r>
              <a:rPr lang="ru-RU" altLang="zh-CN" sz="2400" dirty="0">
                <a:latin typeface="Arial" charset="0"/>
              </a:rPr>
              <a:t>использован </a:t>
            </a:r>
            <a:r>
              <a:rPr lang="ru-RU" altLang="zh-CN" sz="2400" dirty="0" smtClean="0">
                <a:latin typeface="Arial" charset="0"/>
              </a:rPr>
              <a:t>различный материал</a:t>
            </a:r>
            <a:r>
              <a:rPr lang="ru-RU" altLang="zh-CN" sz="2400" dirty="0">
                <a:latin typeface="Arial" charset="0"/>
              </a:rPr>
              <a:t>: плотный картон, драпированная ткань, бумажные фигуры в технике оригами и др.</a:t>
            </a:r>
            <a:r>
              <a:rPr lang="ru-RU" altLang="zh-CN" sz="2100" dirty="0"/>
              <a:t> </a:t>
            </a:r>
            <a:endParaRPr lang="ru-RU" altLang="ru-RU" sz="2100" dirty="0"/>
          </a:p>
        </p:txBody>
      </p:sp>
      <p:pic>
        <p:nvPicPr>
          <p:cNvPr id="32772" name="Picture 4" descr="IMG_0520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9" y="1797416"/>
            <a:ext cx="3528962" cy="2350721"/>
          </a:xfrm>
          <a:prstGeom prst="round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4" name="Picture 6" descr="IMG_0515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4365104"/>
            <a:ext cx="3677923" cy="2448445"/>
          </a:xfrm>
          <a:prstGeom prst="round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4260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60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76672"/>
            <a:ext cx="7313612" cy="1143000"/>
          </a:xfrm>
        </p:spPr>
        <p:txBody>
          <a:bodyPr/>
          <a:lstStyle/>
          <a:p>
            <a:r>
              <a:rPr lang="ru-RU" altLang="ru-RU" sz="4000" b="1" dirty="0"/>
              <a:t>ОТРЯДНАЯ ЗОНА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47725" y="2060575"/>
            <a:ext cx="3579813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sz="2500" dirty="0"/>
              <a:t>	В отрядной  зоне </a:t>
            </a:r>
            <a:r>
              <a:rPr lang="ru-RU" altLang="ru-RU" sz="2500" dirty="0" smtClean="0"/>
              <a:t>был  </a:t>
            </a:r>
            <a:r>
              <a:rPr lang="ru-RU" altLang="ru-RU" sz="2500" dirty="0"/>
              <a:t>представлен рейтинг личностного и коллективного роста,  материалы летописи лагеря по итогам прожитого дня, экран настроения и др. </a:t>
            </a:r>
          </a:p>
        </p:txBody>
      </p:sp>
      <p:pic>
        <p:nvPicPr>
          <p:cNvPr id="45060" name="Picture 4" descr="IMG_0472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628775"/>
            <a:ext cx="3816350" cy="2541588"/>
          </a:xfrm>
          <a:prstGeom prst="round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2" name="Picture 6" descr="IMG_0546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4221163"/>
            <a:ext cx="3816350" cy="2541587"/>
          </a:xfrm>
          <a:prstGeom prst="round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4260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99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77053"/>
            <a:ext cx="8360097" cy="1143000"/>
          </a:xfrm>
        </p:spPr>
        <p:txBody>
          <a:bodyPr/>
          <a:lstStyle/>
          <a:p>
            <a:pPr algn="r"/>
            <a:r>
              <a:rPr lang="ru-RU" altLang="ru-RU" sz="3200" b="1" dirty="0"/>
              <a:t>ЗОНА ДЕТСКОГО САМОУПРАВЛЕНИЯ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28775"/>
            <a:ext cx="4033143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sz="2500" dirty="0"/>
              <a:t>	Комната, где дети </a:t>
            </a:r>
            <a:r>
              <a:rPr lang="ru-RU" altLang="ru-RU" sz="2500" dirty="0" smtClean="0"/>
              <a:t>проводили  </a:t>
            </a:r>
            <a:r>
              <a:rPr lang="ru-RU" altLang="ru-RU" sz="2500" dirty="0"/>
              <a:t>сборы актива, </a:t>
            </a:r>
            <a:r>
              <a:rPr lang="ru-RU" altLang="ru-RU" sz="2500" dirty="0" smtClean="0"/>
              <a:t>готовились </a:t>
            </a:r>
            <a:r>
              <a:rPr lang="ru-RU" altLang="ru-RU" sz="2500" dirty="0"/>
              <a:t>к мероприятиям, </a:t>
            </a:r>
            <a:r>
              <a:rPr lang="ru-RU" altLang="ru-RU" sz="2500" dirty="0" smtClean="0"/>
              <a:t>оформляли </a:t>
            </a:r>
            <a:r>
              <a:rPr lang="ru-RU" altLang="ru-RU" sz="2500" dirty="0"/>
              <a:t>уголки, итоги дня, </a:t>
            </a:r>
            <a:r>
              <a:rPr lang="ru-RU" altLang="ru-RU" sz="2500" dirty="0" smtClean="0"/>
              <a:t>готовили </a:t>
            </a:r>
            <a:r>
              <a:rPr lang="ru-RU" altLang="ru-RU" sz="2500" dirty="0"/>
              <a:t>реквизит и т.д. </a:t>
            </a:r>
          </a:p>
        </p:txBody>
      </p:sp>
      <p:pic>
        <p:nvPicPr>
          <p:cNvPr id="50180" name="Picture 4" descr="IMG_0466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1628775"/>
            <a:ext cx="4703763" cy="3132138"/>
          </a:xfrm>
          <a:prstGeom prst="round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2" name="Picture 6" descr="IMG_0455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4437112"/>
            <a:ext cx="3335338" cy="2220912"/>
          </a:xfrm>
          <a:prstGeom prst="round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5" name="Picture 9" descr="IMG_04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27387"/>
            <a:ext cx="2359025" cy="35718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" descr="ПрекЗелен_эмблем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013325"/>
            <a:ext cx="16573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3767" y="116632"/>
            <a:ext cx="5221957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Calibri"/>
              </a:rPr>
              <a:t>Информативность и наличие интерактивной обратной связи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37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7" y="1308642"/>
            <a:ext cx="5472608" cy="968229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Блог в социальных сетях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sz="3600" dirty="0" smtClean="0">
                <a:solidFill>
                  <a:srgbClr val="0070C0"/>
                </a:solidFill>
                <a:hlinkClick r:id="rId2"/>
              </a:rPr>
              <a:t>http</a:t>
            </a:r>
            <a:r>
              <a:rPr lang="en-US" sz="3600" dirty="0">
                <a:solidFill>
                  <a:srgbClr val="0070C0"/>
                </a:solidFill>
                <a:hlinkClick r:id="rId2"/>
              </a:rPr>
              <a:t>://mozaikaleta.blogspot.ru</a:t>
            </a:r>
            <a:r>
              <a:rPr lang="en-US" sz="3600" dirty="0" smtClean="0">
                <a:solidFill>
                  <a:srgbClr val="0070C0"/>
                </a:solidFill>
                <a:hlinkClick r:id="rId2"/>
              </a:rPr>
              <a:t>/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44775"/>
            <a:ext cx="8208912" cy="46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"/>
            <a:ext cx="1934614" cy="190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27615" y="143364"/>
            <a:ext cx="5428761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Информативность и наличие интерактивной обратной связи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6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" y="28342"/>
            <a:ext cx="8877300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7" y="1815496"/>
            <a:ext cx="8960995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29" y="404664"/>
            <a:ext cx="109322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74" y="3375656"/>
            <a:ext cx="4033525" cy="302514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0" t="14230" r="12209" b="25008"/>
          <a:stretch/>
        </p:blipFill>
        <p:spPr bwMode="auto">
          <a:xfrm>
            <a:off x="2627784" y="236410"/>
            <a:ext cx="5503100" cy="352319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1" y="-6120"/>
            <a:ext cx="2036606" cy="201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742" y="3429000"/>
            <a:ext cx="4394058" cy="329554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5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1" y="-6120"/>
            <a:ext cx="2036606" cy="201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7"/>
            <a:ext cx="4346355" cy="325983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17904" r="6475"/>
          <a:stretch/>
        </p:blipFill>
        <p:spPr bwMode="auto">
          <a:xfrm>
            <a:off x="2705703" y="188640"/>
            <a:ext cx="4560813" cy="331236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Лена\Desktop\фото лагерь17\фото лагерь для вставки\IMG_13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1" y="3245405"/>
            <a:ext cx="4207109" cy="31553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22" y="1343084"/>
            <a:ext cx="6411677" cy="486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354772"/>
            <a:ext cx="6275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мониторинга программы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1" y="-6120"/>
            <a:ext cx="2036606" cy="201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6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44" y="1037900"/>
            <a:ext cx="8424936" cy="561662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0" y="-6121"/>
            <a:ext cx="2237813" cy="221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5081"/>
            <a:ext cx="62738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4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38811" y="1705839"/>
            <a:ext cx="5646888" cy="42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5081"/>
            <a:ext cx="62738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21"/>
          <a:stretch/>
        </p:blipFill>
        <p:spPr bwMode="auto">
          <a:xfrm>
            <a:off x="1055273" y="999975"/>
            <a:ext cx="3168352" cy="550337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1" y="-6120"/>
            <a:ext cx="2036606" cy="201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4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абочий стол\пудлик\фото\zd 87\DSC_3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4" y="260648"/>
            <a:ext cx="1137843" cy="836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731" y="0"/>
            <a:ext cx="8721043" cy="1143000"/>
          </a:xfrm>
        </p:spPr>
        <p:txBody>
          <a:bodyPr>
            <a:normAutofit/>
          </a:bodyPr>
          <a:lstStyle/>
          <a:p>
            <a:r>
              <a:rPr lang="ru-RU" altLang="ru-RU" sz="3200" b="1" kern="0" dirty="0" smtClean="0">
                <a:solidFill>
                  <a:srgbClr val="C00000"/>
                </a:solidFill>
                <a:latin typeface="Arial"/>
              </a:rPr>
              <a:t>«Каникулы </a:t>
            </a:r>
            <a:br>
              <a:rPr lang="ru-RU" altLang="ru-RU" sz="3200" b="1" kern="0" dirty="0" smtClean="0">
                <a:solidFill>
                  <a:srgbClr val="C00000"/>
                </a:solidFill>
                <a:latin typeface="Arial"/>
              </a:rPr>
            </a:br>
            <a:r>
              <a:rPr lang="ru-RU" altLang="ru-RU" sz="3200" b="1" kern="0" dirty="0" smtClean="0">
                <a:solidFill>
                  <a:srgbClr val="C00000"/>
                </a:solidFill>
                <a:latin typeface="Arial"/>
              </a:rPr>
              <a:t>больших возможностей» - 2017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97360"/>
            <a:ext cx="8136904" cy="2520280"/>
          </a:xfrm>
        </p:spPr>
        <p:txBody>
          <a:bodyPr>
            <a:noAutofit/>
          </a:bodyPr>
          <a:lstStyle/>
          <a:p>
            <a:pPr marL="0" lvl="0" indent="0" algn="just" eaLnBrk="0" fontAlgn="base" hangingPunct="0">
              <a:buNone/>
              <a:tabLst>
                <a:tab pos="457200" algn="l"/>
              </a:tabLs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1.06-31.08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Социальный  проект «Наша школьная страна» 6-10 классы -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450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учащихся, из них вожатский отряд – 26 человек.</a:t>
            </a:r>
            <a:endParaRPr lang="ru-RU" sz="2400" b="1" dirty="0">
              <a:latin typeface="Times New Roman"/>
              <a:ea typeface="Times New Roman"/>
            </a:endParaRPr>
          </a:p>
          <a:p>
            <a:pPr marL="0" lvl="0" indent="0" algn="just" eaLnBrk="0" fontAlgn="base" hangingPunct="0">
              <a:buNone/>
              <a:tabLst>
                <a:tab pos="457200" algn="l"/>
              </a:tabLs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1.06 – 21.06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Летний оздоровительный лагерь с дневным пребыванием  1-5, 8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классы 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–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126 учащихся.</a:t>
            </a:r>
            <a:endParaRPr lang="ru-RU" sz="2400" b="1" dirty="0">
              <a:latin typeface="Times New Roman"/>
              <a:ea typeface="Times New Roman"/>
            </a:endParaRPr>
          </a:p>
          <a:p>
            <a:pPr marL="0" lvl="0" indent="0" algn="just" eaLnBrk="0" fontAlgn="base" hangingPunct="0">
              <a:buNone/>
              <a:tabLst>
                <a:tab pos="457200" algn="l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Июль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2017г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. Летняя экологическая экспедиция на базе учебно-исследовательского полевого стационара «Сережа» в с. Пустынь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Арзамасского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района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Нижегородской области -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11 учащихся 6 классов</a:t>
            </a:r>
            <a:endParaRPr lang="ru-RU" sz="2400" b="1" dirty="0">
              <a:latin typeface="Times New Roman"/>
              <a:ea typeface="Times New Roman"/>
            </a:endParaRPr>
          </a:p>
          <a:p>
            <a:pPr marL="341313" lvl="0" indent="-341313" algn="just" eaLnBrk="0" fontAlgn="base" hangingPunct="0">
              <a:spcAft>
                <a:spcPct val="0"/>
              </a:spcAft>
              <a:buFontTx/>
              <a:buChar char="•"/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1"/>
          <a:stretch/>
        </p:blipFill>
        <p:spPr bwMode="auto">
          <a:xfrm>
            <a:off x="1294141" y="4739312"/>
            <a:ext cx="3168351" cy="188978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PudlikEV\Desktop\Мои фото\летний лагерь-2016\DSC026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23477" r="22914"/>
          <a:stretch/>
        </p:blipFill>
        <p:spPr bwMode="auto">
          <a:xfrm>
            <a:off x="5076056" y="4651323"/>
            <a:ext cx="2676471" cy="20657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6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5081"/>
            <a:ext cx="62738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1" y="-6120"/>
            <a:ext cx="2036606" cy="201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04880459"/>
              </p:ext>
            </p:extLst>
          </p:nvPr>
        </p:nvGraphicFramePr>
        <p:xfrm>
          <a:off x="159131" y="579731"/>
          <a:ext cx="8832469" cy="582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689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0" y="-6121"/>
            <a:ext cx="255086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228" y="1942143"/>
            <a:ext cx="8818308" cy="342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                         Цель </a:t>
            </a: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программы:  </a:t>
            </a:r>
          </a:p>
          <a:p>
            <a:pPr algn="just"/>
            <a: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</a:rPr>
              <a:t>Оздоровление,  отдых и  занятость  детей через организацию игровой, познавательной и трудовой деятельности, направленной на экологическое воспитание  в условиях летнего лагеря.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58" y="332656"/>
            <a:ext cx="5761037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5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0" y="-6121"/>
            <a:ext cx="2237813" cy="221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6096"/>
              </p:ext>
            </p:extLst>
          </p:nvPr>
        </p:nvGraphicFramePr>
        <p:xfrm>
          <a:off x="311529" y="2204864"/>
          <a:ext cx="8527671" cy="3511296"/>
        </p:xfrm>
        <a:graphic>
          <a:graphicData uri="http://schemas.openxmlformats.org/drawingml/2006/table">
            <a:tbl>
              <a:tblPr firstRow="1" firstCol="1" bandRow="1"/>
              <a:tblGrid>
                <a:gridCol w="2501132"/>
                <a:gridCol w="2987068"/>
                <a:gridCol w="3039471"/>
              </a:tblGrid>
              <a:tr h="368318">
                <a:tc gridSpan="3"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</a:rPr>
                        <a:t>Срок реализации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</a:rPr>
                        <a:t>2016-2017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</a:rPr>
                        <a:t>2017-2018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</a:rPr>
                        <a:t>2018-2019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1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</a:rPr>
                        <a:t>Названия тематических смен-модулей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05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«Взгляд из будущего»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«Новое поколение выбирает!»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</a:rPr>
                        <a:t>«Будущее – это мы!»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1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</a:rPr>
                        <a:t>Девиз смены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08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</a:rPr>
                        <a:t>«Если я знаю – я вижу!»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</a:rPr>
                        <a:t>«Если я вижу – я действую!»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</a:rPr>
                        <a:t>«Если я действую – я изменяю себя и мир вокруг!»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23" y="392139"/>
            <a:ext cx="5761037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8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253082"/>
              </p:ext>
            </p:extLst>
          </p:nvPr>
        </p:nvGraphicFramePr>
        <p:xfrm>
          <a:off x="56707" y="-82181"/>
          <a:ext cx="8867328" cy="6713251"/>
        </p:xfrm>
        <a:graphic>
          <a:graphicData uri="http://schemas.openxmlformats.org/drawingml/2006/table">
            <a:tbl>
              <a:tblPr firstRow="1" firstCol="1" bandRow="1"/>
              <a:tblGrid>
                <a:gridCol w="3003125"/>
                <a:gridCol w="2808312"/>
                <a:gridCol w="3055891"/>
              </a:tblGrid>
              <a:tr h="40389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/>
                          <a:ea typeface="Calibri"/>
                        </a:rPr>
                        <a:t>Цели этапов 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93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Введение младших  школьников в область экологических знаний о себе, о природе, о мире (особое значение имеет взаимодействие детей с педагогами и вожатыми  как значимыми для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них </a:t>
                      </a: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носителями знания и повседневного опыта).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Формирование позитивных отношений младших школьников к таким базовым ценностям общества  как человек, природа, мир, знания, труд, культура, ценностного отношения к социальной реальности в целом.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Получение учащимися опыта самостоятельного социального действия.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(Особое значение имеет взаимодействие школьника с социальными субъектами за пределами лагеря, школы, в открытой общественной среде).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9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159130" y="-6121"/>
            <a:ext cx="2237813" cy="221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4120" y="351802"/>
            <a:ext cx="6787480" cy="612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Times New Roman"/>
              </a:rPr>
              <a:t>Вопросы </a:t>
            </a:r>
            <a:r>
              <a:rPr lang="ru-RU" sz="2800" b="1" dirty="0" err="1" smtClean="0">
                <a:latin typeface="Times New Roman"/>
                <a:ea typeface="Times New Roman"/>
              </a:rPr>
              <a:t>Эконики</a:t>
            </a:r>
            <a:r>
              <a:rPr lang="ru-RU" sz="2800" b="1" dirty="0" smtClean="0">
                <a:latin typeface="Times New Roman"/>
                <a:ea typeface="Times New Roman"/>
              </a:rPr>
              <a:t> -  «</a:t>
            </a:r>
            <a:r>
              <a:rPr lang="ru-RU" sz="2800" b="1" dirty="0" err="1" smtClean="0">
                <a:latin typeface="Times New Roman"/>
                <a:ea typeface="Times New Roman"/>
              </a:rPr>
              <a:t>экомишени</a:t>
            </a:r>
            <a:r>
              <a:rPr lang="ru-RU" sz="2800" b="1" dirty="0" smtClean="0">
                <a:latin typeface="Times New Roman"/>
                <a:ea typeface="Times New Roman"/>
              </a:rPr>
              <a:t>»</a:t>
            </a:r>
            <a:r>
              <a:rPr lang="ru-RU" sz="2400" dirty="0" smtClean="0">
                <a:latin typeface="Times New Roman"/>
                <a:ea typeface="Times New Roman"/>
              </a:rPr>
              <a:t>: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1 июня - Что такое экология? (педагоги и вожатые)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2 июня - Откуда и куда утекает вода?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5 июня - Что такое зеленые легкие?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6 июня - Человек - творец или губитель?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7 июня - Что такое здоровое питание?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8 июня - Куда "исчезает" мусор?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9 июня - Кто такие "братья наши меньшие"?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13 июня - Что такое чистый дом?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14 июня - В чем сила солнца?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15 июня - В чем сила ветра?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16 июня - В чем сила воды?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19 июня - Что такое здоровье?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20 июня - "Мысли глобально, действуй локально!"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SimSun"/>
              </a:rPr>
              <a:t>21 июня - Что такое экология? (воспитанники) 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243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3" y="314294"/>
            <a:ext cx="8781507" cy="62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 b="-63"/>
          <a:stretch>
            <a:fillRect/>
          </a:stretch>
        </p:blipFill>
        <p:spPr bwMode="auto">
          <a:xfrm>
            <a:off x="3770158" y="2673609"/>
            <a:ext cx="1508996" cy="149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7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8686800" y="6400800"/>
            <a:ext cx="304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prstClr val="white"/>
                </a:solidFill>
              </a:rPr>
              <a:t>4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316731"/>
              </p:ext>
            </p:extLst>
          </p:nvPr>
        </p:nvGraphicFramePr>
        <p:xfrm>
          <a:off x="323528" y="188639"/>
          <a:ext cx="8568952" cy="6335191"/>
        </p:xfrm>
        <a:graphic>
          <a:graphicData uri="http://schemas.openxmlformats.org/drawingml/2006/table">
            <a:tbl>
              <a:tblPr firstRow="1" firstCol="1" bandRow="1"/>
              <a:tblGrid>
                <a:gridCol w="8568952"/>
              </a:tblGrid>
              <a:tr h="718733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67175" algn="r"/>
                        </a:tabLst>
                      </a:pP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</a:rPr>
                        <a:t>Ключевые </a:t>
                      </a: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</a:rPr>
                        <a:t>мероприятия </a:t>
                      </a:r>
                      <a:r>
                        <a:rPr lang="en-US" sz="2800" b="1" dirty="0" smtClean="0">
                          <a:effectLst/>
                          <a:latin typeface="Times New Roman"/>
                          <a:ea typeface="Calibri"/>
                        </a:rPr>
                        <a:t>I  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</a:rPr>
                        <a:t>этапа (смена 2017)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513" marR="31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645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u="sng" dirty="0">
                          <a:effectLst/>
                          <a:latin typeface="Times New Roman"/>
                          <a:ea typeface="Times New Roman"/>
                        </a:rPr>
                        <a:t>Экологическое </a:t>
                      </a:r>
                      <a:r>
                        <a:rPr lang="ru-RU" sz="2800" u="sng" dirty="0" smtClean="0">
                          <a:effectLst/>
                          <a:latin typeface="Times New Roman"/>
                          <a:ea typeface="Times New Roman"/>
                        </a:rPr>
                        <a:t>воспитание</a:t>
                      </a: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: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2800" dirty="0" err="1">
                          <a:effectLst/>
                          <a:latin typeface="Times New Roman"/>
                          <a:ea typeface="Times New Roman"/>
                        </a:rPr>
                        <a:t>Экомишень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"/>
                        <a:tabLst/>
                        <a:defRPr/>
                      </a:pPr>
                      <a:r>
                        <a:rPr lang="ru-RU" sz="2800" dirty="0" smtClean="0">
                          <a:effectLst/>
                          <a:latin typeface="Times New Roman"/>
                          <a:ea typeface="Times New Roman"/>
                        </a:rPr>
                        <a:t>Экологический марафон «Ждет помощников природа»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"/>
                        <a:tabLst/>
                        <a:defRPr/>
                      </a:pPr>
                      <a:r>
                        <a:rPr lang="ru-RU" sz="2800" dirty="0" smtClean="0">
                          <a:effectLst/>
                          <a:latin typeface="Times New Roman"/>
                          <a:ea typeface="Times New Roman"/>
                        </a:rPr>
                        <a:t>Исследовательский проект «Редкие и исчезающие животные Нижегородского зоопарка «Лимпопо»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 smtClean="0">
                          <a:effectLst/>
                          <a:latin typeface="Times New Roman"/>
                          <a:ea typeface="Times New Roman"/>
                        </a:rPr>
                        <a:t>Детские </a:t>
                      </a: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научно-познавательные семинары 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Times New Roman"/>
                        </a:rPr>
                        <a:t>здоровья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 smtClean="0">
                          <a:effectLst/>
                          <a:latin typeface="Times New Roman"/>
                          <a:ea typeface="Times New Roman"/>
                        </a:rPr>
                        <a:t>Мастер-классы экологической направленности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 smtClean="0">
                          <a:effectLst/>
                          <a:latin typeface="Times New Roman"/>
                          <a:ea typeface="Times New Roman"/>
                        </a:rPr>
                        <a:t>Экологические игры и викторины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Творческие конкурсы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800" dirty="0" smtClean="0">
                          <a:effectLst/>
                          <a:latin typeface="Times New Roman"/>
                          <a:ea typeface="Times New Roman"/>
                        </a:rPr>
                        <a:t>Фестиваль </a:t>
                      </a: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песни «Если вам по душе красота земная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513" marR="31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0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тмение">
  <a:themeElements>
    <a:clrScheme name="Затмение 15">
      <a:dk1>
        <a:srgbClr val="003300"/>
      </a:dk1>
      <a:lt1>
        <a:srgbClr val="FFFFFF"/>
      </a:lt1>
      <a:dk2>
        <a:srgbClr val="FF6600"/>
      </a:dk2>
      <a:lt2>
        <a:srgbClr val="333300"/>
      </a:lt2>
      <a:accent1>
        <a:srgbClr val="CCCC00"/>
      </a:accent1>
      <a:accent2>
        <a:srgbClr val="99CC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8AB900"/>
      </a:accent6>
      <a:hlink>
        <a:srgbClr val="336600"/>
      </a:hlink>
      <a:folHlink>
        <a:srgbClr val="FFFF00"/>
      </a:folHlink>
    </a:clrScheme>
    <a:fontScheme name="Затмение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1">
        <a:dk1>
          <a:srgbClr val="003300"/>
        </a:dk1>
        <a:lt1>
          <a:srgbClr val="FFFFFF"/>
        </a:lt1>
        <a:dk2>
          <a:srgbClr val="FFFFCC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2">
        <a:dk1>
          <a:srgbClr val="003300"/>
        </a:dk1>
        <a:lt1>
          <a:srgbClr val="FFFFFF"/>
        </a:lt1>
        <a:dk2>
          <a:srgbClr val="003366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3">
        <a:dk1>
          <a:srgbClr val="003300"/>
        </a:dk1>
        <a:lt1>
          <a:srgbClr val="FFFFFF"/>
        </a:lt1>
        <a:dk2>
          <a:srgbClr val="006600"/>
        </a:dk2>
        <a:lt2>
          <a:srgbClr val="333300"/>
        </a:lt2>
        <a:accent1>
          <a:srgbClr val="FFFF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FFFF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4">
        <a:dk1>
          <a:srgbClr val="003300"/>
        </a:dk1>
        <a:lt1>
          <a:srgbClr val="FFFFFF"/>
        </a:lt1>
        <a:dk2>
          <a:srgbClr val="006600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5">
        <a:dk1>
          <a:srgbClr val="003300"/>
        </a:dk1>
        <a:lt1>
          <a:srgbClr val="FFFFFF"/>
        </a:lt1>
        <a:dk2>
          <a:srgbClr val="FF6600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Затмение">
  <a:themeElements>
    <a:clrScheme name="Затмение 15">
      <a:dk1>
        <a:srgbClr val="003300"/>
      </a:dk1>
      <a:lt1>
        <a:srgbClr val="FFFFFF"/>
      </a:lt1>
      <a:dk2>
        <a:srgbClr val="FF6600"/>
      </a:dk2>
      <a:lt2>
        <a:srgbClr val="333300"/>
      </a:lt2>
      <a:accent1>
        <a:srgbClr val="CCCC00"/>
      </a:accent1>
      <a:accent2>
        <a:srgbClr val="99CC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8AB900"/>
      </a:accent6>
      <a:hlink>
        <a:srgbClr val="336600"/>
      </a:hlink>
      <a:folHlink>
        <a:srgbClr val="FFFF00"/>
      </a:folHlink>
    </a:clrScheme>
    <a:fontScheme name="Затмение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1">
        <a:dk1>
          <a:srgbClr val="003300"/>
        </a:dk1>
        <a:lt1>
          <a:srgbClr val="FFFFFF"/>
        </a:lt1>
        <a:dk2>
          <a:srgbClr val="FFFFCC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2">
        <a:dk1>
          <a:srgbClr val="003300"/>
        </a:dk1>
        <a:lt1>
          <a:srgbClr val="FFFFFF"/>
        </a:lt1>
        <a:dk2>
          <a:srgbClr val="003366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3">
        <a:dk1>
          <a:srgbClr val="003300"/>
        </a:dk1>
        <a:lt1>
          <a:srgbClr val="FFFFFF"/>
        </a:lt1>
        <a:dk2>
          <a:srgbClr val="006600"/>
        </a:dk2>
        <a:lt2>
          <a:srgbClr val="333300"/>
        </a:lt2>
        <a:accent1>
          <a:srgbClr val="FFFF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FFFF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4">
        <a:dk1>
          <a:srgbClr val="003300"/>
        </a:dk1>
        <a:lt1>
          <a:srgbClr val="FFFFFF"/>
        </a:lt1>
        <a:dk2>
          <a:srgbClr val="006600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5">
        <a:dk1>
          <a:srgbClr val="003300"/>
        </a:dk1>
        <a:lt1>
          <a:srgbClr val="FFFFFF"/>
        </a:lt1>
        <a:dk2>
          <a:srgbClr val="FF6600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Затмение">
  <a:themeElements>
    <a:clrScheme name="Затмение 15">
      <a:dk1>
        <a:srgbClr val="003300"/>
      </a:dk1>
      <a:lt1>
        <a:srgbClr val="FFFFFF"/>
      </a:lt1>
      <a:dk2>
        <a:srgbClr val="FF6600"/>
      </a:dk2>
      <a:lt2>
        <a:srgbClr val="333300"/>
      </a:lt2>
      <a:accent1>
        <a:srgbClr val="CCCC00"/>
      </a:accent1>
      <a:accent2>
        <a:srgbClr val="99CC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8AB900"/>
      </a:accent6>
      <a:hlink>
        <a:srgbClr val="336600"/>
      </a:hlink>
      <a:folHlink>
        <a:srgbClr val="FFFF00"/>
      </a:folHlink>
    </a:clrScheme>
    <a:fontScheme name="Затмение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1">
        <a:dk1>
          <a:srgbClr val="003300"/>
        </a:dk1>
        <a:lt1>
          <a:srgbClr val="FFFFFF"/>
        </a:lt1>
        <a:dk2>
          <a:srgbClr val="FFFFCC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2">
        <a:dk1>
          <a:srgbClr val="003300"/>
        </a:dk1>
        <a:lt1>
          <a:srgbClr val="FFFFFF"/>
        </a:lt1>
        <a:dk2>
          <a:srgbClr val="003366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3">
        <a:dk1>
          <a:srgbClr val="003300"/>
        </a:dk1>
        <a:lt1>
          <a:srgbClr val="FFFFFF"/>
        </a:lt1>
        <a:dk2>
          <a:srgbClr val="006600"/>
        </a:dk2>
        <a:lt2>
          <a:srgbClr val="333300"/>
        </a:lt2>
        <a:accent1>
          <a:srgbClr val="FFFF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FFFF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4">
        <a:dk1>
          <a:srgbClr val="003300"/>
        </a:dk1>
        <a:lt1>
          <a:srgbClr val="FFFFFF"/>
        </a:lt1>
        <a:dk2>
          <a:srgbClr val="006600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5">
        <a:dk1>
          <a:srgbClr val="003300"/>
        </a:dk1>
        <a:lt1>
          <a:srgbClr val="FFFFFF"/>
        </a:lt1>
        <a:dk2>
          <a:srgbClr val="FF6600"/>
        </a:dk2>
        <a:lt2>
          <a:srgbClr val="333300"/>
        </a:lt2>
        <a:accent1>
          <a:srgbClr val="CCCC00"/>
        </a:accent1>
        <a:accent2>
          <a:srgbClr val="99CC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773</Words>
  <Application>Microsoft Office PowerPoint</Application>
  <PresentationFormat>Экран (4:3)</PresentationFormat>
  <Paragraphs>146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1_Тема Office</vt:lpstr>
      <vt:lpstr>Затмение</vt:lpstr>
      <vt:lpstr>1_Затмение</vt:lpstr>
      <vt:lpstr>2_Затмение</vt:lpstr>
      <vt:lpstr>Презентация PowerPoint</vt:lpstr>
      <vt:lpstr>Презентация PowerPoint</vt:lpstr>
      <vt:lpstr>«Каникулы  больших возможностей» - 2017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ВИЗИТНАЯ ЗОНА</vt:lpstr>
      <vt:lpstr>ОТРЯДНАЯ ЗОНА</vt:lpstr>
      <vt:lpstr>ЗОНА ДЕТСКОГО САМОУПРАВЛЕНИЯ</vt:lpstr>
      <vt:lpstr>Блог в социальных сетях http://mozaikaleta.blogspot.ru/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53</cp:revision>
  <dcterms:created xsi:type="dcterms:W3CDTF">2017-10-30T19:08:48Z</dcterms:created>
  <dcterms:modified xsi:type="dcterms:W3CDTF">2017-11-07T22:30:05Z</dcterms:modified>
</cp:coreProperties>
</file>