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/>
              <a:t>Динамика поступление</a:t>
            </a:r>
            <a:r>
              <a:rPr lang="ru-RU" sz="1400" baseline="0" dirty="0" smtClean="0"/>
              <a:t> выпускников по направлениям  </a:t>
            </a:r>
            <a:endParaRPr lang="ru-RU" sz="14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1308147005911076E-2"/>
          <c:y val="0.24048920968212306"/>
          <c:w val="0.97738370598817781"/>
          <c:h val="0.591979804607757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'2019'!$H$4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831044767668337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9875169145546248E-3"/>
                  <c:y val="3.2407407407407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2.3148148148148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633378438812295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'2019'!$B$5:$B$9</c:f>
              <c:strCache>
                <c:ptCount val="5"/>
                <c:pt idx="0">
                  <c:v>Физико-математическое</c:v>
                </c:pt>
                <c:pt idx="1">
                  <c:v>Естественно-научное</c:v>
                </c:pt>
                <c:pt idx="2">
                  <c:v>Гуманитарное</c:v>
                </c:pt>
                <c:pt idx="3">
                  <c:v>Соц-экономическое</c:v>
                </c:pt>
                <c:pt idx="4">
                  <c:v>Работают, учатся на курсах</c:v>
                </c:pt>
              </c:strCache>
            </c:strRef>
          </c:cat>
          <c:val>
            <c:numRef>
              <c:f>'2019'!$H$5:$H$9</c:f>
              <c:numCache>
                <c:formatCode>0.0%</c:formatCode>
                <c:ptCount val="5"/>
                <c:pt idx="0">
                  <c:v>0.27419354838709675</c:v>
                </c:pt>
                <c:pt idx="1">
                  <c:v>0.30645161290322581</c:v>
                </c:pt>
                <c:pt idx="2">
                  <c:v>0.20967741935483872</c:v>
                </c:pt>
                <c:pt idx="3">
                  <c:v>0.20967741935483872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'2019'!$I$4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6994345261072687E-4"/>
                  <c:y val="1.7029257453015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276248236896447E-2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'2019'!$B$5:$B$9</c:f>
              <c:strCache>
                <c:ptCount val="5"/>
                <c:pt idx="0">
                  <c:v>Физико-математическое</c:v>
                </c:pt>
                <c:pt idx="1">
                  <c:v>Естественно-научное</c:v>
                </c:pt>
                <c:pt idx="2">
                  <c:v>Гуманитарное</c:v>
                </c:pt>
                <c:pt idx="3">
                  <c:v>Соц-экономическое</c:v>
                </c:pt>
                <c:pt idx="4">
                  <c:v>Работают, учатся на курсах</c:v>
                </c:pt>
              </c:strCache>
            </c:strRef>
          </c:cat>
          <c:val>
            <c:numRef>
              <c:f>'2019'!$I$5:$I$9</c:f>
              <c:numCache>
                <c:formatCode>0.0%</c:formatCode>
                <c:ptCount val="5"/>
                <c:pt idx="0">
                  <c:v>0.44262295081967212</c:v>
                </c:pt>
                <c:pt idx="1">
                  <c:v>0.22950819672131148</c:v>
                </c:pt>
                <c:pt idx="2">
                  <c:v>9.8360655737704916E-2</c:v>
                </c:pt>
                <c:pt idx="3">
                  <c:v>0.22950819672131148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'2019'!$J$4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632665327011456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182688902515165E-3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981275371831847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2622081646116515E-3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645861524257486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'2019'!$B$5:$B$9</c:f>
              <c:strCache>
                <c:ptCount val="5"/>
                <c:pt idx="0">
                  <c:v>Физико-математическое</c:v>
                </c:pt>
                <c:pt idx="1">
                  <c:v>Естественно-научное</c:v>
                </c:pt>
                <c:pt idx="2">
                  <c:v>Гуманитарное</c:v>
                </c:pt>
                <c:pt idx="3">
                  <c:v>Соц-экономическое</c:v>
                </c:pt>
                <c:pt idx="4">
                  <c:v>Работают, учатся на курсах</c:v>
                </c:pt>
              </c:strCache>
            </c:strRef>
          </c:cat>
          <c:val>
            <c:numRef>
              <c:f>'2019'!$J$5:$J$9</c:f>
              <c:numCache>
                <c:formatCode>0.0%</c:formatCode>
                <c:ptCount val="5"/>
                <c:pt idx="0">
                  <c:v>0.3968253968253968</c:v>
                </c:pt>
                <c:pt idx="1">
                  <c:v>0.2857142857142857</c:v>
                </c:pt>
                <c:pt idx="2">
                  <c:v>0.17460317460317459</c:v>
                </c:pt>
                <c:pt idx="3">
                  <c:v>0.1111111111111111</c:v>
                </c:pt>
                <c:pt idx="4">
                  <c:v>3.1746031746031744E-2</c:v>
                </c:pt>
              </c:numCache>
            </c:numRef>
          </c:val>
        </c:ser>
        <c:ser>
          <c:idx val="3"/>
          <c:order val="3"/>
          <c:tx>
            <c:strRef>
              <c:f>'2019'!$K$4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3914480311980402E-2"/>
                  <c:y val="-3.5217646906578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'2019'!$B$5:$B$9</c:f>
              <c:strCache>
                <c:ptCount val="5"/>
                <c:pt idx="0">
                  <c:v>Физико-математическое</c:v>
                </c:pt>
                <c:pt idx="1">
                  <c:v>Естественно-научное</c:v>
                </c:pt>
                <c:pt idx="2">
                  <c:v>Гуманитарное</c:v>
                </c:pt>
                <c:pt idx="3">
                  <c:v>Соц-экономическое</c:v>
                </c:pt>
                <c:pt idx="4">
                  <c:v>Работают, учатся на курсах</c:v>
                </c:pt>
              </c:strCache>
            </c:strRef>
          </c:cat>
          <c:val>
            <c:numRef>
              <c:f>'2019'!$K$5:$K$9</c:f>
              <c:numCache>
                <c:formatCode>0.0%</c:formatCode>
                <c:ptCount val="5"/>
                <c:pt idx="0">
                  <c:v>0.29850746268656714</c:v>
                </c:pt>
                <c:pt idx="1">
                  <c:v>0.29850746268656714</c:v>
                </c:pt>
                <c:pt idx="2">
                  <c:v>8.9552238805970144E-2</c:v>
                </c:pt>
                <c:pt idx="3">
                  <c:v>0.29850746268656714</c:v>
                </c:pt>
                <c:pt idx="4">
                  <c:v>1.4925373134328358E-2</c:v>
                </c:pt>
              </c:numCache>
            </c:numRef>
          </c:val>
        </c:ser>
        <c:ser>
          <c:idx val="4"/>
          <c:order val="4"/>
          <c:tx>
            <c:strRef>
              <c:f>'2019'!$L$4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9679301169926506E-3"/>
                  <c:y val="-2.9348039088815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'2019'!$B$5:$B$9</c:f>
              <c:strCache>
                <c:ptCount val="5"/>
                <c:pt idx="0">
                  <c:v>Физико-математическое</c:v>
                </c:pt>
                <c:pt idx="1">
                  <c:v>Естественно-научное</c:v>
                </c:pt>
                <c:pt idx="2">
                  <c:v>Гуманитарное</c:v>
                </c:pt>
                <c:pt idx="3">
                  <c:v>Соц-экономическое</c:v>
                </c:pt>
                <c:pt idx="4">
                  <c:v>Работают, учатся на курсах</c:v>
                </c:pt>
              </c:strCache>
            </c:strRef>
          </c:cat>
          <c:val>
            <c:numRef>
              <c:f>'2019'!$L$5:$L$9</c:f>
              <c:numCache>
                <c:formatCode>0.0%</c:formatCode>
                <c:ptCount val="5"/>
                <c:pt idx="0">
                  <c:v>0.33333333333333331</c:v>
                </c:pt>
                <c:pt idx="1">
                  <c:v>0.21568627450980393</c:v>
                </c:pt>
                <c:pt idx="2">
                  <c:v>0.15686274509803921</c:v>
                </c:pt>
                <c:pt idx="3">
                  <c:v>0.23529411764705882</c:v>
                </c:pt>
                <c:pt idx="4">
                  <c:v>5.8823529411764705E-2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1716608"/>
        <c:axId val="171718144"/>
      </c:barChart>
      <c:catAx>
        <c:axId val="1717166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 b="0"/>
            </a:pPr>
            <a:endParaRPr lang="ru-RU"/>
          </a:p>
        </c:txPr>
        <c:crossAx val="171718144"/>
        <c:crosses val="autoZero"/>
        <c:auto val="1"/>
        <c:lblAlgn val="ctr"/>
        <c:lblOffset val="100"/>
        <c:noMultiLvlLbl val="0"/>
      </c:catAx>
      <c:valAx>
        <c:axId val="17171814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7171660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Поступление</a:t>
            </a:r>
            <a:r>
              <a:rPr lang="ru-RU" sz="1400" baseline="0"/>
              <a:t> выпускников 2015-2019</a:t>
            </a:r>
            <a:endParaRPr lang="ru-RU" sz="1400"/>
          </a:p>
        </c:rich>
      </c:tx>
      <c:layout/>
      <c:overlay val="1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Мониторинг!$A$5</c:f>
              <c:strCache>
                <c:ptCount val="1"/>
                <c:pt idx="0">
                  <c:v>Физико-математическое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Мониторинг!$B$4:$F$4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Мониторинг!$B$5:$F$5</c:f>
              <c:numCache>
                <c:formatCode>General</c:formatCode>
                <c:ptCount val="5"/>
                <c:pt idx="0">
                  <c:v>17</c:v>
                </c:pt>
                <c:pt idx="1">
                  <c:v>27</c:v>
                </c:pt>
                <c:pt idx="2">
                  <c:v>25</c:v>
                </c:pt>
                <c:pt idx="3">
                  <c:v>20</c:v>
                </c:pt>
                <c:pt idx="4">
                  <c:v>17</c:v>
                </c:pt>
              </c:numCache>
            </c:numRef>
          </c:val>
        </c:ser>
        <c:ser>
          <c:idx val="1"/>
          <c:order val="1"/>
          <c:tx>
            <c:strRef>
              <c:f>Мониторинг!$A$6</c:f>
              <c:strCache>
                <c:ptCount val="1"/>
                <c:pt idx="0">
                  <c:v>Естественно-научное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Мониторинг!$B$4:$F$4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Мониторинг!$B$6:$F$6</c:f>
              <c:numCache>
                <c:formatCode>General</c:formatCode>
                <c:ptCount val="5"/>
                <c:pt idx="0">
                  <c:v>19</c:v>
                </c:pt>
                <c:pt idx="1">
                  <c:v>14</c:v>
                </c:pt>
                <c:pt idx="2">
                  <c:v>18</c:v>
                </c:pt>
                <c:pt idx="3">
                  <c:v>20</c:v>
                </c:pt>
                <c:pt idx="4">
                  <c:v>11</c:v>
                </c:pt>
              </c:numCache>
            </c:numRef>
          </c:val>
        </c:ser>
        <c:ser>
          <c:idx val="2"/>
          <c:order val="2"/>
          <c:tx>
            <c:strRef>
              <c:f>Мониторинг!$A$7</c:f>
              <c:strCache>
                <c:ptCount val="1"/>
                <c:pt idx="0">
                  <c:v>Гуманитарное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5.994094488188976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Мониторинг!$B$4:$F$4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Мониторинг!$B$7:$F$7</c:f>
              <c:numCache>
                <c:formatCode>General</c:formatCode>
                <c:ptCount val="5"/>
                <c:pt idx="0">
                  <c:v>13</c:v>
                </c:pt>
                <c:pt idx="1">
                  <c:v>6</c:v>
                </c:pt>
                <c:pt idx="2">
                  <c:v>11</c:v>
                </c:pt>
                <c:pt idx="3">
                  <c:v>6</c:v>
                </c:pt>
                <c:pt idx="4">
                  <c:v>8</c:v>
                </c:pt>
              </c:numCache>
            </c:numRef>
          </c:val>
        </c:ser>
        <c:ser>
          <c:idx val="3"/>
          <c:order val="3"/>
          <c:tx>
            <c:strRef>
              <c:f>Мониторинг!$A$8</c:f>
              <c:strCache>
                <c:ptCount val="1"/>
                <c:pt idx="0">
                  <c:v>Соц-экономическое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2222222222222222E-3"/>
                  <c:y val="-2.147375435080959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Мониторинг!$B$4:$F$4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Мониторинг!$B$8:$F$8</c:f>
              <c:numCache>
                <c:formatCode>General</c:formatCode>
                <c:ptCount val="5"/>
                <c:pt idx="0">
                  <c:v>13</c:v>
                </c:pt>
                <c:pt idx="1">
                  <c:v>14</c:v>
                </c:pt>
                <c:pt idx="2">
                  <c:v>7</c:v>
                </c:pt>
                <c:pt idx="3">
                  <c:v>20</c:v>
                </c:pt>
                <c:pt idx="4">
                  <c:v>12</c:v>
                </c:pt>
              </c:numCache>
            </c:numRef>
          </c:val>
        </c:ser>
        <c:ser>
          <c:idx val="4"/>
          <c:order val="4"/>
          <c:tx>
            <c:strRef>
              <c:f>Мониторинг!$A$9</c:f>
              <c:strCache>
                <c:ptCount val="1"/>
                <c:pt idx="0">
                  <c:v>не  поступили(работают)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4.067111402741324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555555555555558E-3"/>
                  <c:y val="-4.530074365704289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779E-3"/>
                  <c:y val="-5.0717045785943445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10305958132045E-2"/>
                  <c:y val="-4.24131681418936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Мониторинг!$B$4:$F$4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Мониторинг!$B$9:$F$9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175910912"/>
        <c:axId val="175912448"/>
      </c:barChart>
      <c:catAx>
        <c:axId val="17591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75912448"/>
        <c:crosses val="autoZero"/>
        <c:auto val="1"/>
        <c:lblAlgn val="ctr"/>
        <c:lblOffset val="100"/>
        <c:noMultiLvlLbl val="0"/>
      </c:catAx>
      <c:valAx>
        <c:axId val="1759124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59109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Потупление выпускников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Мониторинг!$A$18</c:f>
              <c:strCache>
                <c:ptCount val="1"/>
                <c:pt idx="0">
                  <c:v>Бюджетное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8.3208607188564241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3.79384395132426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2.139216069065746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511060259344014E-3"/>
                  <c:y val="-3.00913212294744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Мониторинг!$B$17:$F$17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Мониторинг!$B$18:$F$18</c:f>
              <c:numCache>
                <c:formatCode>General</c:formatCode>
                <c:ptCount val="5"/>
                <c:pt idx="0">
                  <c:v>43</c:v>
                </c:pt>
                <c:pt idx="1">
                  <c:v>42</c:v>
                </c:pt>
                <c:pt idx="2">
                  <c:v>50</c:v>
                </c:pt>
                <c:pt idx="3">
                  <c:v>46</c:v>
                </c:pt>
                <c:pt idx="4">
                  <c:v>39</c:v>
                </c:pt>
              </c:numCache>
            </c:numRef>
          </c:val>
        </c:ser>
        <c:ser>
          <c:idx val="1"/>
          <c:order val="1"/>
          <c:tx>
            <c:strRef>
              <c:f>Мониторинг!$A$19</c:f>
              <c:strCache>
                <c:ptCount val="1"/>
                <c:pt idx="0">
                  <c:v>Платное 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3.0511060259344014E-3"/>
                  <c:y val="-2.581288909134292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Мониторинг!$B$17:$F$17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Мониторинг!$B$19:$F$19</c:f>
              <c:numCache>
                <c:formatCode>General</c:formatCode>
                <c:ptCount val="5"/>
                <c:pt idx="0">
                  <c:v>19</c:v>
                </c:pt>
                <c:pt idx="1">
                  <c:v>19</c:v>
                </c:pt>
                <c:pt idx="2">
                  <c:v>11</c:v>
                </c:pt>
                <c:pt idx="3">
                  <c:v>20</c:v>
                </c:pt>
                <c:pt idx="4">
                  <c:v>9</c:v>
                </c:pt>
              </c:numCache>
            </c:numRef>
          </c:val>
        </c:ser>
        <c:ser>
          <c:idx val="2"/>
          <c:order val="2"/>
          <c:tx>
            <c:strRef>
              <c:f>Мониторинг!$A$20</c:f>
              <c:strCache>
                <c:ptCount val="1"/>
                <c:pt idx="0">
                  <c:v>не  поступили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333114610673668E-2"/>
                  <c:y val="-5.45600029163021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777777777777779E-3"/>
                  <c:y val="-5.91896325459317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3333333333333332E-3"/>
                  <c:y val="-4.113480606590842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3868882733148658E-3"/>
                  <c:y val="-4.04277564477993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1187259525582785E-16"/>
                  <c:y val="-6.81147914361944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Мониторинг!$B$17:$F$17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Мониторинг!$B$20:$F$20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178930816"/>
        <c:axId val="178932352"/>
      </c:barChart>
      <c:catAx>
        <c:axId val="17893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78932352"/>
        <c:crosses val="autoZero"/>
        <c:auto val="1"/>
        <c:lblAlgn val="ctr"/>
        <c:lblOffset val="100"/>
        <c:noMultiLvlLbl val="0"/>
      </c:catAx>
      <c:valAx>
        <c:axId val="1789323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893081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63" name="Group 191"/>
          <p:cNvGrpSpPr>
            <a:grpSpLocks/>
          </p:cNvGrpSpPr>
          <p:nvPr/>
        </p:nvGrpSpPr>
        <p:grpSpPr bwMode="auto">
          <a:xfrm>
            <a:off x="434975" y="4763"/>
            <a:ext cx="8015288" cy="6853237"/>
            <a:chOff x="274" y="10"/>
            <a:chExt cx="5049" cy="4310"/>
          </a:xfrm>
        </p:grpSpPr>
        <p:sp>
          <p:nvSpPr>
            <p:cNvPr id="3198" name="Line 126"/>
            <p:cNvSpPr>
              <a:spLocks noChangeShapeType="1"/>
            </p:cNvSpPr>
            <p:nvPr userDrawn="1"/>
          </p:nvSpPr>
          <p:spPr bwMode="gray">
            <a:xfrm>
              <a:off x="3479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09" name="Line 137"/>
            <p:cNvSpPr>
              <a:spLocks noChangeShapeType="1"/>
            </p:cNvSpPr>
            <p:nvPr userDrawn="1"/>
          </p:nvSpPr>
          <p:spPr bwMode="gray">
            <a:xfrm>
              <a:off x="3929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11" name="Line 139"/>
            <p:cNvSpPr>
              <a:spLocks noChangeShapeType="1"/>
            </p:cNvSpPr>
            <p:nvPr userDrawn="1"/>
          </p:nvSpPr>
          <p:spPr bwMode="gray">
            <a:xfrm>
              <a:off x="4395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12" name="Line 140"/>
            <p:cNvSpPr>
              <a:spLocks noChangeShapeType="1"/>
            </p:cNvSpPr>
            <p:nvPr userDrawn="1"/>
          </p:nvSpPr>
          <p:spPr bwMode="gray">
            <a:xfrm>
              <a:off x="4845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15" name="Line 143"/>
            <p:cNvSpPr>
              <a:spLocks noChangeShapeType="1"/>
            </p:cNvSpPr>
            <p:nvPr userDrawn="1"/>
          </p:nvSpPr>
          <p:spPr bwMode="gray">
            <a:xfrm>
              <a:off x="5302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19" name="Line 147"/>
            <p:cNvSpPr>
              <a:spLocks noChangeShapeType="1"/>
            </p:cNvSpPr>
            <p:nvPr userDrawn="1"/>
          </p:nvSpPr>
          <p:spPr bwMode="gray">
            <a:xfrm>
              <a:off x="1651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21" name="Line 149"/>
            <p:cNvSpPr>
              <a:spLocks noChangeShapeType="1"/>
            </p:cNvSpPr>
            <p:nvPr userDrawn="1"/>
          </p:nvSpPr>
          <p:spPr bwMode="gray">
            <a:xfrm>
              <a:off x="2101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23" name="Line 151"/>
            <p:cNvSpPr>
              <a:spLocks noChangeShapeType="1"/>
            </p:cNvSpPr>
            <p:nvPr userDrawn="1"/>
          </p:nvSpPr>
          <p:spPr bwMode="gray">
            <a:xfrm>
              <a:off x="2567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24" name="Line 152"/>
            <p:cNvSpPr>
              <a:spLocks noChangeShapeType="1"/>
            </p:cNvSpPr>
            <p:nvPr userDrawn="1"/>
          </p:nvSpPr>
          <p:spPr bwMode="gray">
            <a:xfrm>
              <a:off x="3017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30" name="Line 158"/>
            <p:cNvSpPr>
              <a:spLocks noChangeShapeType="1"/>
            </p:cNvSpPr>
            <p:nvPr userDrawn="1"/>
          </p:nvSpPr>
          <p:spPr bwMode="gray">
            <a:xfrm>
              <a:off x="274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32" name="Line 160"/>
            <p:cNvSpPr>
              <a:spLocks noChangeShapeType="1"/>
            </p:cNvSpPr>
            <p:nvPr userDrawn="1"/>
          </p:nvSpPr>
          <p:spPr bwMode="gray">
            <a:xfrm>
              <a:off x="740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33" name="Line 161"/>
            <p:cNvSpPr>
              <a:spLocks noChangeShapeType="1"/>
            </p:cNvSpPr>
            <p:nvPr userDrawn="1"/>
          </p:nvSpPr>
          <p:spPr bwMode="gray">
            <a:xfrm>
              <a:off x="1190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3159" name="Rectangle 87"/>
          <p:cNvSpPr>
            <a:spLocks noChangeArrowheads="1"/>
          </p:cNvSpPr>
          <p:nvPr/>
        </p:nvSpPr>
        <p:spPr bwMode="gray">
          <a:xfrm>
            <a:off x="0" y="1795463"/>
            <a:ext cx="9144000" cy="2503487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37" name="Rectangle 165"/>
          <p:cNvSpPr>
            <a:spLocks noChangeArrowheads="1"/>
          </p:cNvSpPr>
          <p:nvPr/>
        </p:nvSpPr>
        <p:spPr bwMode="gray">
          <a:xfrm>
            <a:off x="5553075" y="5576888"/>
            <a:ext cx="712788" cy="644525"/>
          </a:xfrm>
          <a:prstGeom prst="rect">
            <a:avLst/>
          </a:prstGeom>
          <a:solidFill>
            <a:schemeClr val="accent2">
              <a:alpha val="3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38" name="Rectangle 166"/>
          <p:cNvSpPr>
            <a:spLocks noChangeArrowheads="1"/>
          </p:cNvSpPr>
          <p:nvPr/>
        </p:nvSpPr>
        <p:spPr bwMode="gray">
          <a:xfrm>
            <a:off x="7007225" y="5588000"/>
            <a:ext cx="725488" cy="635000"/>
          </a:xfrm>
          <a:prstGeom prst="rect">
            <a:avLst/>
          </a:prstGeom>
          <a:solidFill>
            <a:srgbClr val="DDDDD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39" name="Rectangle 167"/>
          <p:cNvSpPr>
            <a:spLocks noChangeArrowheads="1"/>
          </p:cNvSpPr>
          <p:nvPr/>
        </p:nvSpPr>
        <p:spPr bwMode="gray">
          <a:xfrm>
            <a:off x="6269038" y="4943475"/>
            <a:ext cx="725487" cy="636588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0" name="Rectangle 168"/>
          <p:cNvSpPr>
            <a:spLocks noChangeArrowheads="1"/>
          </p:cNvSpPr>
          <p:nvPr/>
        </p:nvSpPr>
        <p:spPr bwMode="gray">
          <a:xfrm>
            <a:off x="8447088" y="5588000"/>
            <a:ext cx="696912" cy="635000"/>
          </a:xfrm>
          <a:prstGeom prst="rect">
            <a:avLst/>
          </a:prstGeom>
          <a:solidFill>
            <a:srgbClr val="DDDDD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2" name="Rectangle 170"/>
          <p:cNvSpPr>
            <a:spLocks noChangeArrowheads="1"/>
          </p:cNvSpPr>
          <p:nvPr/>
        </p:nvSpPr>
        <p:spPr bwMode="gray">
          <a:xfrm>
            <a:off x="2651125" y="5588000"/>
            <a:ext cx="725488" cy="635000"/>
          </a:xfrm>
          <a:prstGeom prst="rect">
            <a:avLst/>
          </a:prstGeom>
          <a:solidFill>
            <a:srgbClr val="DDDDD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3" name="Rectangle 171"/>
          <p:cNvSpPr>
            <a:spLocks noChangeArrowheads="1"/>
          </p:cNvSpPr>
          <p:nvPr/>
        </p:nvSpPr>
        <p:spPr bwMode="gray">
          <a:xfrm>
            <a:off x="4105275" y="5588000"/>
            <a:ext cx="725488" cy="635000"/>
          </a:xfrm>
          <a:prstGeom prst="rect">
            <a:avLst/>
          </a:prstGeom>
          <a:solidFill>
            <a:srgbClr val="DDDDD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4" name="Rectangle 172"/>
          <p:cNvSpPr>
            <a:spLocks noChangeArrowheads="1"/>
          </p:cNvSpPr>
          <p:nvPr/>
        </p:nvSpPr>
        <p:spPr bwMode="gray">
          <a:xfrm>
            <a:off x="3367088" y="4943475"/>
            <a:ext cx="725487" cy="636588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5" name="Rectangle 173"/>
          <p:cNvSpPr>
            <a:spLocks noChangeArrowheads="1"/>
          </p:cNvSpPr>
          <p:nvPr/>
        </p:nvSpPr>
        <p:spPr bwMode="gray">
          <a:xfrm>
            <a:off x="4818063" y="4943475"/>
            <a:ext cx="725487" cy="636588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6" name="Rectangle 174"/>
          <p:cNvSpPr>
            <a:spLocks noChangeArrowheads="1"/>
          </p:cNvSpPr>
          <p:nvPr/>
        </p:nvSpPr>
        <p:spPr bwMode="gray">
          <a:xfrm>
            <a:off x="1917700" y="4943475"/>
            <a:ext cx="725488" cy="636588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7" name="Rectangle 175"/>
          <p:cNvSpPr>
            <a:spLocks noChangeArrowheads="1"/>
          </p:cNvSpPr>
          <p:nvPr/>
        </p:nvSpPr>
        <p:spPr bwMode="gray">
          <a:xfrm>
            <a:off x="5541963" y="4310063"/>
            <a:ext cx="725487" cy="636587"/>
          </a:xfrm>
          <a:prstGeom prst="rect">
            <a:avLst/>
          </a:prstGeom>
          <a:solidFill>
            <a:schemeClr val="accent2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8" name="Rectangle 176"/>
          <p:cNvSpPr>
            <a:spLocks noChangeArrowheads="1"/>
          </p:cNvSpPr>
          <p:nvPr/>
        </p:nvSpPr>
        <p:spPr bwMode="gray">
          <a:xfrm>
            <a:off x="6996113" y="4300538"/>
            <a:ext cx="725487" cy="646112"/>
          </a:xfrm>
          <a:prstGeom prst="rect">
            <a:avLst/>
          </a:prstGeom>
          <a:solidFill>
            <a:schemeClr val="accent2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9" name="Rectangle 177"/>
          <p:cNvSpPr>
            <a:spLocks noChangeArrowheads="1"/>
          </p:cNvSpPr>
          <p:nvPr/>
        </p:nvSpPr>
        <p:spPr bwMode="gray">
          <a:xfrm>
            <a:off x="8435975" y="4300538"/>
            <a:ext cx="703263" cy="646112"/>
          </a:xfrm>
          <a:prstGeom prst="rect">
            <a:avLst/>
          </a:prstGeom>
          <a:solidFill>
            <a:schemeClr val="accent2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0" name="Rectangle 178"/>
          <p:cNvSpPr>
            <a:spLocks noChangeArrowheads="1"/>
          </p:cNvSpPr>
          <p:nvPr/>
        </p:nvSpPr>
        <p:spPr bwMode="gray">
          <a:xfrm>
            <a:off x="4105275" y="4310063"/>
            <a:ext cx="725488" cy="636587"/>
          </a:xfrm>
          <a:prstGeom prst="rect">
            <a:avLst/>
          </a:prstGeom>
          <a:solidFill>
            <a:srgbClr val="DDDDDD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7" name="Rectangle 185"/>
          <p:cNvSpPr>
            <a:spLocks noChangeArrowheads="1"/>
          </p:cNvSpPr>
          <p:nvPr/>
        </p:nvSpPr>
        <p:spPr bwMode="gray">
          <a:xfrm>
            <a:off x="7720013" y="6221413"/>
            <a:ext cx="725487" cy="636587"/>
          </a:xfrm>
          <a:prstGeom prst="rect">
            <a:avLst/>
          </a:prstGeom>
          <a:solidFill>
            <a:srgbClr val="DDDDD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8" name="Rectangle 186"/>
          <p:cNvSpPr>
            <a:spLocks noChangeArrowheads="1"/>
          </p:cNvSpPr>
          <p:nvPr/>
        </p:nvSpPr>
        <p:spPr bwMode="gray">
          <a:xfrm>
            <a:off x="3371850" y="6221413"/>
            <a:ext cx="728663" cy="636587"/>
          </a:xfrm>
          <a:prstGeom prst="rect">
            <a:avLst/>
          </a:prstGeom>
          <a:solidFill>
            <a:srgbClr val="DDDDD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9" name="Rectangle 187"/>
          <p:cNvSpPr>
            <a:spLocks noChangeArrowheads="1"/>
          </p:cNvSpPr>
          <p:nvPr/>
        </p:nvSpPr>
        <p:spPr bwMode="gray">
          <a:xfrm>
            <a:off x="4826000" y="6221413"/>
            <a:ext cx="725488" cy="636587"/>
          </a:xfrm>
          <a:prstGeom prst="rect">
            <a:avLst/>
          </a:prstGeom>
          <a:solidFill>
            <a:srgbClr val="DDDDD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60" name="Rectangle 188"/>
          <p:cNvSpPr>
            <a:spLocks noChangeArrowheads="1"/>
          </p:cNvSpPr>
          <p:nvPr/>
        </p:nvSpPr>
        <p:spPr bwMode="gray">
          <a:xfrm>
            <a:off x="1920875" y="6221413"/>
            <a:ext cx="725488" cy="636587"/>
          </a:xfrm>
          <a:prstGeom prst="rect">
            <a:avLst/>
          </a:prstGeom>
          <a:solidFill>
            <a:srgbClr val="DDDDD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3278" name="Group 206"/>
          <p:cNvGrpSpPr>
            <a:grpSpLocks/>
          </p:cNvGrpSpPr>
          <p:nvPr/>
        </p:nvGrpSpPr>
        <p:grpSpPr bwMode="auto">
          <a:xfrm>
            <a:off x="0" y="533400"/>
            <a:ext cx="9144000" cy="5689600"/>
            <a:chOff x="0" y="336"/>
            <a:chExt cx="5760" cy="3584"/>
          </a:xfrm>
        </p:grpSpPr>
        <p:sp>
          <p:nvSpPr>
            <p:cNvPr id="3264" name="Line 192"/>
            <p:cNvSpPr>
              <a:spLocks noChangeShapeType="1"/>
            </p:cNvSpPr>
            <p:nvPr userDrawn="1"/>
          </p:nvSpPr>
          <p:spPr bwMode="gray">
            <a:xfrm flipH="1">
              <a:off x="0" y="336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65" name="Line 193"/>
            <p:cNvSpPr>
              <a:spLocks noChangeShapeType="1"/>
            </p:cNvSpPr>
            <p:nvPr userDrawn="1"/>
          </p:nvSpPr>
          <p:spPr bwMode="gray">
            <a:xfrm flipH="1">
              <a:off x="0" y="733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66" name="Line 194"/>
            <p:cNvSpPr>
              <a:spLocks noChangeShapeType="1"/>
            </p:cNvSpPr>
            <p:nvPr userDrawn="1"/>
          </p:nvSpPr>
          <p:spPr bwMode="gray">
            <a:xfrm flipH="1">
              <a:off x="0" y="1123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67" name="Line 195"/>
            <p:cNvSpPr>
              <a:spLocks noChangeShapeType="1"/>
            </p:cNvSpPr>
            <p:nvPr userDrawn="1"/>
          </p:nvSpPr>
          <p:spPr bwMode="gray">
            <a:xfrm flipH="1">
              <a:off x="0" y="2707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68" name="Line 196"/>
            <p:cNvSpPr>
              <a:spLocks noChangeShapeType="1"/>
            </p:cNvSpPr>
            <p:nvPr userDrawn="1"/>
          </p:nvSpPr>
          <p:spPr bwMode="gray">
            <a:xfrm flipH="1">
              <a:off x="0" y="3111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69" name="Line 197"/>
            <p:cNvSpPr>
              <a:spLocks noChangeShapeType="1"/>
            </p:cNvSpPr>
            <p:nvPr userDrawn="1"/>
          </p:nvSpPr>
          <p:spPr bwMode="gray">
            <a:xfrm flipH="1">
              <a:off x="0" y="3516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70" name="Line 198"/>
            <p:cNvSpPr>
              <a:spLocks noChangeShapeType="1"/>
            </p:cNvSpPr>
            <p:nvPr userDrawn="1"/>
          </p:nvSpPr>
          <p:spPr bwMode="gray">
            <a:xfrm flipH="1">
              <a:off x="0" y="3920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4343400"/>
            <a:ext cx="4419600" cy="609600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rgbClr val="FFFFF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gray">
          <a:xfrm>
            <a:off x="0" y="461963"/>
            <a:ext cx="10985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2391" dir="11227501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200" b="1">
                <a:solidFill>
                  <a:srgbClr val="FFFFFF"/>
                </a:solidFill>
                <a:latin typeface="Arial" charset="0"/>
              </a:rPr>
              <a:t>LOGO</a:t>
            </a:r>
          </a:p>
        </p:txBody>
      </p:sp>
      <p:sp>
        <p:nvSpPr>
          <p:cNvPr id="3210" name="Rectangle 138"/>
          <p:cNvSpPr>
            <a:spLocks noChangeArrowheads="1"/>
          </p:cNvSpPr>
          <p:nvPr/>
        </p:nvSpPr>
        <p:spPr bwMode="gray">
          <a:xfrm>
            <a:off x="5524500" y="534988"/>
            <a:ext cx="725488" cy="633412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13" name="Rectangle 141"/>
          <p:cNvSpPr>
            <a:spLocks noChangeArrowheads="1"/>
          </p:cNvSpPr>
          <p:nvPr/>
        </p:nvSpPr>
        <p:spPr bwMode="gray">
          <a:xfrm>
            <a:off x="6978650" y="534988"/>
            <a:ext cx="725488" cy="633412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18" name="Rectangle 146"/>
          <p:cNvSpPr>
            <a:spLocks noChangeArrowheads="1"/>
          </p:cNvSpPr>
          <p:nvPr/>
        </p:nvSpPr>
        <p:spPr bwMode="gray">
          <a:xfrm>
            <a:off x="7691438" y="4763"/>
            <a:ext cx="725487" cy="522287"/>
          </a:xfrm>
          <a:prstGeom prst="rect">
            <a:avLst/>
          </a:prstGeom>
          <a:solidFill>
            <a:schemeClr val="folHlink">
              <a:alpha val="3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25" name="Rectangle 153"/>
          <p:cNvSpPr>
            <a:spLocks noChangeArrowheads="1"/>
          </p:cNvSpPr>
          <p:nvPr/>
        </p:nvSpPr>
        <p:spPr bwMode="gray">
          <a:xfrm>
            <a:off x="4076700" y="534988"/>
            <a:ext cx="725488" cy="633412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27" name="Rectangle 155"/>
          <p:cNvSpPr>
            <a:spLocks noChangeArrowheads="1"/>
          </p:cNvSpPr>
          <p:nvPr/>
        </p:nvSpPr>
        <p:spPr bwMode="gray">
          <a:xfrm>
            <a:off x="4789488" y="4763"/>
            <a:ext cx="725487" cy="522287"/>
          </a:xfrm>
          <a:prstGeom prst="rect">
            <a:avLst/>
          </a:prstGeom>
          <a:solidFill>
            <a:srgbClr val="DDDDD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34" name="Rectangle 162"/>
          <p:cNvSpPr>
            <a:spLocks noChangeArrowheads="1"/>
          </p:cNvSpPr>
          <p:nvPr/>
        </p:nvSpPr>
        <p:spPr bwMode="gray">
          <a:xfrm>
            <a:off x="446088" y="1147763"/>
            <a:ext cx="725487" cy="633412"/>
          </a:xfrm>
          <a:prstGeom prst="rect">
            <a:avLst/>
          </a:prstGeom>
          <a:solidFill>
            <a:schemeClr val="folHlink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36" name="Rectangle 164"/>
          <p:cNvSpPr>
            <a:spLocks noChangeArrowheads="1"/>
          </p:cNvSpPr>
          <p:nvPr/>
        </p:nvSpPr>
        <p:spPr bwMode="gray">
          <a:xfrm>
            <a:off x="1889125" y="4763"/>
            <a:ext cx="725488" cy="522287"/>
          </a:xfrm>
          <a:prstGeom prst="rect">
            <a:avLst/>
          </a:prstGeom>
          <a:solidFill>
            <a:srgbClr val="DDDDD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1" name="Rectangle 179"/>
          <p:cNvSpPr>
            <a:spLocks noChangeArrowheads="1"/>
          </p:cNvSpPr>
          <p:nvPr/>
        </p:nvSpPr>
        <p:spPr bwMode="gray">
          <a:xfrm>
            <a:off x="6251575" y="1165225"/>
            <a:ext cx="725488" cy="633413"/>
          </a:xfrm>
          <a:prstGeom prst="rect">
            <a:avLst/>
          </a:prstGeom>
          <a:solidFill>
            <a:srgbClr val="DDDDDD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2" name="Rectangle 180"/>
          <p:cNvSpPr>
            <a:spLocks noChangeArrowheads="1"/>
          </p:cNvSpPr>
          <p:nvPr/>
        </p:nvSpPr>
        <p:spPr bwMode="gray">
          <a:xfrm>
            <a:off x="7691438" y="1165225"/>
            <a:ext cx="725487" cy="633413"/>
          </a:xfrm>
          <a:prstGeom prst="rect">
            <a:avLst/>
          </a:prstGeom>
          <a:solidFill>
            <a:schemeClr val="folHlink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3" name="Rectangle 181"/>
          <p:cNvSpPr>
            <a:spLocks noChangeArrowheads="1"/>
          </p:cNvSpPr>
          <p:nvPr/>
        </p:nvSpPr>
        <p:spPr bwMode="gray">
          <a:xfrm>
            <a:off x="3349625" y="1165225"/>
            <a:ext cx="725488" cy="633413"/>
          </a:xfrm>
          <a:prstGeom prst="rect">
            <a:avLst/>
          </a:prstGeom>
          <a:solidFill>
            <a:srgbClr val="DDDDDD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4" name="Rectangle 182"/>
          <p:cNvSpPr>
            <a:spLocks noChangeArrowheads="1"/>
          </p:cNvSpPr>
          <p:nvPr/>
        </p:nvSpPr>
        <p:spPr bwMode="gray">
          <a:xfrm>
            <a:off x="4800600" y="1165225"/>
            <a:ext cx="725488" cy="633413"/>
          </a:xfrm>
          <a:prstGeom prst="rect">
            <a:avLst/>
          </a:prstGeom>
          <a:solidFill>
            <a:schemeClr val="folHlink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5" name="Rectangle 183"/>
          <p:cNvSpPr>
            <a:spLocks noChangeArrowheads="1"/>
          </p:cNvSpPr>
          <p:nvPr/>
        </p:nvSpPr>
        <p:spPr bwMode="gray">
          <a:xfrm>
            <a:off x="1889125" y="1165225"/>
            <a:ext cx="725488" cy="633413"/>
          </a:xfrm>
          <a:prstGeom prst="rect">
            <a:avLst/>
          </a:prstGeom>
          <a:solidFill>
            <a:schemeClr val="folHlink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61" name="Rectangle 189"/>
          <p:cNvSpPr>
            <a:spLocks noChangeArrowheads="1"/>
          </p:cNvSpPr>
          <p:nvPr/>
        </p:nvSpPr>
        <p:spPr bwMode="gray">
          <a:xfrm>
            <a:off x="438150" y="4763"/>
            <a:ext cx="725488" cy="522287"/>
          </a:xfrm>
          <a:prstGeom prst="rect">
            <a:avLst/>
          </a:prstGeom>
          <a:solidFill>
            <a:srgbClr val="DDDDD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62" name="Rectangle 190"/>
          <p:cNvSpPr>
            <a:spLocks noChangeArrowheads="1"/>
          </p:cNvSpPr>
          <p:nvPr/>
        </p:nvSpPr>
        <p:spPr bwMode="gray">
          <a:xfrm>
            <a:off x="1143000" y="533400"/>
            <a:ext cx="725488" cy="633413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72" name="Rectangle 200"/>
          <p:cNvSpPr>
            <a:spLocks noChangeArrowheads="1"/>
          </p:cNvSpPr>
          <p:nvPr/>
        </p:nvSpPr>
        <p:spPr bwMode="gray">
          <a:xfrm>
            <a:off x="2578100" y="534988"/>
            <a:ext cx="725488" cy="633412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1869" y="1981200"/>
            <a:ext cx="6739731" cy="2057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4400"/>
            </a:lvl1pPr>
          </a:lstStyle>
          <a:p>
            <a:pPr lvl="0"/>
            <a:endParaRPr lang="en-US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2133600" cy="320675"/>
          </a:xfrm>
        </p:spPr>
        <p:txBody>
          <a:bodyPr/>
          <a:lstStyle>
            <a:lvl1pPr algn="r">
              <a:defRPr>
                <a:latin typeface="+mj-lt"/>
              </a:defRPr>
            </a:lvl1pPr>
          </a:lstStyle>
          <a:p>
            <a:r>
              <a:rPr lang="ru-RU" dirty="0" smtClean="0">
                <a:solidFill>
                  <a:srgbClr val="000000"/>
                </a:solidFill>
              </a:rPr>
              <a:t>2016г.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172200" y="6400800"/>
            <a:ext cx="2895600" cy="320675"/>
          </a:xfrm>
        </p:spPr>
        <p:txBody>
          <a:bodyPr/>
          <a:lstStyle>
            <a:lvl1pPr algn="r">
              <a:defRPr>
                <a:latin typeface="+mj-lt"/>
              </a:defRPr>
            </a:lvl1pPr>
          </a:lstStyle>
          <a:p>
            <a:r>
              <a:rPr lang="ru-RU" dirty="0" smtClean="0">
                <a:solidFill>
                  <a:srgbClr val="000000"/>
                </a:solidFill>
              </a:rPr>
              <a:t>Нижний Новгород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307" name="Text Box 235"/>
          <p:cNvSpPr txBox="1">
            <a:spLocks noChangeArrowheads="1"/>
          </p:cNvSpPr>
          <p:nvPr userDrawn="1"/>
        </p:nvSpPr>
        <p:spPr bwMode="gray">
          <a:xfrm>
            <a:off x="2578100" y="1295400"/>
            <a:ext cx="644525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2391" dir="11227501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ru-RU" sz="2200" b="1" dirty="0">
                <a:solidFill>
                  <a:srgbClr val="000000"/>
                </a:solidFill>
                <a:latin typeface="Arial" charset="0"/>
              </a:rPr>
              <a:t>МБОУ «Лицей № 87 имени </a:t>
            </a:r>
            <a:r>
              <a:rPr lang="ru-RU" sz="2200" b="1" dirty="0" err="1">
                <a:solidFill>
                  <a:srgbClr val="000000"/>
                </a:solidFill>
                <a:latin typeface="Arial" charset="0"/>
              </a:rPr>
              <a:t>Л.И.Новиковой</a:t>
            </a:r>
            <a:r>
              <a:rPr lang="ru-RU" sz="2200" b="1" dirty="0">
                <a:solidFill>
                  <a:srgbClr val="000000"/>
                </a:solidFill>
                <a:latin typeface="Arial" charset="0"/>
              </a:rPr>
              <a:t>»</a:t>
            </a:r>
            <a:endParaRPr lang="en-US" sz="22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3856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DCAD7-4794-4B79-BB93-9AE594E0CBD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949605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9986B-0235-4AC0-B8DE-01449810A9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877611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C80DED55-C698-4EB9-9509-03D674B8FA2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487748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9A488171-C660-4F3C-AAAF-6C9477CB7A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99389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5E918A55-F352-4CFD-813C-A9B25162EC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9684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A2146-A9D1-4536-9D54-B54E8A4C31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249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EA3C4-CF14-4731-83EE-DB2F44076A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9451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06E62-5E4C-42F3-B252-847A7B154D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02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0B584-CDA9-4733-B4F7-6E5247C700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889525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9CA8B-5C44-4BE3-9762-EF5B5249600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367256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661EB-B647-4A70-BA00-26B7694E5A4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38358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0DE44-9DD3-483D-B4A1-FAAFCD103A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72762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3A22A-B30B-4F14-A6CC-846368CD36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31543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gray">
          <a:xfrm>
            <a:off x="0" y="116632"/>
            <a:ext cx="9144000" cy="1080120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41176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467475"/>
            <a:ext cx="21336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467475"/>
            <a:ext cx="28956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467475"/>
            <a:ext cx="21336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43B457-3A0B-4851-A417-31DA6B29357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76" name="Rectangle 152"/>
          <p:cNvSpPr>
            <a:spLocks noChangeArrowheads="1"/>
          </p:cNvSpPr>
          <p:nvPr/>
        </p:nvSpPr>
        <p:spPr bwMode="gray">
          <a:xfrm>
            <a:off x="6613525" y="5918200"/>
            <a:ext cx="506413" cy="4699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77" name="Rectangle 153"/>
          <p:cNvSpPr>
            <a:spLocks noChangeArrowheads="1"/>
          </p:cNvSpPr>
          <p:nvPr/>
        </p:nvSpPr>
        <p:spPr bwMode="gray">
          <a:xfrm>
            <a:off x="7629525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78" name="Rectangle 154"/>
          <p:cNvSpPr>
            <a:spLocks noChangeArrowheads="1"/>
          </p:cNvSpPr>
          <p:nvPr/>
        </p:nvSpPr>
        <p:spPr bwMode="gray">
          <a:xfrm>
            <a:off x="7113588" y="5440363"/>
            <a:ext cx="508000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79" name="Rectangle 155"/>
          <p:cNvSpPr>
            <a:spLocks noChangeArrowheads="1"/>
          </p:cNvSpPr>
          <p:nvPr/>
        </p:nvSpPr>
        <p:spPr bwMode="gray">
          <a:xfrm>
            <a:off x="8626475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0" name="Rectangle 156"/>
          <p:cNvSpPr>
            <a:spLocks noChangeArrowheads="1"/>
          </p:cNvSpPr>
          <p:nvPr/>
        </p:nvSpPr>
        <p:spPr bwMode="gray">
          <a:xfrm>
            <a:off x="4575175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1" name="Rectangle 157"/>
          <p:cNvSpPr>
            <a:spLocks noChangeArrowheads="1"/>
          </p:cNvSpPr>
          <p:nvPr/>
        </p:nvSpPr>
        <p:spPr bwMode="gray">
          <a:xfrm>
            <a:off x="5600700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2" name="Rectangle 158"/>
          <p:cNvSpPr>
            <a:spLocks noChangeArrowheads="1"/>
          </p:cNvSpPr>
          <p:nvPr/>
        </p:nvSpPr>
        <p:spPr bwMode="gray">
          <a:xfrm>
            <a:off x="5083175" y="5440363"/>
            <a:ext cx="508000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3" name="Rectangle 159"/>
          <p:cNvSpPr>
            <a:spLocks noChangeArrowheads="1"/>
          </p:cNvSpPr>
          <p:nvPr/>
        </p:nvSpPr>
        <p:spPr bwMode="gray">
          <a:xfrm>
            <a:off x="6097588" y="5440363"/>
            <a:ext cx="509587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4" name="Rectangle 160"/>
          <p:cNvSpPr>
            <a:spLocks noChangeArrowheads="1"/>
          </p:cNvSpPr>
          <p:nvPr/>
        </p:nvSpPr>
        <p:spPr bwMode="gray">
          <a:xfrm>
            <a:off x="4068763" y="5440363"/>
            <a:ext cx="509587" cy="473075"/>
          </a:xfrm>
          <a:prstGeom prst="rect">
            <a:avLst/>
          </a:prstGeom>
          <a:solidFill>
            <a:schemeClr val="accent2">
              <a:alpha val="10001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5" name="Rectangle 161"/>
          <p:cNvSpPr>
            <a:spLocks noChangeArrowheads="1"/>
          </p:cNvSpPr>
          <p:nvPr/>
        </p:nvSpPr>
        <p:spPr bwMode="gray">
          <a:xfrm>
            <a:off x="6605588" y="4972050"/>
            <a:ext cx="506412" cy="473075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6" name="Rectangle 162"/>
          <p:cNvSpPr>
            <a:spLocks noChangeArrowheads="1"/>
          </p:cNvSpPr>
          <p:nvPr/>
        </p:nvSpPr>
        <p:spPr bwMode="gray">
          <a:xfrm>
            <a:off x="7623175" y="4972050"/>
            <a:ext cx="506413" cy="473075"/>
          </a:xfrm>
          <a:prstGeom prst="rect">
            <a:avLst/>
          </a:prstGeom>
          <a:solidFill>
            <a:schemeClr val="accent2">
              <a:alpha val="5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7" name="Rectangle 163"/>
          <p:cNvSpPr>
            <a:spLocks noChangeArrowheads="1"/>
          </p:cNvSpPr>
          <p:nvPr/>
        </p:nvSpPr>
        <p:spPr bwMode="gray">
          <a:xfrm>
            <a:off x="8628063" y="4972050"/>
            <a:ext cx="508000" cy="473075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8" name="Rectangle 164"/>
          <p:cNvSpPr>
            <a:spLocks noChangeArrowheads="1"/>
          </p:cNvSpPr>
          <p:nvPr/>
        </p:nvSpPr>
        <p:spPr bwMode="gray">
          <a:xfrm>
            <a:off x="5600700" y="4972050"/>
            <a:ext cx="506413" cy="473075"/>
          </a:xfrm>
          <a:prstGeom prst="rect">
            <a:avLst/>
          </a:prstGeom>
          <a:solidFill>
            <a:schemeClr val="folHlink">
              <a:alpha val="5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9" name="Rectangle 165"/>
          <p:cNvSpPr>
            <a:spLocks noChangeArrowheads="1"/>
          </p:cNvSpPr>
          <p:nvPr/>
        </p:nvSpPr>
        <p:spPr bwMode="gray">
          <a:xfrm>
            <a:off x="8128000" y="6386513"/>
            <a:ext cx="506413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0" name="Rectangle 166"/>
          <p:cNvSpPr>
            <a:spLocks noChangeArrowheads="1"/>
          </p:cNvSpPr>
          <p:nvPr/>
        </p:nvSpPr>
        <p:spPr bwMode="gray">
          <a:xfrm>
            <a:off x="5091113" y="6386513"/>
            <a:ext cx="508000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1" name="Rectangle 167"/>
          <p:cNvSpPr>
            <a:spLocks noChangeArrowheads="1"/>
          </p:cNvSpPr>
          <p:nvPr/>
        </p:nvSpPr>
        <p:spPr bwMode="gray">
          <a:xfrm>
            <a:off x="6105525" y="6386513"/>
            <a:ext cx="508000" cy="471487"/>
          </a:xfrm>
          <a:prstGeom prst="rect">
            <a:avLst/>
          </a:prstGeom>
          <a:solidFill>
            <a:schemeClr val="folHlink">
              <a:alpha val="20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2" name="Rectangle 168"/>
          <p:cNvSpPr>
            <a:spLocks noChangeArrowheads="1"/>
          </p:cNvSpPr>
          <p:nvPr/>
        </p:nvSpPr>
        <p:spPr bwMode="gray">
          <a:xfrm>
            <a:off x="4068763" y="6386513"/>
            <a:ext cx="509587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3" name="Rectangle 169"/>
          <p:cNvSpPr>
            <a:spLocks noChangeArrowheads="1"/>
          </p:cNvSpPr>
          <p:nvPr/>
        </p:nvSpPr>
        <p:spPr bwMode="gray">
          <a:xfrm>
            <a:off x="8113713" y="5440363"/>
            <a:ext cx="506412" cy="473075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4" name="Rectangle 170"/>
          <p:cNvSpPr>
            <a:spLocks noChangeArrowheads="1"/>
          </p:cNvSpPr>
          <p:nvPr/>
        </p:nvSpPr>
        <p:spPr bwMode="gray">
          <a:xfrm>
            <a:off x="4575175" y="4965700"/>
            <a:ext cx="506413" cy="469900"/>
          </a:xfrm>
          <a:prstGeom prst="rect">
            <a:avLst/>
          </a:prstGeom>
          <a:solidFill>
            <a:srgbClr val="DDDDDD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5" name="Rectangle 171"/>
          <p:cNvSpPr>
            <a:spLocks noChangeArrowheads="1"/>
          </p:cNvSpPr>
          <p:nvPr/>
        </p:nvSpPr>
        <p:spPr bwMode="gray">
          <a:xfrm>
            <a:off x="7113588" y="6384925"/>
            <a:ext cx="508000" cy="471488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7" name="Rectangle 173"/>
          <p:cNvSpPr>
            <a:spLocks noChangeArrowheads="1"/>
          </p:cNvSpPr>
          <p:nvPr/>
        </p:nvSpPr>
        <p:spPr bwMode="gray">
          <a:xfrm>
            <a:off x="3556000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8" name="Rectangle 174"/>
          <p:cNvSpPr>
            <a:spLocks noChangeArrowheads="1"/>
          </p:cNvSpPr>
          <p:nvPr/>
        </p:nvSpPr>
        <p:spPr bwMode="gray">
          <a:xfrm>
            <a:off x="3038475" y="5440363"/>
            <a:ext cx="506413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0" name="Rectangle 176"/>
          <p:cNvSpPr>
            <a:spLocks noChangeArrowheads="1"/>
          </p:cNvSpPr>
          <p:nvPr/>
        </p:nvSpPr>
        <p:spPr bwMode="gray">
          <a:xfrm>
            <a:off x="3556000" y="4972050"/>
            <a:ext cx="506413" cy="473075"/>
          </a:xfrm>
          <a:prstGeom prst="rect">
            <a:avLst/>
          </a:prstGeom>
          <a:solidFill>
            <a:schemeClr val="folHlink">
              <a:alpha val="5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1" name="Rectangle 177"/>
          <p:cNvSpPr>
            <a:spLocks noChangeArrowheads="1"/>
          </p:cNvSpPr>
          <p:nvPr/>
        </p:nvSpPr>
        <p:spPr bwMode="gray">
          <a:xfrm>
            <a:off x="3046413" y="6386513"/>
            <a:ext cx="508000" cy="471487"/>
          </a:xfrm>
          <a:prstGeom prst="rect">
            <a:avLst/>
          </a:prstGeom>
          <a:solidFill>
            <a:schemeClr val="folHlink">
              <a:alpha val="20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5" name="Rectangle 181"/>
          <p:cNvSpPr>
            <a:spLocks noChangeArrowheads="1"/>
          </p:cNvSpPr>
          <p:nvPr/>
        </p:nvSpPr>
        <p:spPr bwMode="gray">
          <a:xfrm>
            <a:off x="1524000" y="5918200"/>
            <a:ext cx="506413" cy="4699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6" name="Rectangle 182"/>
          <p:cNvSpPr>
            <a:spLocks noChangeArrowheads="1"/>
          </p:cNvSpPr>
          <p:nvPr/>
        </p:nvSpPr>
        <p:spPr bwMode="gray">
          <a:xfrm>
            <a:off x="2540000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7" name="Rectangle 183"/>
          <p:cNvSpPr>
            <a:spLocks noChangeArrowheads="1"/>
          </p:cNvSpPr>
          <p:nvPr/>
        </p:nvSpPr>
        <p:spPr bwMode="gray">
          <a:xfrm>
            <a:off x="2024063" y="5440363"/>
            <a:ext cx="506412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8" name="Rectangle 184"/>
          <p:cNvSpPr>
            <a:spLocks noChangeArrowheads="1"/>
          </p:cNvSpPr>
          <p:nvPr/>
        </p:nvSpPr>
        <p:spPr bwMode="gray">
          <a:xfrm>
            <a:off x="511175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9" name="Rectangle 185"/>
          <p:cNvSpPr>
            <a:spLocks noChangeArrowheads="1"/>
          </p:cNvSpPr>
          <p:nvPr/>
        </p:nvSpPr>
        <p:spPr bwMode="gray">
          <a:xfrm>
            <a:off x="4763" y="5440363"/>
            <a:ext cx="506412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0" name="Rectangle 186"/>
          <p:cNvSpPr>
            <a:spLocks noChangeArrowheads="1"/>
          </p:cNvSpPr>
          <p:nvPr/>
        </p:nvSpPr>
        <p:spPr bwMode="gray">
          <a:xfrm>
            <a:off x="1008063" y="5440363"/>
            <a:ext cx="508000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1" name="Rectangle 187"/>
          <p:cNvSpPr>
            <a:spLocks noChangeArrowheads="1"/>
          </p:cNvSpPr>
          <p:nvPr/>
        </p:nvSpPr>
        <p:spPr bwMode="gray">
          <a:xfrm>
            <a:off x="1514475" y="4972050"/>
            <a:ext cx="508000" cy="473075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2" name="Rectangle 188"/>
          <p:cNvSpPr>
            <a:spLocks noChangeArrowheads="1"/>
          </p:cNvSpPr>
          <p:nvPr/>
        </p:nvSpPr>
        <p:spPr bwMode="gray">
          <a:xfrm>
            <a:off x="2532063" y="4972050"/>
            <a:ext cx="508000" cy="473075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3" name="Rectangle 189"/>
          <p:cNvSpPr>
            <a:spLocks noChangeArrowheads="1"/>
          </p:cNvSpPr>
          <p:nvPr/>
        </p:nvSpPr>
        <p:spPr bwMode="gray">
          <a:xfrm>
            <a:off x="511175" y="4972050"/>
            <a:ext cx="506413" cy="473075"/>
          </a:xfrm>
          <a:prstGeom prst="rect">
            <a:avLst/>
          </a:prstGeom>
          <a:solidFill>
            <a:schemeClr val="folHlink">
              <a:alpha val="5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4" name="Rectangle 190"/>
          <p:cNvSpPr>
            <a:spLocks noChangeArrowheads="1"/>
          </p:cNvSpPr>
          <p:nvPr/>
        </p:nvSpPr>
        <p:spPr bwMode="gray">
          <a:xfrm>
            <a:off x="12700" y="6386513"/>
            <a:ext cx="508000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5" name="Rectangle 191"/>
          <p:cNvSpPr>
            <a:spLocks noChangeArrowheads="1"/>
          </p:cNvSpPr>
          <p:nvPr/>
        </p:nvSpPr>
        <p:spPr bwMode="gray">
          <a:xfrm>
            <a:off x="1016000" y="6386513"/>
            <a:ext cx="508000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6" name="Rectangle 192"/>
          <p:cNvSpPr>
            <a:spLocks noChangeArrowheads="1"/>
          </p:cNvSpPr>
          <p:nvPr/>
        </p:nvSpPr>
        <p:spPr bwMode="gray">
          <a:xfrm>
            <a:off x="2024063" y="6384925"/>
            <a:ext cx="506412" cy="471488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8" name="Rectangle 194"/>
          <p:cNvSpPr>
            <a:spLocks noChangeArrowheads="1"/>
          </p:cNvSpPr>
          <p:nvPr/>
        </p:nvSpPr>
        <p:spPr bwMode="gray">
          <a:xfrm>
            <a:off x="0" y="4908550"/>
            <a:ext cx="9144000" cy="1477963"/>
          </a:xfrm>
          <a:prstGeom prst="rect">
            <a:avLst/>
          </a:prstGeom>
          <a:gradFill rotWithShape="1">
            <a:gsLst>
              <a:gs pos="0">
                <a:schemeClr val="bg1">
                  <a:alpha val="89999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219200" y="228600"/>
            <a:ext cx="7391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0275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431088" cy="838200"/>
          </a:xfrm>
        </p:spPr>
        <p:txBody>
          <a:bodyPr/>
          <a:lstStyle/>
          <a:p>
            <a:pPr algn="ctr"/>
            <a:r>
              <a:rPr lang="ru-RU" sz="2800" dirty="0"/>
              <a:t>Поступление выпускников лицея </a:t>
            </a:r>
            <a:r>
              <a:rPr lang="ru-RU" sz="2800" dirty="0" smtClean="0"/>
              <a:t>2015-2019гг</a:t>
            </a:r>
            <a:r>
              <a:rPr lang="ru-RU" sz="2800" dirty="0"/>
              <a:t>.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7862240"/>
              </p:ext>
            </p:extLst>
          </p:nvPr>
        </p:nvGraphicFramePr>
        <p:xfrm>
          <a:off x="251520" y="4293096"/>
          <a:ext cx="8496944" cy="216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2528053"/>
              </p:ext>
            </p:extLst>
          </p:nvPr>
        </p:nvGraphicFramePr>
        <p:xfrm>
          <a:off x="827584" y="1268760"/>
          <a:ext cx="7704856" cy="2935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073575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712968" cy="838200"/>
          </a:xfrm>
        </p:spPr>
        <p:txBody>
          <a:bodyPr/>
          <a:lstStyle/>
          <a:p>
            <a:pPr algn="ctr"/>
            <a:r>
              <a:rPr lang="ru-RU" sz="3200" dirty="0" smtClean="0"/>
              <a:t>Поступление </a:t>
            </a:r>
            <a:r>
              <a:rPr lang="ru-RU" sz="3200" dirty="0" smtClean="0"/>
              <a:t>выпускников в 2019г.</a:t>
            </a:r>
            <a:endParaRPr lang="ru-RU" sz="3200" dirty="0"/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30312"/>
              </p:ext>
            </p:extLst>
          </p:nvPr>
        </p:nvGraphicFramePr>
        <p:xfrm>
          <a:off x="5580112" y="1340768"/>
          <a:ext cx="3384376" cy="43624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22111"/>
                <a:gridCol w="1362265"/>
              </a:tblGrid>
              <a:tr h="7962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ВУЗа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выпускников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ННГУ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ВШЭ Н.Н.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ВШЭ Москва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НГЛУ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ННГСХА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МГУ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ВШЭ СПб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МИФИ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СПбПУ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НГПУ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МИЭТ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Мед.Академия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поступили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10949"/>
              </p:ext>
            </p:extLst>
          </p:nvPr>
        </p:nvGraphicFramePr>
        <p:xfrm>
          <a:off x="251520" y="1340768"/>
          <a:ext cx="504056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531533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2_581TGp_gold_light">
  <a:themeElements>
    <a:clrScheme name="Другая 14">
      <a:dk1>
        <a:srgbClr val="000000"/>
      </a:dk1>
      <a:lt1>
        <a:srgbClr val="FFFFFF"/>
      </a:lt1>
      <a:dk2>
        <a:srgbClr val="7090BD"/>
      </a:dk2>
      <a:lt2>
        <a:srgbClr val="333333"/>
      </a:lt2>
      <a:accent1>
        <a:srgbClr val="5A90C2"/>
      </a:accent1>
      <a:accent2>
        <a:srgbClr val="8AC246"/>
      </a:accent2>
      <a:accent3>
        <a:srgbClr val="FFFFFF"/>
      </a:accent3>
      <a:accent4>
        <a:srgbClr val="000000"/>
      </a:accent4>
      <a:accent5>
        <a:srgbClr val="B5C6DD"/>
      </a:accent5>
      <a:accent6>
        <a:srgbClr val="7DB03F"/>
      </a:accent6>
      <a:hlink>
        <a:srgbClr val="F6831A"/>
      </a:hlink>
      <a:folHlink>
        <a:srgbClr val="EFC821"/>
      </a:folHlink>
    </a:clrScheme>
    <a:fontScheme name="Default Design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800000"/>
        </a:dk2>
        <a:lt2>
          <a:srgbClr val="333333"/>
        </a:lt2>
        <a:accent1>
          <a:srgbClr val="EB6743"/>
        </a:accent1>
        <a:accent2>
          <a:srgbClr val="D3A911"/>
        </a:accent2>
        <a:accent3>
          <a:srgbClr val="FFFFFF"/>
        </a:accent3>
        <a:accent4>
          <a:srgbClr val="000000"/>
        </a:accent4>
        <a:accent5>
          <a:srgbClr val="F3B8B0"/>
        </a:accent5>
        <a:accent6>
          <a:srgbClr val="BF990E"/>
        </a:accent6>
        <a:hlink>
          <a:srgbClr val="7B9B63"/>
        </a:hlink>
        <a:folHlink>
          <a:srgbClr val="38A3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2E507A"/>
        </a:dk2>
        <a:lt2>
          <a:srgbClr val="333333"/>
        </a:lt2>
        <a:accent1>
          <a:srgbClr val="5A90C2"/>
        </a:accent1>
        <a:accent2>
          <a:srgbClr val="8AC246"/>
        </a:accent2>
        <a:accent3>
          <a:srgbClr val="FFFFFF"/>
        </a:accent3>
        <a:accent4>
          <a:srgbClr val="000000"/>
        </a:accent4>
        <a:accent5>
          <a:srgbClr val="B5C6DD"/>
        </a:accent5>
        <a:accent6>
          <a:srgbClr val="7DB03F"/>
        </a:accent6>
        <a:hlink>
          <a:srgbClr val="F6831A"/>
        </a:hlink>
        <a:folHlink>
          <a:srgbClr val="EFC8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A82A9F"/>
        </a:dk2>
        <a:lt2>
          <a:srgbClr val="4D4D4D"/>
        </a:lt2>
        <a:accent1>
          <a:srgbClr val="12B4D4"/>
        </a:accent1>
        <a:accent2>
          <a:srgbClr val="F1C23D"/>
        </a:accent2>
        <a:accent3>
          <a:srgbClr val="FFFFFF"/>
        </a:accent3>
        <a:accent4>
          <a:srgbClr val="000000"/>
        </a:accent4>
        <a:accent5>
          <a:srgbClr val="AAD6E6"/>
        </a:accent5>
        <a:accent6>
          <a:srgbClr val="DAB036"/>
        </a:accent6>
        <a:hlink>
          <a:srgbClr val="8CA62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Экран (4:3)</PresentationFormat>
  <Paragraphs>67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2_581TGp_gold_light</vt:lpstr>
      <vt:lpstr>Поступление выпускников лицея 2015-2019гг.</vt:lpstr>
      <vt:lpstr>Поступление выпускников в 2019г.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Поступление выпускников лицея 2015-2019гг.</dc:title>
  <dc:creator>Марина Ю. Беззубова</dc:creator>
  <cp:lastModifiedBy>Марина Ю. Беззубова</cp:lastModifiedBy>
  <cp:revision>1</cp:revision>
  <dcterms:created xsi:type="dcterms:W3CDTF">2019-11-08T08:32:09Z</dcterms:created>
  <dcterms:modified xsi:type="dcterms:W3CDTF">2019-11-08T08:32:49Z</dcterms:modified>
</cp:coreProperties>
</file>