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Динамика контингента обучающихся 2015-2019гг.</a:t>
            </a:r>
          </a:p>
        </c:rich>
      </c:tx>
      <c:layout>
        <c:manualLayout>
          <c:xMode val="edge"/>
          <c:yMode val="edge"/>
          <c:x val="0.10341775890048303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Лист1!$C$18</c:f>
              <c:strCache>
                <c:ptCount val="1"/>
                <c:pt idx="0">
                  <c:v>1-4кл.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Лист1!$B$19:$B$23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Лист1!$C$19:$C$23</c:f>
              <c:numCache>
                <c:formatCode>General</c:formatCode>
                <c:ptCount val="5"/>
                <c:pt idx="0">
                  <c:v>353</c:v>
                </c:pt>
                <c:pt idx="1">
                  <c:v>387</c:v>
                </c:pt>
                <c:pt idx="2">
                  <c:v>409</c:v>
                </c:pt>
                <c:pt idx="3">
                  <c:v>421</c:v>
                </c:pt>
                <c:pt idx="4">
                  <c:v>429</c:v>
                </c:pt>
              </c:numCache>
            </c:numRef>
          </c:val>
        </c:ser>
        <c:ser>
          <c:idx val="1"/>
          <c:order val="1"/>
          <c:tx>
            <c:strRef>
              <c:f>Лист1!$D$18</c:f>
              <c:strCache>
                <c:ptCount val="1"/>
                <c:pt idx="0">
                  <c:v>5-9 кл.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27272727272728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03030303030255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303030303030304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303030303030304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9292929292929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Лист1!$B$19:$B$23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Лист1!$D$19:$D$23</c:f>
              <c:numCache>
                <c:formatCode>General</c:formatCode>
                <c:ptCount val="5"/>
                <c:pt idx="0">
                  <c:v>387</c:v>
                </c:pt>
                <c:pt idx="1">
                  <c:v>404</c:v>
                </c:pt>
                <c:pt idx="2">
                  <c:v>415</c:v>
                </c:pt>
                <c:pt idx="3">
                  <c:v>429</c:v>
                </c:pt>
                <c:pt idx="4">
                  <c:v>445</c:v>
                </c:pt>
              </c:numCache>
            </c:numRef>
          </c:val>
        </c:ser>
        <c:ser>
          <c:idx val="2"/>
          <c:order val="2"/>
          <c:tx>
            <c:strRef>
              <c:f>Лист1!$E$18</c:f>
              <c:strCache>
                <c:ptCount val="1"/>
                <c:pt idx="0">
                  <c:v>10-11 кл.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Лист1!$B$19:$B$23</c:f>
              <c:strCache>
                <c:ptCount val="5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</c:strCache>
            </c:strRef>
          </c:cat>
          <c:val>
            <c:numRef>
              <c:f>Лист1!$E$19:$E$23</c:f>
              <c:numCache>
                <c:formatCode>General</c:formatCode>
                <c:ptCount val="5"/>
                <c:pt idx="0">
                  <c:v>133</c:v>
                </c:pt>
                <c:pt idx="1">
                  <c:v>133</c:v>
                </c:pt>
                <c:pt idx="2">
                  <c:v>119</c:v>
                </c:pt>
                <c:pt idx="3">
                  <c:v>99</c:v>
                </c:pt>
                <c:pt idx="4">
                  <c:v>103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9932672"/>
        <c:axId val="150348160"/>
      </c:barChart>
      <c:catAx>
        <c:axId val="149932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0348160"/>
        <c:crosses val="autoZero"/>
        <c:auto val="1"/>
        <c:lblAlgn val="ctr"/>
        <c:lblOffset val="100"/>
        <c:noMultiLvlLbl val="0"/>
      </c:catAx>
      <c:valAx>
        <c:axId val="150348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99326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3" name="Group 191"/>
          <p:cNvGrpSpPr>
            <a:grpSpLocks/>
          </p:cNvGrpSpPr>
          <p:nvPr/>
        </p:nvGrpSpPr>
        <p:grpSpPr bwMode="auto">
          <a:xfrm>
            <a:off x="434975" y="4763"/>
            <a:ext cx="8015288" cy="6853237"/>
            <a:chOff x="274" y="10"/>
            <a:chExt cx="5049" cy="4310"/>
          </a:xfrm>
        </p:grpSpPr>
        <p:sp>
          <p:nvSpPr>
            <p:cNvPr id="3198" name="Line 126"/>
            <p:cNvSpPr>
              <a:spLocks noChangeShapeType="1"/>
            </p:cNvSpPr>
            <p:nvPr userDrawn="1"/>
          </p:nvSpPr>
          <p:spPr bwMode="gray">
            <a:xfrm>
              <a:off x="347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392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439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484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5302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65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210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256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301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>
              <a:off x="274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>
              <a:off x="74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>
              <a:off x="119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159" name="Rectangle 87"/>
          <p:cNvSpPr>
            <a:spLocks noChangeArrowheads="1"/>
          </p:cNvSpPr>
          <p:nvPr/>
        </p:nvSpPr>
        <p:spPr bwMode="gray">
          <a:xfrm>
            <a:off x="0" y="1795463"/>
            <a:ext cx="9144000" cy="25034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gray">
          <a:xfrm>
            <a:off x="5553075" y="5576888"/>
            <a:ext cx="712788" cy="644525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gray">
          <a:xfrm>
            <a:off x="70072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gray">
          <a:xfrm>
            <a:off x="626903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gray">
          <a:xfrm>
            <a:off x="8447088" y="5588000"/>
            <a:ext cx="696912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gray">
          <a:xfrm>
            <a:off x="26511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gray">
          <a:xfrm>
            <a:off x="410527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gray">
          <a:xfrm>
            <a:off x="336708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gray">
          <a:xfrm>
            <a:off x="4818063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gray">
          <a:xfrm>
            <a:off x="1917700" y="4943475"/>
            <a:ext cx="725488" cy="636588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gray">
          <a:xfrm>
            <a:off x="5541963" y="4310063"/>
            <a:ext cx="725487" cy="636587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gray">
          <a:xfrm>
            <a:off x="6996113" y="4300538"/>
            <a:ext cx="725487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gray">
          <a:xfrm>
            <a:off x="8435975" y="4300538"/>
            <a:ext cx="703263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gray">
          <a:xfrm>
            <a:off x="4105275" y="4310063"/>
            <a:ext cx="725488" cy="636587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7" name="Rectangle 185"/>
          <p:cNvSpPr>
            <a:spLocks noChangeArrowheads="1"/>
          </p:cNvSpPr>
          <p:nvPr/>
        </p:nvSpPr>
        <p:spPr bwMode="gray">
          <a:xfrm>
            <a:off x="7720013" y="6221413"/>
            <a:ext cx="725487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gray">
          <a:xfrm>
            <a:off x="3371850" y="6221413"/>
            <a:ext cx="728663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9" name="Rectangle 187"/>
          <p:cNvSpPr>
            <a:spLocks noChangeArrowheads="1"/>
          </p:cNvSpPr>
          <p:nvPr/>
        </p:nvSpPr>
        <p:spPr bwMode="gray">
          <a:xfrm>
            <a:off x="4826000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0" name="Rectangle 188"/>
          <p:cNvSpPr>
            <a:spLocks noChangeArrowheads="1"/>
          </p:cNvSpPr>
          <p:nvPr/>
        </p:nvSpPr>
        <p:spPr bwMode="gray">
          <a:xfrm>
            <a:off x="1920875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278" name="Group 206"/>
          <p:cNvGrpSpPr>
            <a:grpSpLocks/>
          </p:cNvGrpSpPr>
          <p:nvPr/>
        </p:nvGrpSpPr>
        <p:grpSpPr bwMode="auto">
          <a:xfrm>
            <a:off x="0" y="533400"/>
            <a:ext cx="9144000" cy="5689600"/>
            <a:chOff x="0" y="336"/>
            <a:chExt cx="5760" cy="3584"/>
          </a:xfrm>
        </p:grpSpPr>
        <p:sp>
          <p:nvSpPr>
            <p:cNvPr id="3264" name="Line 192"/>
            <p:cNvSpPr>
              <a:spLocks noChangeShapeType="1"/>
            </p:cNvSpPr>
            <p:nvPr userDrawn="1"/>
          </p:nvSpPr>
          <p:spPr bwMode="gray">
            <a:xfrm flipH="1">
              <a:off x="0" y="33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5" name="Line 193"/>
            <p:cNvSpPr>
              <a:spLocks noChangeShapeType="1"/>
            </p:cNvSpPr>
            <p:nvPr userDrawn="1"/>
          </p:nvSpPr>
          <p:spPr bwMode="gray">
            <a:xfrm flipH="1">
              <a:off x="0" y="73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6" name="Line 194"/>
            <p:cNvSpPr>
              <a:spLocks noChangeShapeType="1"/>
            </p:cNvSpPr>
            <p:nvPr userDrawn="1"/>
          </p:nvSpPr>
          <p:spPr bwMode="gray">
            <a:xfrm flipH="1">
              <a:off x="0" y="112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7" name="Line 195"/>
            <p:cNvSpPr>
              <a:spLocks noChangeShapeType="1"/>
            </p:cNvSpPr>
            <p:nvPr userDrawn="1"/>
          </p:nvSpPr>
          <p:spPr bwMode="gray">
            <a:xfrm flipH="1">
              <a:off x="0" y="2707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8" name="Line 196"/>
            <p:cNvSpPr>
              <a:spLocks noChangeShapeType="1"/>
            </p:cNvSpPr>
            <p:nvPr userDrawn="1"/>
          </p:nvSpPr>
          <p:spPr bwMode="gray">
            <a:xfrm flipH="1">
              <a:off x="0" y="3111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69" name="Line 197"/>
            <p:cNvSpPr>
              <a:spLocks noChangeShapeType="1"/>
            </p:cNvSpPr>
            <p:nvPr userDrawn="1"/>
          </p:nvSpPr>
          <p:spPr bwMode="gray">
            <a:xfrm flipH="1">
              <a:off x="0" y="351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0" name="Line 198"/>
            <p:cNvSpPr>
              <a:spLocks noChangeShapeType="1"/>
            </p:cNvSpPr>
            <p:nvPr userDrawn="1"/>
          </p:nvSpPr>
          <p:spPr bwMode="gray">
            <a:xfrm flipH="1">
              <a:off x="0" y="3920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343400"/>
            <a:ext cx="4419600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algn="ctr" rotWithShape="0">
                    <a:srgbClr val="FFFFF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gray">
          <a:xfrm>
            <a:off x="0" y="461963"/>
            <a:ext cx="1098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2391" dir="11227501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200" b="1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gray">
          <a:xfrm>
            <a:off x="55245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gray">
          <a:xfrm>
            <a:off x="697865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gray">
          <a:xfrm>
            <a:off x="7691438" y="4763"/>
            <a:ext cx="725487" cy="522287"/>
          </a:xfrm>
          <a:prstGeom prst="rect">
            <a:avLst/>
          </a:prstGeom>
          <a:solidFill>
            <a:schemeClr val="folHlink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gray">
          <a:xfrm>
            <a:off x="40767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gray">
          <a:xfrm>
            <a:off x="4789488" y="4763"/>
            <a:ext cx="725487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gray">
          <a:xfrm>
            <a:off x="446088" y="1147763"/>
            <a:ext cx="725487" cy="633412"/>
          </a:xfrm>
          <a:prstGeom prst="rect">
            <a:avLst/>
          </a:prstGeom>
          <a:solidFill>
            <a:schemeClr val="folHlink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gray">
          <a:xfrm>
            <a:off x="1889125" y="4763"/>
            <a:ext cx="725488" cy="522287"/>
          </a:xfrm>
          <a:prstGeom prst="rect">
            <a:avLst/>
          </a:prstGeom>
          <a:solidFill>
            <a:srgbClr val="DDDDDD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gray">
          <a:xfrm>
            <a:off x="625157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gray">
          <a:xfrm>
            <a:off x="7691438" y="1165225"/>
            <a:ext cx="725487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gray">
          <a:xfrm>
            <a:off x="334962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4" name="Rectangle 182"/>
          <p:cNvSpPr>
            <a:spLocks noChangeArrowheads="1"/>
          </p:cNvSpPr>
          <p:nvPr/>
        </p:nvSpPr>
        <p:spPr bwMode="gray">
          <a:xfrm>
            <a:off x="4800600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gray">
          <a:xfrm>
            <a:off x="1889125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1" name="Rectangle 189"/>
          <p:cNvSpPr>
            <a:spLocks noChangeArrowheads="1"/>
          </p:cNvSpPr>
          <p:nvPr/>
        </p:nvSpPr>
        <p:spPr bwMode="gray">
          <a:xfrm>
            <a:off x="438150" y="4763"/>
            <a:ext cx="725488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62" name="Rectangle 190"/>
          <p:cNvSpPr>
            <a:spLocks noChangeArrowheads="1"/>
          </p:cNvSpPr>
          <p:nvPr/>
        </p:nvSpPr>
        <p:spPr bwMode="gray">
          <a:xfrm>
            <a:off x="1143000" y="533400"/>
            <a:ext cx="725488" cy="633413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2" name="Rectangle 200"/>
          <p:cNvSpPr>
            <a:spLocks noChangeArrowheads="1"/>
          </p:cNvSpPr>
          <p:nvPr/>
        </p:nvSpPr>
        <p:spPr bwMode="gray">
          <a:xfrm>
            <a:off x="25781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1869" y="1981200"/>
            <a:ext cx="6739731" cy="2057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40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2133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2016г.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172200" y="6400800"/>
            <a:ext cx="2895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ru-RU" dirty="0" smtClean="0">
                <a:solidFill>
                  <a:srgbClr val="000000"/>
                </a:solidFill>
              </a:rPr>
              <a:t>Нижний Новгород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07" name="Text Box 235"/>
          <p:cNvSpPr txBox="1">
            <a:spLocks noChangeArrowheads="1"/>
          </p:cNvSpPr>
          <p:nvPr userDrawn="1"/>
        </p:nvSpPr>
        <p:spPr bwMode="gray">
          <a:xfrm>
            <a:off x="2578100" y="1295400"/>
            <a:ext cx="644525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2391" dir="11227501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МБОУ «Лицей № 87 имени </a:t>
            </a:r>
            <a:r>
              <a:rPr lang="ru-RU" sz="2200" b="1" dirty="0" err="1">
                <a:solidFill>
                  <a:srgbClr val="000000"/>
                </a:solidFill>
                <a:latin typeface="Arial" charset="0"/>
              </a:rPr>
              <a:t>Л.И.Новиковой</a:t>
            </a:r>
            <a:r>
              <a:rPr lang="ru-RU" sz="2200" b="1" dirty="0">
                <a:solidFill>
                  <a:srgbClr val="000000"/>
                </a:solidFill>
                <a:latin typeface="Arial" charset="0"/>
              </a:rPr>
              <a:t>»</a:t>
            </a:r>
            <a:endParaRPr lang="en-US" sz="22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79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DCAD7-4794-4B79-BB93-9AE594E0CB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0977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986B-0235-4AC0-B8DE-01449810A9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4540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C80DED55-C698-4EB9-9509-03D674B8FA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62050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9A488171-C660-4F3C-AAAF-6C9477CB7A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07091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5E918A55-F352-4CFD-813C-A9B25162EC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8655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A2146-A9D1-4536-9D54-B54E8A4C3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00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A3C4-CF14-4731-83EE-DB2F44076A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613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06E62-5E4C-42F3-B252-847A7B154D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853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0B584-CDA9-4733-B4F7-6E5247C700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8663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9CA8B-5C44-4BE3-9762-EF5B524960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9359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661EB-B647-4A70-BA00-26B7694E5A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908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DE44-9DD3-483D-B4A1-FAAFCD103A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90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3A22A-B30B-4F14-A6CC-846368CD36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9855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0" y="116632"/>
            <a:ext cx="9144000" cy="108012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117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674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67475"/>
            <a:ext cx="2895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67475"/>
            <a:ext cx="21336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43B457-3A0B-4851-A417-31DA6B29357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76" name="Rectangle 152"/>
          <p:cNvSpPr>
            <a:spLocks noChangeArrowheads="1"/>
          </p:cNvSpPr>
          <p:nvPr/>
        </p:nvSpPr>
        <p:spPr bwMode="gray">
          <a:xfrm>
            <a:off x="6613525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7" name="Rectangle 153"/>
          <p:cNvSpPr>
            <a:spLocks noChangeArrowheads="1"/>
          </p:cNvSpPr>
          <p:nvPr/>
        </p:nvSpPr>
        <p:spPr bwMode="gray">
          <a:xfrm>
            <a:off x="762952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8" name="Rectangle 154"/>
          <p:cNvSpPr>
            <a:spLocks noChangeArrowheads="1"/>
          </p:cNvSpPr>
          <p:nvPr/>
        </p:nvSpPr>
        <p:spPr bwMode="gray">
          <a:xfrm>
            <a:off x="7113588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79" name="Rectangle 155"/>
          <p:cNvSpPr>
            <a:spLocks noChangeArrowheads="1"/>
          </p:cNvSpPr>
          <p:nvPr/>
        </p:nvSpPr>
        <p:spPr bwMode="gray">
          <a:xfrm>
            <a:off x="86264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0" name="Rectangle 156"/>
          <p:cNvSpPr>
            <a:spLocks noChangeArrowheads="1"/>
          </p:cNvSpPr>
          <p:nvPr/>
        </p:nvSpPr>
        <p:spPr bwMode="gray">
          <a:xfrm>
            <a:off x="4575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1" name="Rectangle 157"/>
          <p:cNvSpPr>
            <a:spLocks noChangeArrowheads="1"/>
          </p:cNvSpPr>
          <p:nvPr/>
        </p:nvSpPr>
        <p:spPr bwMode="gray">
          <a:xfrm>
            <a:off x="56007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2" name="Rectangle 158"/>
          <p:cNvSpPr>
            <a:spLocks noChangeArrowheads="1"/>
          </p:cNvSpPr>
          <p:nvPr/>
        </p:nvSpPr>
        <p:spPr bwMode="gray">
          <a:xfrm>
            <a:off x="5083175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3" name="Rectangle 159"/>
          <p:cNvSpPr>
            <a:spLocks noChangeArrowheads="1"/>
          </p:cNvSpPr>
          <p:nvPr/>
        </p:nvSpPr>
        <p:spPr bwMode="gray">
          <a:xfrm>
            <a:off x="6097588" y="5440363"/>
            <a:ext cx="509587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4" name="Rectangle 160"/>
          <p:cNvSpPr>
            <a:spLocks noChangeArrowheads="1"/>
          </p:cNvSpPr>
          <p:nvPr/>
        </p:nvSpPr>
        <p:spPr bwMode="gray">
          <a:xfrm>
            <a:off x="4068763" y="5440363"/>
            <a:ext cx="509587" cy="473075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5" name="Rectangle 161"/>
          <p:cNvSpPr>
            <a:spLocks noChangeArrowheads="1"/>
          </p:cNvSpPr>
          <p:nvPr/>
        </p:nvSpPr>
        <p:spPr bwMode="gray">
          <a:xfrm>
            <a:off x="6605588" y="4972050"/>
            <a:ext cx="506412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gray">
          <a:xfrm>
            <a:off x="7623175" y="4972050"/>
            <a:ext cx="506413" cy="473075"/>
          </a:xfrm>
          <a:prstGeom prst="rect">
            <a:avLst/>
          </a:prstGeom>
          <a:solidFill>
            <a:schemeClr val="accent2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7" name="Rectangle 163"/>
          <p:cNvSpPr>
            <a:spLocks noChangeArrowheads="1"/>
          </p:cNvSpPr>
          <p:nvPr/>
        </p:nvSpPr>
        <p:spPr bwMode="gray">
          <a:xfrm>
            <a:off x="8628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8" name="Rectangle 164"/>
          <p:cNvSpPr>
            <a:spLocks noChangeArrowheads="1"/>
          </p:cNvSpPr>
          <p:nvPr/>
        </p:nvSpPr>
        <p:spPr bwMode="gray">
          <a:xfrm>
            <a:off x="56007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89" name="Rectangle 165"/>
          <p:cNvSpPr>
            <a:spLocks noChangeArrowheads="1"/>
          </p:cNvSpPr>
          <p:nvPr/>
        </p:nvSpPr>
        <p:spPr bwMode="gray">
          <a:xfrm>
            <a:off x="8128000" y="6386513"/>
            <a:ext cx="506413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0" name="Rectangle 166"/>
          <p:cNvSpPr>
            <a:spLocks noChangeArrowheads="1"/>
          </p:cNvSpPr>
          <p:nvPr/>
        </p:nvSpPr>
        <p:spPr bwMode="gray">
          <a:xfrm>
            <a:off x="5091113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gray">
          <a:xfrm>
            <a:off x="6105525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2" name="Rectangle 168"/>
          <p:cNvSpPr>
            <a:spLocks noChangeArrowheads="1"/>
          </p:cNvSpPr>
          <p:nvPr/>
        </p:nvSpPr>
        <p:spPr bwMode="gray">
          <a:xfrm>
            <a:off x="4068763" y="6386513"/>
            <a:ext cx="509587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3" name="Rectangle 169"/>
          <p:cNvSpPr>
            <a:spLocks noChangeArrowheads="1"/>
          </p:cNvSpPr>
          <p:nvPr/>
        </p:nvSpPr>
        <p:spPr bwMode="gray">
          <a:xfrm>
            <a:off x="8113713" y="5440363"/>
            <a:ext cx="506412" cy="473075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4" name="Rectangle 170"/>
          <p:cNvSpPr>
            <a:spLocks noChangeArrowheads="1"/>
          </p:cNvSpPr>
          <p:nvPr/>
        </p:nvSpPr>
        <p:spPr bwMode="gray">
          <a:xfrm>
            <a:off x="4575175" y="4965700"/>
            <a:ext cx="506413" cy="469900"/>
          </a:xfrm>
          <a:prstGeom prst="rect">
            <a:avLst/>
          </a:prstGeom>
          <a:solidFill>
            <a:srgbClr val="DDDDDD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5" name="Rectangle 171"/>
          <p:cNvSpPr>
            <a:spLocks noChangeArrowheads="1"/>
          </p:cNvSpPr>
          <p:nvPr/>
        </p:nvSpPr>
        <p:spPr bwMode="gray">
          <a:xfrm>
            <a:off x="7113588" y="6384925"/>
            <a:ext cx="508000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7" name="Rectangle 173"/>
          <p:cNvSpPr>
            <a:spLocks noChangeArrowheads="1"/>
          </p:cNvSpPr>
          <p:nvPr/>
        </p:nvSpPr>
        <p:spPr bwMode="gray">
          <a:xfrm>
            <a:off x="3556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8" name="Rectangle 174"/>
          <p:cNvSpPr>
            <a:spLocks noChangeArrowheads="1"/>
          </p:cNvSpPr>
          <p:nvPr/>
        </p:nvSpPr>
        <p:spPr bwMode="gray">
          <a:xfrm>
            <a:off x="3038475" y="5440363"/>
            <a:ext cx="506413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0" name="Rectangle 176"/>
          <p:cNvSpPr>
            <a:spLocks noChangeArrowheads="1"/>
          </p:cNvSpPr>
          <p:nvPr/>
        </p:nvSpPr>
        <p:spPr bwMode="gray">
          <a:xfrm>
            <a:off x="35560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gray">
          <a:xfrm>
            <a:off x="3046413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5" name="Rectangle 181"/>
          <p:cNvSpPr>
            <a:spLocks noChangeArrowheads="1"/>
          </p:cNvSpPr>
          <p:nvPr/>
        </p:nvSpPr>
        <p:spPr bwMode="gray">
          <a:xfrm>
            <a:off x="1524000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6" name="Rectangle 182"/>
          <p:cNvSpPr>
            <a:spLocks noChangeArrowheads="1"/>
          </p:cNvSpPr>
          <p:nvPr/>
        </p:nvSpPr>
        <p:spPr bwMode="gray">
          <a:xfrm>
            <a:off x="2540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7" name="Rectangle 183"/>
          <p:cNvSpPr>
            <a:spLocks noChangeArrowheads="1"/>
          </p:cNvSpPr>
          <p:nvPr/>
        </p:nvSpPr>
        <p:spPr bwMode="gray">
          <a:xfrm>
            <a:off x="20240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8" name="Rectangle 184"/>
          <p:cNvSpPr>
            <a:spLocks noChangeArrowheads="1"/>
          </p:cNvSpPr>
          <p:nvPr/>
        </p:nvSpPr>
        <p:spPr bwMode="gray">
          <a:xfrm>
            <a:off x="511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09" name="Rectangle 185"/>
          <p:cNvSpPr>
            <a:spLocks noChangeArrowheads="1"/>
          </p:cNvSpPr>
          <p:nvPr/>
        </p:nvSpPr>
        <p:spPr bwMode="gray">
          <a:xfrm>
            <a:off x="47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0" name="Rectangle 186"/>
          <p:cNvSpPr>
            <a:spLocks noChangeArrowheads="1"/>
          </p:cNvSpPr>
          <p:nvPr/>
        </p:nvSpPr>
        <p:spPr bwMode="gray">
          <a:xfrm>
            <a:off x="1008063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gray">
          <a:xfrm>
            <a:off x="1514475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2" name="Rectangle 188"/>
          <p:cNvSpPr>
            <a:spLocks noChangeArrowheads="1"/>
          </p:cNvSpPr>
          <p:nvPr/>
        </p:nvSpPr>
        <p:spPr bwMode="gray">
          <a:xfrm>
            <a:off x="2532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3" name="Rectangle 189"/>
          <p:cNvSpPr>
            <a:spLocks noChangeArrowheads="1"/>
          </p:cNvSpPr>
          <p:nvPr/>
        </p:nvSpPr>
        <p:spPr bwMode="gray">
          <a:xfrm>
            <a:off x="511175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4" name="Rectangle 190"/>
          <p:cNvSpPr>
            <a:spLocks noChangeArrowheads="1"/>
          </p:cNvSpPr>
          <p:nvPr/>
        </p:nvSpPr>
        <p:spPr bwMode="gray">
          <a:xfrm>
            <a:off x="127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5" name="Rectangle 191"/>
          <p:cNvSpPr>
            <a:spLocks noChangeArrowheads="1"/>
          </p:cNvSpPr>
          <p:nvPr/>
        </p:nvSpPr>
        <p:spPr bwMode="gray">
          <a:xfrm>
            <a:off x="10160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6" name="Rectangle 192"/>
          <p:cNvSpPr>
            <a:spLocks noChangeArrowheads="1"/>
          </p:cNvSpPr>
          <p:nvPr/>
        </p:nvSpPr>
        <p:spPr bwMode="gray">
          <a:xfrm>
            <a:off x="2024063" y="6384925"/>
            <a:ext cx="506412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18" name="Rectangle 194"/>
          <p:cNvSpPr>
            <a:spLocks noChangeArrowheads="1"/>
          </p:cNvSpPr>
          <p:nvPr/>
        </p:nvSpPr>
        <p:spPr bwMode="gray">
          <a:xfrm>
            <a:off x="0" y="4908550"/>
            <a:ext cx="9144000" cy="1477963"/>
          </a:xfrm>
          <a:prstGeom prst="rect">
            <a:avLst/>
          </a:prstGeom>
          <a:gradFill rotWithShape="1">
            <a:gsLst>
              <a:gs pos="0">
                <a:schemeClr val="bg1">
                  <a:alpha val="89999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219200" y="228600"/>
            <a:ext cx="7391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1737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84976" cy="838200"/>
          </a:xfrm>
        </p:spPr>
        <p:txBody>
          <a:bodyPr/>
          <a:lstStyle/>
          <a:p>
            <a:r>
              <a:rPr lang="ru-RU" sz="2800" dirty="0"/>
              <a:t>Характеристика контингента учащихся и </a:t>
            </a:r>
            <a:r>
              <a:rPr lang="ru-RU" sz="2800" dirty="0" smtClean="0"/>
              <a:t>результаты </a:t>
            </a:r>
            <a:r>
              <a:rPr lang="ru-RU" sz="2800" dirty="0"/>
              <a:t>комплектования  в 2018-2019 </a:t>
            </a:r>
            <a:r>
              <a:rPr lang="ru-RU" sz="2800" dirty="0" err="1" smtClean="0"/>
              <a:t>уч.г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749309"/>
              </p:ext>
            </p:extLst>
          </p:nvPr>
        </p:nvGraphicFramePr>
        <p:xfrm>
          <a:off x="395536" y="1340768"/>
          <a:ext cx="8424938" cy="2133600"/>
        </p:xfrm>
        <a:graphic>
          <a:graphicData uri="http://schemas.openxmlformats.org/drawingml/2006/table">
            <a:tbl>
              <a:tblPr/>
              <a:tblGrid>
                <a:gridCol w="2096943"/>
                <a:gridCol w="1049335"/>
                <a:gridCol w="1805222"/>
                <a:gridCol w="1625865"/>
                <a:gridCol w="184757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i="0" dirty="0" smtClean="0">
                          <a:effectLst/>
                          <a:latin typeface="Times New Roman"/>
                          <a:ea typeface="Times New Roman"/>
                        </a:rPr>
                        <a:t>Уровни</a:t>
                      </a:r>
                      <a:endParaRPr lang="ru-RU" sz="2000" b="1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Классы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Количество обучающихся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Количество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Наполняемость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Начальная школа)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1-4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Основная школа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5-9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426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Средняя школа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10-11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1-11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945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529838"/>
              </p:ext>
            </p:extLst>
          </p:nvPr>
        </p:nvGraphicFramePr>
        <p:xfrm>
          <a:off x="323528" y="3717032"/>
          <a:ext cx="84249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8230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581TGp_gold_light">
  <a:themeElements>
    <a:clrScheme name="Другая 14">
      <a:dk1>
        <a:srgbClr val="000000"/>
      </a:dk1>
      <a:lt1>
        <a:srgbClr val="FFFFFF"/>
      </a:lt1>
      <a:dk2>
        <a:srgbClr val="7090BD"/>
      </a:dk2>
      <a:lt2>
        <a:srgbClr val="333333"/>
      </a:lt2>
      <a:accent1>
        <a:srgbClr val="5A90C2"/>
      </a:accent1>
      <a:accent2>
        <a:srgbClr val="8AC246"/>
      </a:accent2>
      <a:accent3>
        <a:srgbClr val="FFFFFF"/>
      </a:accent3>
      <a:accent4>
        <a:srgbClr val="000000"/>
      </a:accent4>
      <a:accent5>
        <a:srgbClr val="B5C6DD"/>
      </a:accent5>
      <a:accent6>
        <a:srgbClr val="7DB03F"/>
      </a:accent6>
      <a:hlink>
        <a:srgbClr val="F6831A"/>
      </a:hlink>
      <a:folHlink>
        <a:srgbClr val="EFC821"/>
      </a:folHlink>
    </a:clrScheme>
    <a:fontScheme name="Default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800000"/>
        </a:dk2>
        <a:lt2>
          <a:srgbClr val="333333"/>
        </a:lt2>
        <a:accent1>
          <a:srgbClr val="EB6743"/>
        </a:accent1>
        <a:accent2>
          <a:srgbClr val="D3A911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BF990E"/>
        </a:accent6>
        <a:hlink>
          <a:srgbClr val="7B9B63"/>
        </a:hlink>
        <a:folHlink>
          <a:srgbClr val="38A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E507A"/>
        </a:dk2>
        <a:lt2>
          <a:srgbClr val="333333"/>
        </a:lt2>
        <a:accent1>
          <a:srgbClr val="5A90C2"/>
        </a:accent1>
        <a:accent2>
          <a:srgbClr val="8AC246"/>
        </a:accent2>
        <a:accent3>
          <a:srgbClr val="FFFFFF"/>
        </a:accent3>
        <a:accent4>
          <a:srgbClr val="000000"/>
        </a:accent4>
        <a:accent5>
          <a:srgbClr val="B5C6DD"/>
        </a:accent5>
        <a:accent6>
          <a:srgbClr val="7DB03F"/>
        </a:accent6>
        <a:hlink>
          <a:srgbClr val="F6831A"/>
        </a:hlink>
        <a:folHlink>
          <a:srgbClr val="EFC8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A82A9F"/>
        </a:dk2>
        <a:lt2>
          <a:srgbClr val="4D4D4D"/>
        </a:lt2>
        <a:accent1>
          <a:srgbClr val="12B4D4"/>
        </a:accent1>
        <a:accent2>
          <a:srgbClr val="F1C23D"/>
        </a:accent2>
        <a:accent3>
          <a:srgbClr val="FFFFFF"/>
        </a:accent3>
        <a:accent4>
          <a:srgbClr val="000000"/>
        </a:accent4>
        <a:accent5>
          <a:srgbClr val="AAD6E6"/>
        </a:accent5>
        <a:accent6>
          <a:srgbClr val="DAB036"/>
        </a:accent6>
        <a:hlink>
          <a:srgbClr val="8CA62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581TGp_gold_light</vt:lpstr>
      <vt:lpstr>Характеристика контингента учащихся и результаты комплектования  в 2018-2019 уч.г.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Ю. Беззубова</dc:creator>
  <cp:lastModifiedBy>Марина Ю. Беззубова</cp:lastModifiedBy>
  <cp:revision>2</cp:revision>
  <dcterms:created xsi:type="dcterms:W3CDTF">2019-11-08T08:01:51Z</dcterms:created>
  <dcterms:modified xsi:type="dcterms:W3CDTF">2019-11-08T08:03:34Z</dcterms:modified>
</cp:coreProperties>
</file>