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7" r:id="rId4"/>
    <p:sldId id="286" r:id="rId5"/>
    <p:sldId id="278" r:id="rId6"/>
    <p:sldId id="260" r:id="rId7"/>
    <p:sldId id="274" r:id="rId8"/>
    <p:sldId id="262" r:id="rId9"/>
    <p:sldId id="263" r:id="rId10"/>
    <p:sldId id="275" r:id="rId11"/>
    <p:sldId id="276" r:id="rId12"/>
    <p:sldId id="277" r:id="rId13"/>
    <p:sldId id="264" r:id="rId14"/>
    <p:sldId id="282" r:id="rId15"/>
    <p:sldId id="280" r:id="rId16"/>
    <p:sldId id="281" r:id="rId17"/>
    <p:sldId id="283" r:id="rId18"/>
    <p:sldId id="284" r:id="rId19"/>
    <p:sldId id="279" r:id="rId20"/>
    <p:sldId id="267" r:id="rId21"/>
    <p:sldId id="27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DAE"/>
    <a:srgbClr val="F9B073"/>
    <a:srgbClr val="F8A662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77" d="100"/>
          <a:sy n="77" d="100"/>
        </p:scale>
        <p:origin x="-1170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891709656982532"/>
          <c:y val="0.15110960085735947"/>
          <c:w val="0.69136724288774243"/>
          <c:h val="0.84889047959914099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>
                <a:rot lat="0" lon="0" rev="1200000"/>
              </a:lightRig>
            </a:scene3d>
            <a:sp3d prstMaterial="metal">
              <a:bevelT w="88900" h="38100"/>
              <a:bevelB w="88900" h="88900"/>
            </a:sp3d>
          </c:spPr>
          <c:explosion val="25"/>
          <c:dPt>
            <c:idx val="0"/>
            <c:bubble3D val="0"/>
            <c:explosion val="6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etal">
                <a:bevelT w="88900" h="38100"/>
                <a:bevelB w="88900" h="88900"/>
              </a:sp3d>
            </c:spPr>
          </c:dPt>
          <c:dPt>
            <c:idx val="1"/>
            <c:bubble3D val="0"/>
            <c:explosion val="35"/>
            <c:spPr>
              <a:solidFill>
                <a:srgbClr val="A40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etal">
                <a:bevelT w="88900" h="38100"/>
                <a:bevelB w="88900" h="88900"/>
              </a:sp3d>
            </c:spPr>
          </c:dPt>
          <c:dLbls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Лист1!$B$2:$C$2</c:f>
              <c:strCache>
                <c:ptCount val="2"/>
                <c:pt idx="0">
                  <c:v>Кошки</c:v>
                </c:pt>
                <c:pt idx="1">
                  <c:v>Собаки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27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36458464566929127"/>
          <c:y val="6.551124594881292E-3"/>
          <c:w val="0.16222508824327994"/>
          <c:h val="0.1299777300564702"/>
        </c:manualLayout>
      </c:layout>
      <c:overlay val="0"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68359-CC7F-42D5-BE1B-7ADEEBB86CC4}" type="datetimeFigureOut">
              <a:rPr lang="ru-RU"/>
              <a:pPr>
                <a:defRPr/>
              </a:pPr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00D81-E5DD-4113-9957-17F0C4B90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69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67E9F-26E3-40AF-81B4-E075D1617073}" type="datetimeFigureOut">
              <a:rPr lang="ru-RU"/>
              <a:pPr>
                <a:defRPr/>
              </a:pPr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18DB3-2B8C-4252-86B6-8E865702B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1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B35B4-DA42-4D12-A651-816C9F79D3A2}" type="datetimeFigureOut">
              <a:rPr lang="ru-RU"/>
              <a:pPr>
                <a:defRPr/>
              </a:pPr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B5CF-0887-4EAD-8053-5EB84F5BE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7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AD51A-40D3-4D87-AAAF-30B117829614}" type="datetimeFigureOut">
              <a:rPr lang="ru-RU"/>
              <a:pPr>
                <a:defRPr/>
              </a:pPr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C2C72-5B69-4B22-93D7-BFF3C45C8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95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B682B-490A-42EA-96CF-186C9BB4872B}" type="datetimeFigureOut">
              <a:rPr lang="ru-RU"/>
              <a:pPr>
                <a:defRPr/>
              </a:pPr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8CDA9-8990-49A5-95ED-B77DD8C94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93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59675-ECEB-438E-98AD-DEB2DF41AFE9}" type="datetimeFigureOut">
              <a:rPr lang="ru-RU"/>
              <a:pPr>
                <a:defRPr/>
              </a:pPr>
              <a:t>08.03.2017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5E2DF-E8C1-4AD5-8080-EC332FD41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8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0FB95-473C-414C-89F6-546D33A38697}" type="datetimeFigureOut">
              <a:rPr lang="ru-RU"/>
              <a:pPr>
                <a:defRPr/>
              </a:pPr>
              <a:t>08.03.2017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2E4E9-7E09-44F8-999A-FB2D70459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4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6E966-6895-45F6-A55A-2FAA2193F38C}" type="datetimeFigureOut">
              <a:rPr lang="ru-RU"/>
              <a:pPr>
                <a:defRPr/>
              </a:pPr>
              <a:t>08.03.2017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21D00-9DCC-414A-9DB7-B42F7E380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79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B9190-092D-4145-B80F-C1CC36E38FA3}" type="datetimeFigureOut">
              <a:rPr lang="ru-RU"/>
              <a:pPr>
                <a:defRPr/>
              </a:pPr>
              <a:t>08.03.2017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AD05D-3E40-4755-90B2-7C696FAEB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5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521A2-0A40-4F6F-A44A-FD556533C23B}" type="datetimeFigureOut">
              <a:rPr lang="ru-RU"/>
              <a:pPr>
                <a:defRPr/>
              </a:pPr>
              <a:t>08.03.2017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F63B7-3444-44E2-BB70-09C7BF5E2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93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6F134-284A-4529-9C31-85AB38874FC9}" type="datetimeFigureOut">
              <a:rPr lang="ru-RU"/>
              <a:pPr>
                <a:defRPr/>
              </a:pPr>
              <a:t>08.03.2017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C27B5-1B5B-410F-9F7F-5B2764ECD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55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A4210D-6A9D-4A35-AD19-18FA53668DB6}" type="datetimeFigureOut">
              <a:rPr lang="ru-RU"/>
              <a:pPr>
                <a:defRPr/>
              </a:pPr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7F12CA-F00C-4077-B9AD-3F680CADF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ipic.su/img/img7/fs/001.1409652671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304800"/>
            <a:ext cx="8229600" cy="3170099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soft" dir="tl">
              <a:rot lat="0" lon="0" rev="0"/>
            </a:lightRig>
          </a:scene3d>
          <a:sp3d/>
        </p:spPr>
        <p:txBody>
          <a:bodyPr anchor="ctr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Секция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Ветеринария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2700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4000" b="1" spc="50" dirty="0">
                <a:ln w="12700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профилактики </a:t>
            </a:r>
            <a:r>
              <a:rPr lang="ru-RU" sz="4000" b="1" spc="50" dirty="0">
                <a:ln w="12700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лечения заболеваний </a:t>
            </a:r>
            <a:r>
              <a:rPr lang="ru-RU" sz="4000" b="1" spc="50" dirty="0">
                <a:ln w="12700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полости рта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2700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собак.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14352"/>
            <a:ext cx="45720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89638"/>
            <a:ext cx="3049287" cy="30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6"/>
          <p:cNvSpPr txBox="1">
            <a:spLocks noChangeArrowheads="1"/>
          </p:cNvSpPr>
          <p:nvPr/>
        </p:nvSpPr>
        <p:spPr bwMode="auto">
          <a:xfrm>
            <a:off x="593725" y="2586038"/>
            <a:ext cx="7848600" cy="40011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Варианты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меню для 1 кормления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8915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Прямоугольник 9"/>
          <p:cNvSpPr>
            <a:spLocks noChangeArrowheads="1"/>
          </p:cNvSpPr>
          <p:nvPr/>
        </p:nvSpPr>
        <p:spPr bwMode="auto">
          <a:xfrm>
            <a:off x="631825" y="152400"/>
            <a:ext cx="7772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Общий объем пищи всех кормлений в день рассчитывается по формуле: до 6 мес. 6-7% и старше 6 мес. 3-4% от массы тела собаки</a:t>
            </a:r>
          </a:p>
        </p:txBody>
      </p:sp>
      <p:sp>
        <p:nvSpPr>
          <p:cNvPr id="11269" name="Прямоугольник 2"/>
          <p:cNvSpPr>
            <a:spLocks noChangeArrowheads="1"/>
          </p:cNvSpPr>
          <p:nvPr/>
        </p:nvSpPr>
        <p:spPr bwMode="auto">
          <a:xfrm>
            <a:off x="571500" y="1046634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Расчет объема пищи для собаки весом около 10 кг, </a:t>
            </a:r>
          </a:p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возрастом старше 6 месяцев</a:t>
            </a:r>
          </a:p>
        </p:txBody>
      </p:sp>
      <p:sp>
        <p:nvSpPr>
          <p:cNvPr id="11270" name="Прямоугольник 11"/>
          <p:cNvSpPr>
            <a:spLocks noChangeArrowheads="1"/>
          </p:cNvSpPr>
          <p:nvPr/>
        </p:nvSpPr>
        <p:spPr bwMode="auto">
          <a:xfrm>
            <a:off x="2823368" y="1754659"/>
            <a:ext cx="35734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400" b="1">
                <a:cs typeface="Times New Roman" pitchFamily="18" charset="0"/>
              </a:rPr>
              <a:t>10 х 3,5%=0,35 кг (350 гр.)</a:t>
            </a:r>
            <a:endParaRPr lang="ru-RU" altLang="ru-RU" sz="2400" b="1"/>
          </a:p>
        </p:txBody>
      </p:sp>
      <p:sp>
        <p:nvSpPr>
          <p:cNvPr id="11271" name="Прямоугольник 12"/>
          <p:cNvSpPr>
            <a:spLocks noChangeArrowheads="1"/>
          </p:cNvSpPr>
          <p:nvPr/>
        </p:nvSpPr>
        <p:spPr bwMode="auto">
          <a:xfrm>
            <a:off x="1143000" y="2217738"/>
            <a:ext cx="655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Питание 2 раза в день, через полчаса после гуляния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685800" y="0"/>
            <a:ext cx="7848600" cy="400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Варианты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меню для 2 кормления</a:t>
            </a:r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3388"/>
            <a:ext cx="8896350" cy="627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5950"/>
            <a:ext cx="8766175" cy="608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685800" y="0"/>
            <a:ext cx="7848600" cy="6159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/>
              <a:t>Варианты меню для 2 кормления</a:t>
            </a:r>
          </a:p>
          <a:p>
            <a:pPr algn="r" eaLnBrk="1" hangingPunct="1"/>
            <a:r>
              <a:rPr lang="ru-RU" sz="1400" b="1"/>
              <a:t>Продолжение табл. 2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83145"/>
            <a:ext cx="7055484" cy="377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>
            <a:off x="228600" y="228600"/>
            <a:ext cx="8610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Зубной налёт фиксируется с помощью абсорбции (впитывание, всасывание) на поверхности зубов. </a:t>
            </a:r>
          </a:p>
          <a:p>
            <a:pPr indent="45720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Зубной камень (карбонат кальция и фосфат кальция в сочетании с органическими веществами, оседает на поверхности зуба) образуется в результате постепенного обызвествления зубного налета под действием минеральных солей, главным образом кальция, содержащихся в слюне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наддесневой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камень), или жидкости, в которую погружены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десневые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борозды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поддесневой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камень).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63" y="304800"/>
            <a:ext cx="7505501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59436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Мопс в состоянии наркоза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9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93" y="364523"/>
            <a:ext cx="7538613" cy="558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5953312"/>
            <a:ext cx="7426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Инструменты и препараты для ультразвуковой чистки зубов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06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421571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350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3757022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Налет и зубной камень на зубах мопса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784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2109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883" y="3429001"/>
            <a:ext cx="4608940" cy="341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14053" y="1367822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Процесс ультразвуковой чистки зубов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572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Процесс обработки десен и зубов после операции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592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620000" cy="565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2319" y="5895075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Чистые белые зубы после ультразвуковой чистки и обработки зубов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34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зубной камень в но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4724400" cy="604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627736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Зубной камень собаки под микроскопом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60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5720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Цель работы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исследовать способы и методы первичной и вторичной профилактики стоматологических заболеваний у домашних собак, а так же составить индивидуальную программу профилактики для собаки породы мопс.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Изучить особенности зубочелюстной системы собаки.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Рассмотреть наиболее частые причины возникновения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стоматологических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заболеваний у собак.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Выявить проблемы полости рта у собак.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Исследовать способы лечения заболеваний полости рта у собак.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Оценить влияние корма на состояние здоровья ротовой полости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животного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Предложить меры по поддержанию гигиены ротовой полости собаки породы мопс.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Гипотеза исследования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если составить правильный рацион питания для мопса, основываясь на потребностях организма собаки и учитывая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зубочелюстной системы данной породы, то можно предотвратить появление налета и зубного камня, развитие которых могут отрицательно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повлиять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здоровье питомца в целом.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525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чистка зубов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4" y="3170238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4" descr="6 (2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20" y="762000"/>
            <a:ext cx="4402643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5" descr="1 (2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42862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8125" y="30163"/>
            <a:ext cx="41814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  <a:defRPr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чистка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зубов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обработка ротовой полости специальными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растворами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подбор специальных игрушек</a:t>
            </a:r>
          </a:p>
          <a:p>
            <a:pPr indent="0">
              <a:defRPr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подбор правильного и систематического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рациона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731" y="404337"/>
            <a:ext cx="8651343" cy="2123658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3600" b="1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48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Болезнь легче предупредить, </a:t>
            </a:r>
          </a:p>
          <a:p>
            <a:pPr algn="ctr">
              <a:defRPr/>
            </a:pPr>
            <a:r>
              <a:rPr lang="ru-RU" sz="48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чем лечить!</a:t>
            </a:r>
            <a:r>
              <a:rPr lang="ru-RU" sz="36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pPr algn="ctr">
              <a:defRPr/>
            </a:pPr>
            <a:r>
              <a:rPr lang="ru-RU" sz="36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Здоровья Вам и Вашим питомцам!</a:t>
            </a:r>
            <a:endParaRPr lang="ru-RU" sz="3600" b="1" dirty="0">
              <a:ln w="1905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3" name="Picture 5" descr="C:\Users\hp\Downloads\99px_ru_avatar_134171_ulibaushijsja_mops_iz_reklami_pedigree_denta_stix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33159"/>
            <a:ext cx="330517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фото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22336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5" descr="фото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25415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6" descr="фото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5574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7" descr="Настя фото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Статистика обращения в ветеринарную клинику со стоматологическими проблемами у собак и кошек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42807"/>
              </p:ext>
            </p:extLst>
          </p:nvPr>
        </p:nvGraphicFramePr>
        <p:xfrm>
          <a:off x="1524000" y="1600200"/>
          <a:ext cx="6629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2881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" y="1746422"/>
            <a:ext cx="911164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6858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Статистика по возрасту собак, которых приводили в кабинет стоматолога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1756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2667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2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2695575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3" descr="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14400"/>
            <a:ext cx="2819400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1"/>
          <p:cNvSpPr>
            <a:spLocks noChangeArrowheads="1"/>
          </p:cNvSpPr>
          <p:nvPr/>
        </p:nvSpPr>
        <p:spPr bwMode="auto">
          <a:xfrm>
            <a:off x="381000" y="5334000"/>
            <a:ext cx="830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Анкетирование для владельцев собак (посетителей ветеринарной клиники) в  период с сентября 2015 года по февраль 2016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91392"/>
            <a:ext cx="8458200" cy="453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457200" y="152400"/>
            <a:ext cx="8382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Первое место по распространению болезней полости рта  - мелкие породы собак (от 70 до 85%), большое количество из которых можно отнести к собакам со строением черепа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Brachycephalic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720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Чуть реже  - у средних пород собак (до 65-70%).</a:t>
            </a:r>
          </a:p>
          <a:p>
            <a:pPr indent="45720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У крупных пород зубочелюстными болезнями страдают в среднем около 45-50%.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 descr="vet-9_clip_image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0"/>
            <a:ext cx="3657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152400" y="152400"/>
            <a:ext cx="419100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Пасть взрослой  собаки содержит 42 постоянных зуба (12 резцов, 4 клыка, 16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премоляров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10 моляров)</a:t>
            </a:r>
          </a:p>
          <a:p>
            <a:pPr indent="45720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Резцы (по 6 в каждой челюсти) -располагаются в центре. Четыре средних резца - зацепы, крайние с обеих сторон —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окрайки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720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В каждой челюсти после резцов с обеих сторон  - клыки (по 2 в каждой челюсти)</a:t>
            </a:r>
          </a:p>
          <a:p>
            <a:pPr indent="45720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По обеим сторонам расположены ложнокоренные зубы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премоляры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), по четыре с каждой стороны (всего 16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премоляров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по 8 в каждой челюсти) и 10 коренных зубов (моляры), которые располагаются по 2 с каждой стороны в верхней челюсти и по три в нижней.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http://ipic.su/img/img7/fs/001.140965267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7" y="494270"/>
            <a:ext cx="8645279" cy="233838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609600" y="2971800"/>
            <a:ext cx="2393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/>
              <a:t>1. Brachycephalic</a:t>
            </a: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3429000" y="3687763"/>
            <a:ext cx="2416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/>
              <a:t>2. Меsaticephalic</a:t>
            </a:r>
          </a:p>
        </p:txBody>
      </p:sp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>
            <a:off x="6172200" y="3124200"/>
            <a:ext cx="2503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/>
              <a:t>3. Dolichocephalic</a:t>
            </a:r>
          </a:p>
        </p:txBody>
      </p:sp>
      <p:sp>
        <p:nvSpPr>
          <p:cNvPr id="8198" name="Прямоугольник 1"/>
          <p:cNvSpPr>
            <a:spLocks noChangeArrowheads="1"/>
          </p:cNvSpPr>
          <p:nvPr/>
        </p:nvSpPr>
        <p:spPr bwMode="auto">
          <a:xfrm>
            <a:off x="381000" y="3433763"/>
            <a:ext cx="28511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Объемистая голова;</a:t>
            </a:r>
          </a:p>
          <a:p>
            <a:pPr indent="45720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короткая широкая морда;</a:t>
            </a:r>
          </a:p>
          <a:p>
            <a:pPr indent="45720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короткий или приплюснутый нос;</a:t>
            </a:r>
          </a:p>
          <a:p>
            <a:pPr indent="45720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нижняя челюсть выступает вперед</a:t>
            </a:r>
          </a:p>
        </p:txBody>
      </p:sp>
      <p:sp>
        <p:nvSpPr>
          <p:cNvPr id="8199" name="Прямоугольник 2"/>
          <p:cNvSpPr>
            <a:spLocks noChangeArrowheads="1"/>
          </p:cNvSpPr>
          <p:nvPr/>
        </p:nvSpPr>
        <p:spPr bwMode="auto">
          <a:xfrm>
            <a:off x="3135313" y="4260850"/>
            <a:ext cx="32289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Средней длины широкая морда и голова;</a:t>
            </a:r>
          </a:p>
          <a:p>
            <a:pPr indent="45720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 правило, ножницеобразный прикус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30975" y="3649663"/>
            <a:ext cx="21082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Длинная узкая голова и такая же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морда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12232</TotalTime>
  <Words>585</Words>
  <Application>Microsoft Office PowerPoint</Application>
  <PresentationFormat>Экран (4:3)</PresentationFormat>
  <Paragraphs>61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Статистика обращения в ветеринарную клинику со стоматологическими проблемами у собак и кошек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Ветеринарная стоматология. Методы профилактики заболеваний полости рта у собак.</dc:title>
  <dc:creator>Анастасия</dc:creator>
  <cp:lastModifiedBy>hp</cp:lastModifiedBy>
  <cp:revision>53</cp:revision>
  <dcterms:created xsi:type="dcterms:W3CDTF">2016-02-25T20:02:45Z</dcterms:created>
  <dcterms:modified xsi:type="dcterms:W3CDTF">2017-03-08T10:26:33Z</dcterms:modified>
</cp:coreProperties>
</file>