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0"/>
  </p:notesMasterIdLst>
  <p:sldIdLst>
    <p:sldId id="256" r:id="rId2"/>
    <p:sldId id="269" r:id="rId3"/>
    <p:sldId id="257" r:id="rId4"/>
    <p:sldId id="266" r:id="rId5"/>
    <p:sldId id="258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88" r:id="rId14"/>
    <p:sldId id="280" r:id="rId15"/>
    <p:sldId id="281" r:id="rId16"/>
    <p:sldId id="282" r:id="rId17"/>
    <p:sldId id="283" r:id="rId18"/>
    <p:sldId id="277" r:id="rId19"/>
    <p:sldId id="286" r:id="rId20"/>
    <p:sldId id="278" r:id="rId21"/>
    <p:sldId id="285" r:id="rId22"/>
    <p:sldId id="279" r:id="rId23"/>
    <p:sldId id="259" r:id="rId24"/>
    <p:sldId id="289" r:id="rId25"/>
    <p:sldId id="290" r:id="rId26"/>
    <p:sldId id="287" r:id="rId27"/>
    <p:sldId id="263" r:id="rId28"/>
    <p:sldId id="29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67" autoAdjust="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0000"/>
                    <a:lumMod val="100000"/>
                  </a:schemeClr>
                </a:gs>
                <a:gs pos="50000">
                  <a:schemeClr val="accent2">
                    <a:shade val="99000"/>
                    <a:satMod val="105000"/>
                    <a:lumMod val="100000"/>
                  </a:schemeClr>
                </a:gs>
                <a:gs pos="100000">
                  <a:schemeClr val="accent2">
                    <a:shade val="98000"/>
                    <a:satMod val="105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1270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Лист1!$A$2:$A$5</c:f>
              <c:strCache>
                <c:ptCount val="4"/>
                <c:pt idx="0">
                  <c:v>Предмет нравится</c:v>
                </c:pt>
                <c:pt idx="1">
                  <c:v>предмет не нравится</c:v>
                </c:pt>
                <c:pt idx="2">
                  <c:v>Нужны отметки</c:v>
                </c:pt>
                <c:pt idx="3">
                  <c:v>Не нужны отметки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90</c:v>
                </c:pt>
                <c:pt idx="1">
                  <c:v>14</c:v>
                </c:pt>
                <c:pt idx="2">
                  <c:v>54</c:v>
                </c:pt>
                <c:pt idx="3">
                  <c:v>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0000"/>
                    <a:lumMod val="100000"/>
                  </a:schemeClr>
                </a:gs>
                <a:gs pos="50000">
                  <a:schemeClr val="accent4">
                    <a:shade val="99000"/>
                    <a:satMod val="105000"/>
                    <a:lumMod val="100000"/>
                  </a:schemeClr>
                </a:gs>
                <a:gs pos="100000">
                  <a:schemeClr val="accent4">
                    <a:shade val="98000"/>
                    <a:satMod val="105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1270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Лист1!$A$2:$A$5</c:f>
              <c:strCache>
                <c:ptCount val="4"/>
                <c:pt idx="0">
                  <c:v>Предмет нравится</c:v>
                </c:pt>
                <c:pt idx="1">
                  <c:v>предмет не нравится</c:v>
                </c:pt>
                <c:pt idx="2">
                  <c:v>Нужны отметки</c:v>
                </c:pt>
                <c:pt idx="3">
                  <c:v>Не нужны отметки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49</c:v>
                </c:pt>
                <c:pt idx="1">
                  <c:v>9</c:v>
                </c:pt>
                <c:pt idx="2">
                  <c:v>36</c:v>
                </c:pt>
                <c:pt idx="3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67452664"/>
        <c:axId val="167453448"/>
      </c:barChart>
      <c:catAx>
        <c:axId val="167452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7453448"/>
        <c:crosses val="autoZero"/>
        <c:auto val="1"/>
        <c:lblAlgn val="ctr"/>
        <c:lblOffset val="100"/>
        <c:noMultiLvlLbl val="0"/>
      </c:catAx>
      <c:valAx>
        <c:axId val="167453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7452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CDC2A-C28D-425E-A2D3-1D7339E8CF7B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0032B-877F-4134-9437-E9B0C809F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500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0032B-877F-4134-9437-E9B0C809F9E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579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3544BF-410A-48AF-89FF-0D500E70E3BC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2508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0644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A52E55-922C-4A83-BA18-7BBCEADCD54A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81277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43943-7617-47E4-90CE-5D7A9BBAF058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55687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FABF64-2371-418C-AF5B-DC0FD0941912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68976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95ABF9-0AA8-4407-A164-F2E3111C6669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41675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8693EC-0427-482F-824D-0C293408DAA7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6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58332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517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002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2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80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91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51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14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89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51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7079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86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4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988840"/>
            <a:ext cx="6840760" cy="165618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1B22A5"/>
                </a:solidFill>
              </a:rPr>
              <a:t>Развивающие задачи по математике </a:t>
            </a:r>
            <a:br>
              <a:rPr lang="ru-RU" sz="4400" b="1" dirty="0" smtClean="0">
                <a:solidFill>
                  <a:srgbClr val="1B22A5"/>
                </a:solidFill>
              </a:rPr>
            </a:br>
            <a:r>
              <a:rPr lang="ru-RU" sz="4400" b="1" dirty="0" smtClean="0">
                <a:solidFill>
                  <a:srgbClr val="1B22A5"/>
                </a:solidFill>
              </a:rPr>
              <a:t>5-6 классы</a:t>
            </a:r>
            <a:endParaRPr lang="ru-RU" sz="4400" b="1" dirty="0">
              <a:solidFill>
                <a:srgbClr val="1B22A5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6624736" cy="18722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b="1" i="1" dirty="0">
                <a:solidFill>
                  <a:schemeClr val="tx1"/>
                </a:solidFill>
                <a:latin typeface="Arial Black" panose="020B0A04020102020204" pitchFamily="34" charset="0"/>
              </a:rPr>
              <a:t>Математика играет весьма существенную роль в формировании нашего духовного облика.</a:t>
            </a:r>
          </a:p>
          <a:p>
            <a:pPr algn="r"/>
            <a:r>
              <a:rPr lang="ru-RU" sz="2800" b="1" i="1" dirty="0">
                <a:solidFill>
                  <a:schemeClr val="tx1"/>
                </a:solidFill>
                <a:latin typeface="Arial Black" panose="020B0A04020102020204" pitchFamily="34" charset="0"/>
              </a:rPr>
              <a:t>Герман Вейль</a:t>
            </a:r>
            <a:r>
              <a:rPr lang="ru-RU" sz="2800" b="1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ru-RU" sz="2800" b="1" i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20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60648"/>
            <a:ext cx="7584896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Циклограмма </a:t>
            </a:r>
            <a:r>
              <a:rPr lang="ru-RU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занятий по тематическому блоку</a:t>
            </a:r>
            <a:br>
              <a:rPr lang="ru-RU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</a:rPr>
              <a:t>Урок 1.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Тип  урока - введение нового знания.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Основа урока –  деятельность учащихся совместно с учителем по освоению нового содержания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Форма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работы – фронтальная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</a:rPr>
              <a:t>Урок 2.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3000" b="1" i="1" dirty="0">
                <a:solidFill>
                  <a:schemeClr val="accent1">
                    <a:lumMod val="50000"/>
                  </a:schemeClr>
                </a:solidFill>
              </a:rPr>
              <a:t>Тип урока</a:t>
            </a:r>
            <a:r>
              <a:rPr lang="ru-RU" sz="3000" b="1" dirty="0">
                <a:solidFill>
                  <a:schemeClr val="accent1">
                    <a:lumMod val="50000"/>
                  </a:schemeClr>
                </a:solidFill>
              </a:rPr>
              <a:t> – решение задач.</a:t>
            </a:r>
          </a:p>
          <a:p>
            <a:pPr marL="0" indent="0">
              <a:buNone/>
            </a:pPr>
            <a:r>
              <a:rPr lang="ru-RU" sz="3000" b="1" i="1" dirty="0">
                <a:solidFill>
                  <a:schemeClr val="accent1">
                    <a:lumMod val="50000"/>
                  </a:schemeClr>
                </a:solidFill>
              </a:rPr>
              <a:t>Основа урока</a:t>
            </a:r>
            <a:r>
              <a:rPr lang="ru-RU" sz="3000" b="1" dirty="0">
                <a:solidFill>
                  <a:schemeClr val="accent1">
                    <a:lumMod val="50000"/>
                  </a:schemeClr>
                </a:solidFill>
              </a:rPr>
              <a:t> – применение построенных алгоритмов к решению задач.</a:t>
            </a:r>
          </a:p>
          <a:p>
            <a:pPr marL="0" indent="0">
              <a:buNone/>
            </a:pPr>
            <a:r>
              <a:rPr lang="ru-RU" sz="3000" b="1" i="1" dirty="0">
                <a:solidFill>
                  <a:schemeClr val="accent1">
                    <a:lumMod val="50000"/>
                  </a:schemeClr>
                </a:solidFill>
              </a:rPr>
              <a:t>Форма работы</a:t>
            </a:r>
            <a:r>
              <a:rPr lang="ru-RU" sz="3000" b="1" dirty="0">
                <a:solidFill>
                  <a:schemeClr val="accent1">
                    <a:lumMod val="50000"/>
                  </a:schemeClr>
                </a:solidFill>
              </a:rPr>
              <a:t> – фронтальная</a:t>
            </a: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3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86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60648"/>
            <a:ext cx="7584896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Циклограмма </a:t>
            </a:r>
            <a:r>
              <a:rPr lang="ru-RU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занятий по тематическому блоку</a:t>
            </a:r>
            <a:br>
              <a:rPr lang="ru-RU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</a:rPr>
              <a:t>Урок 3.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</a:rPr>
              <a:t>Тип урока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 – совершенствования знаний, умений и навыков.</a:t>
            </a:r>
          </a:p>
          <a:p>
            <a:pPr marL="0" indent="0">
              <a:buNone/>
            </a:pP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</a:rPr>
              <a:t>Основа урока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 - самостоятельная  деятельность учащихся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по освоению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нового содержания.</a:t>
            </a:r>
          </a:p>
          <a:p>
            <a:pPr marL="0" indent="0">
              <a:buNone/>
            </a:pP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</a:rPr>
              <a:t>Форма работы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 – групповая.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</a:rPr>
              <a:t>Урок 4.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</a:rPr>
              <a:t>Тип урока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 – комбинированный.</a:t>
            </a:r>
          </a:p>
          <a:p>
            <a:pPr marL="0" indent="0">
              <a:buNone/>
            </a:pP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</a:rPr>
              <a:t>Основа урока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 – презентация достигнутых результатов по освоению нового содержания.</a:t>
            </a:r>
          </a:p>
          <a:p>
            <a:pPr marL="0" indent="0">
              <a:buNone/>
            </a:pP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</a:rPr>
              <a:t>Форма работы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 – фронтальная.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Урок 5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</a:rPr>
              <a:t>Тип урока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 – самостоятельная работа.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4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770182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Тема:</a:t>
            </a:r>
            <a:r>
              <a:rPr lang="ru-RU" dirty="0" smtClean="0"/>
              <a:t> </a:t>
            </a:r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Паркеты.</a:t>
            </a:r>
            <a:endParaRPr lang="ru-RU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1412776"/>
            <a:ext cx="7680960" cy="462226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3900" b="1" i="1" dirty="0">
                <a:solidFill>
                  <a:schemeClr val="accent1">
                    <a:lumMod val="75000"/>
                  </a:schemeClr>
                </a:solidFill>
              </a:rPr>
              <a:t>Цель занятий</a:t>
            </a:r>
            <a:r>
              <a:rPr lang="ru-RU" sz="3900" b="1" i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r>
              <a:rPr lang="ru-RU" sz="3900" dirty="0" smtClean="0"/>
              <a:t> </a:t>
            </a:r>
            <a:r>
              <a:rPr lang="ru-RU" sz="3900" b="1" dirty="0">
                <a:solidFill>
                  <a:schemeClr val="accent1">
                    <a:lumMod val="50000"/>
                  </a:schemeClr>
                </a:solidFill>
              </a:rPr>
              <a:t>развивать  пространственное воображение и мышление, </a:t>
            </a:r>
            <a:endParaRPr lang="ru-RU" sz="39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</a:rPr>
              <a:t>приобщать </a:t>
            </a:r>
            <a:r>
              <a:rPr lang="ru-RU" sz="3900" b="1" dirty="0">
                <a:solidFill>
                  <a:schemeClr val="accent1">
                    <a:lumMod val="50000"/>
                  </a:schemeClr>
                </a:solidFill>
              </a:rPr>
              <a:t>к визуальному восприятию  правильных геометрических фигур; </a:t>
            </a:r>
            <a:endParaRPr lang="ru-RU" sz="39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</a:rPr>
              <a:t>воспитывать </a:t>
            </a:r>
            <a:r>
              <a:rPr lang="ru-RU" sz="3900" b="1" dirty="0">
                <a:solidFill>
                  <a:schemeClr val="accent1">
                    <a:lumMod val="50000"/>
                  </a:schemeClr>
                </a:solidFill>
              </a:rPr>
              <a:t>чувство гармонии и эстетического удовлетворения.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40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770182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Тема:</a:t>
            </a:r>
            <a:r>
              <a:rPr lang="ru-RU" dirty="0" smtClean="0"/>
              <a:t> </a:t>
            </a:r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Паркеты.</a:t>
            </a:r>
            <a:endParaRPr lang="ru-RU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1412776"/>
            <a:ext cx="7680960" cy="46222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Занятие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1.</a:t>
            </a:r>
          </a:p>
          <a:p>
            <a:pPr lvl="0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Определение объекта исследования. Отличия паркета от узоров и орнаментов других видов.</a:t>
            </a:r>
          </a:p>
          <a:p>
            <a:pPr lvl="0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Презентация различных паркетов и картин на основе паркетов.</a:t>
            </a:r>
          </a:p>
          <a:p>
            <a:pPr lvl="0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Упражнения на построение простейших паркетов по фрагменту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63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7999040" cy="260648"/>
          </a:xfrm>
        </p:spPr>
        <p:txBody>
          <a:bodyPr>
            <a:normAutofit fontScale="90000"/>
          </a:bodyPr>
          <a:lstStyle/>
          <a:p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49891" name="Text Box 35"/>
          <p:cNvSpPr txBox="1">
            <a:spLocks noChangeArrowheads="1"/>
          </p:cNvSpPr>
          <p:nvPr/>
        </p:nvSpPr>
        <p:spPr bwMode="auto">
          <a:xfrm>
            <a:off x="304800" y="396205"/>
            <a:ext cx="85344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Паркетом </a:t>
            </a:r>
            <a:r>
              <a:rPr lang="ru-RU" altLang="ru-RU" sz="3200" dirty="0">
                <a:cs typeface="Times New Roman" panose="02020603050405020304" pitchFamily="18" charset="0"/>
              </a:rPr>
              <a:t>называется такое заполнение плоскости многоугольниками, при котором любые два многоугольника либо имеют общую сторону, либо имеют общую вершину, либо не имеют общих точек.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49902" name="Text Box 46"/>
          <p:cNvSpPr txBox="1">
            <a:spLocks noChangeArrowheads="1"/>
          </p:cNvSpPr>
          <p:nvPr/>
        </p:nvSpPr>
        <p:spPr bwMode="auto">
          <a:xfrm>
            <a:off x="304800" y="3356992"/>
            <a:ext cx="8534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Паркет называется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правильным</a:t>
            </a:r>
            <a:r>
              <a:rPr lang="ru-RU" altLang="ru-RU" sz="3200" dirty="0">
                <a:cs typeface="Times New Roman" panose="02020603050405020304" pitchFamily="18" charset="0"/>
              </a:rPr>
              <a:t>, если он состоит из правильных многоугольников, и вокруг каждой вершины правильные многоугольники расположены одним и тем же способом. </a:t>
            </a:r>
          </a:p>
        </p:txBody>
      </p:sp>
    </p:spTree>
    <p:extLst>
      <p:ext uri="{BB962C8B-B14F-4D97-AF65-F5344CB8AC3E}">
        <p14:creationId xmlns:p14="http://schemas.microsoft.com/office/powerpoint/2010/main" val="75072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91400" cy="6096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Паркет 1</a:t>
            </a:r>
          </a:p>
        </p:txBody>
      </p:sp>
      <p:sp>
        <p:nvSpPr>
          <p:cNvPr id="602115" name="Text Box 3"/>
          <p:cNvSpPr txBox="1">
            <a:spLocks noChangeArrowheads="1"/>
          </p:cNvSpPr>
          <p:nvPr/>
        </p:nvSpPr>
        <p:spPr bwMode="auto">
          <a:xfrm>
            <a:off x="3048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На рисунке приведен фрагмент правильного паркета из треугольников.</a:t>
            </a:r>
          </a:p>
        </p:txBody>
      </p:sp>
      <p:pic>
        <p:nvPicPr>
          <p:cNvPr id="6021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09800"/>
            <a:ext cx="5930900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225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91400" cy="6096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Паркет 4</a:t>
            </a:r>
          </a:p>
        </p:txBody>
      </p:sp>
      <p:sp>
        <p:nvSpPr>
          <p:cNvPr id="581635" name="Text Box 3075"/>
          <p:cNvSpPr txBox="1">
            <a:spLocks noChangeArrowheads="1"/>
          </p:cNvSpPr>
          <p:nvPr/>
        </p:nvSpPr>
        <p:spPr bwMode="auto">
          <a:xfrm>
            <a:off x="3048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На рисунке приведен фрагмент правильного паркета из шестиугольников и треугольников.</a:t>
            </a:r>
          </a:p>
        </p:txBody>
      </p:sp>
      <p:pic>
        <p:nvPicPr>
          <p:cNvPr id="581638" name="Picture 307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62200"/>
            <a:ext cx="4968875" cy="35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258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606211" name="Text Box 3"/>
          <p:cNvSpPr txBox="1">
            <a:spLocks noChangeArrowheads="1"/>
          </p:cNvSpPr>
          <p:nvPr/>
        </p:nvSpPr>
        <p:spPr bwMode="auto">
          <a:xfrm>
            <a:off x="228600" y="609600"/>
            <a:ext cx="8763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Изобразите паркет, составленный из треугольников, равных данному. Раскрасьте треугольники в два цвета так, чтобы соседние треугольники были окрашены разными цветами. </a:t>
            </a:r>
          </a:p>
        </p:txBody>
      </p:sp>
      <p:pic>
        <p:nvPicPr>
          <p:cNvPr id="6062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05000"/>
            <a:ext cx="3673475" cy="477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06213" name="Group 5"/>
          <p:cNvGrpSpPr>
            <a:grpSpLocks/>
          </p:cNvGrpSpPr>
          <p:nvPr/>
        </p:nvGrpSpPr>
        <p:grpSpPr bwMode="auto">
          <a:xfrm>
            <a:off x="304800" y="1905000"/>
            <a:ext cx="6054725" cy="4773613"/>
            <a:chOff x="192" y="1200"/>
            <a:chExt cx="3814" cy="3007"/>
          </a:xfrm>
        </p:grpSpPr>
        <p:sp>
          <p:nvSpPr>
            <p:cNvPr id="606214" name="Text Box 6"/>
            <p:cNvSpPr txBox="1">
              <a:spLocks noChangeArrowheads="1"/>
            </p:cNvSpPr>
            <p:nvPr/>
          </p:nvSpPr>
          <p:spPr bwMode="auto">
            <a:xfrm>
              <a:off x="192" y="3600"/>
              <a:ext cx="11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606215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8" y="1200"/>
              <a:ext cx="2318" cy="3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6080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Тема:</a:t>
            </a:r>
            <a:r>
              <a:rPr lang="ru-RU" dirty="0"/>
              <a:t> </a:t>
            </a:r>
            <a:r>
              <a:rPr lang="ru-RU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Паркеты.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</a:rPr>
              <a:t>Занятие 2.</a:t>
            </a:r>
          </a:p>
          <a:p>
            <a:pPr lvl="0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Проверка домашнего задания.</a:t>
            </a:r>
          </a:p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Построение паркетов более высокого уровня сложности </a:t>
            </a:r>
          </a:p>
        </p:txBody>
      </p:sp>
    </p:spTree>
    <p:extLst>
      <p:ext uri="{BB962C8B-B14F-4D97-AF65-F5344CB8AC3E}">
        <p14:creationId xmlns:p14="http://schemas.microsoft.com/office/powerpoint/2010/main" val="199184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614403" name="Text Box 3"/>
          <p:cNvSpPr txBox="1">
            <a:spLocks noChangeArrowheads="1"/>
          </p:cNvSpPr>
          <p:nvPr/>
        </p:nvSpPr>
        <p:spPr bwMode="auto">
          <a:xfrm>
            <a:off x="228600" y="609600"/>
            <a:ext cx="8763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Изобразите паркет, составленный из четырехугольников, равных данному. Раскрасьте четырехугольники в два цвета так, чтобы соседние четырехугольники были окрашены разными цветами. </a:t>
            </a:r>
          </a:p>
        </p:txBody>
      </p:sp>
      <p:pic>
        <p:nvPicPr>
          <p:cNvPr id="6144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773238"/>
            <a:ext cx="3908425" cy="508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405" name="Group 5"/>
          <p:cNvGrpSpPr>
            <a:grpSpLocks/>
          </p:cNvGrpSpPr>
          <p:nvPr/>
        </p:nvGrpSpPr>
        <p:grpSpPr bwMode="auto">
          <a:xfrm>
            <a:off x="304800" y="1752600"/>
            <a:ext cx="6126163" cy="5105400"/>
            <a:chOff x="192" y="1104"/>
            <a:chExt cx="3859" cy="3216"/>
          </a:xfrm>
        </p:grpSpPr>
        <p:sp>
          <p:nvSpPr>
            <p:cNvPr id="614406" name="Text Box 6"/>
            <p:cNvSpPr txBox="1">
              <a:spLocks noChangeArrowheads="1"/>
            </p:cNvSpPr>
            <p:nvPr/>
          </p:nvSpPr>
          <p:spPr bwMode="auto">
            <a:xfrm>
              <a:off x="192" y="3600"/>
              <a:ext cx="11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614407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1104"/>
              <a:ext cx="2467" cy="3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2010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28912" cy="12584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Основная цель курса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340768"/>
            <a:ext cx="7920880" cy="53285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Создание условий для побуждения и развития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устойчивого интереса учащихся к математике и её приложениям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развитие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творческого и логического мышления, </a:t>
            </a:r>
            <a:endParaRPr lang="ru-RU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подготовке к олимпиадам и конкурсам различного уровня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marL="0" indent="0" algn="just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0121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Тема:</a:t>
            </a:r>
            <a:r>
              <a:rPr lang="ru-RU" dirty="0"/>
              <a:t> </a:t>
            </a:r>
            <a:r>
              <a:rPr lang="ru-RU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Паркеты.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1772816"/>
            <a:ext cx="7680960" cy="4262224"/>
          </a:xfrm>
        </p:spPr>
        <p:txBody>
          <a:bodyPr>
            <a:normAutofit fontScale="85000" lnSpcReduction="10000"/>
          </a:bodyPr>
          <a:lstStyle/>
          <a:p>
            <a:r>
              <a:rPr lang="ru-RU" sz="3500" b="1" i="1" dirty="0">
                <a:solidFill>
                  <a:schemeClr val="accent1">
                    <a:lumMod val="75000"/>
                  </a:schemeClr>
                </a:solidFill>
              </a:rPr>
              <a:t>Занятие 3.</a:t>
            </a:r>
          </a:p>
          <a:p>
            <a:r>
              <a:rPr lang="ru-RU" sz="3500" b="1" dirty="0">
                <a:solidFill>
                  <a:schemeClr val="accent1">
                    <a:lumMod val="50000"/>
                  </a:schemeClr>
                </a:solidFill>
              </a:rPr>
              <a:t>Работа в группах.</a:t>
            </a:r>
          </a:p>
          <a:p>
            <a:pPr lvl="0"/>
            <a:r>
              <a:rPr lang="ru-RU" sz="3500" b="1" dirty="0">
                <a:solidFill>
                  <a:schemeClr val="accent1">
                    <a:lumMod val="50000"/>
                  </a:schemeClr>
                </a:solidFill>
              </a:rPr>
              <a:t>Построение паркета из невыпуклых четырехугольников  (упражнение  6)</a:t>
            </a:r>
          </a:p>
          <a:p>
            <a:pPr lvl="0"/>
            <a:r>
              <a:rPr lang="ru-RU" sz="3500" b="1" dirty="0">
                <a:solidFill>
                  <a:schemeClr val="accent1">
                    <a:lumMod val="50000"/>
                  </a:schemeClr>
                </a:solidFill>
              </a:rPr>
              <a:t>Построение паркета на выбор из предложенных сложных паркетов (комбинация нескольких видов  многоугольников, треугольников и четырехугольников)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863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616451" name="Text Box 3"/>
          <p:cNvSpPr txBox="1">
            <a:spLocks noChangeArrowheads="1"/>
          </p:cNvSpPr>
          <p:nvPr/>
        </p:nvSpPr>
        <p:spPr bwMode="auto">
          <a:xfrm>
            <a:off x="228600" y="609600"/>
            <a:ext cx="8763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Изобразите паркет, составленный из четырехугольников, равных данному. Раскрасьте четырехугольники в два цвета так, чтобы соседние четырехугольники были окрашены разными цветами. </a:t>
            </a:r>
          </a:p>
        </p:txBody>
      </p:sp>
      <p:pic>
        <p:nvPicPr>
          <p:cNvPr id="6164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73238"/>
            <a:ext cx="3898900" cy="508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6453" name="Group 5"/>
          <p:cNvGrpSpPr>
            <a:grpSpLocks/>
          </p:cNvGrpSpPr>
          <p:nvPr/>
        </p:nvGrpSpPr>
        <p:grpSpPr bwMode="auto">
          <a:xfrm>
            <a:off x="304800" y="1752600"/>
            <a:ext cx="6256338" cy="5105400"/>
            <a:chOff x="192" y="1104"/>
            <a:chExt cx="3941" cy="3216"/>
          </a:xfrm>
        </p:grpSpPr>
        <p:sp>
          <p:nvSpPr>
            <p:cNvPr id="616454" name="Text Box 6"/>
            <p:cNvSpPr txBox="1">
              <a:spLocks noChangeArrowheads="1"/>
            </p:cNvSpPr>
            <p:nvPr/>
          </p:nvSpPr>
          <p:spPr bwMode="auto">
            <a:xfrm>
              <a:off x="192" y="3600"/>
              <a:ext cx="11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616455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104"/>
              <a:ext cx="2453" cy="3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3887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Тема:</a:t>
            </a:r>
            <a:r>
              <a:rPr lang="ru-RU" dirty="0"/>
              <a:t> </a:t>
            </a:r>
            <a:r>
              <a:rPr lang="ru-RU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Паркеты.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1772816"/>
            <a:ext cx="7680960" cy="4262224"/>
          </a:xfrm>
        </p:spPr>
        <p:txBody>
          <a:bodyPr/>
          <a:lstStyle/>
          <a:p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</a:rPr>
              <a:t>Занятие 4.</a:t>
            </a:r>
          </a:p>
          <a:p>
            <a:pPr lvl="0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Создание собственного  паркета. 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04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86416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Планируемые результаты</a:t>
            </a:r>
            <a:endParaRPr lang="ru-RU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63088"/>
            <a:ext cx="8640960" cy="52622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Учащиеся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должны 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научиться анализировать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задачи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составлять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план решения, решать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    задачи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находить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рациональные,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  оригинальные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способы решения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делать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выводы;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Решать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задачи на смекалку, на сообразительность;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25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86416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Планируемые результаты</a:t>
            </a:r>
            <a:endParaRPr lang="ru-RU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63088"/>
            <a:ext cx="8640960" cy="52622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Решать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олимпиадные задачи;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Работать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в коллективе и самостоятельно;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Расширить 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свой математический кругозор;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Пополнить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свои математические знания;</a:t>
            </a:r>
          </a:p>
          <a:p>
            <a:pPr marL="0" indent="0">
              <a:buNone/>
            </a:pP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3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86416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Планируемые результаты</a:t>
            </a:r>
            <a:endParaRPr lang="ru-RU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63088"/>
            <a:ext cx="8640960" cy="52622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Научиться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работать с дополнительной литературой;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Уметь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проводить математическое исследование;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Уметь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использовать математические модели для решения задач из различных областей знаний.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422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838" y="188640"/>
            <a:ext cx="7680642" cy="1152128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Итоги анкетирования</a:t>
            </a:r>
            <a:b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 учащихся 5 – 6 классов и их родителей.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145974"/>
              </p:ext>
            </p:extLst>
          </p:nvPr>
        </p:nvGraphicFramePr>
        <p:xfrm>
          <a:off x="539552" y="1340768"/>
          <a:ext cx="82089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60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27784" y="548680"/>
            <a:ext cx="3600400" cy="864096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Литература 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95736" y="2060848"/>
            <a:ext cx="4680520" cy="4146349"/>
          </a:xfrm>
        </p:spPr>
        <p:txBody>
          <a:bodyPr>
            <a:normAutofit fontScale="77500" lnSpcReduction="20000"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Смыкалова Е.В. Математика. Дополнительные главы,  5 класс, Санкт – Петербург, СМИО Пресс, 2002г.</a:t>
            </a:r>
          </a:p>
          <a:p>
            <a:pPr lvl="0">
              <a:buFont typeface="Arial" pitchFamily="34" charset="0"/>
              <a:buChar char="•"/>
            </a:pP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Смыкалова Е.В. Сборник задач по математике. 5 класс, Санкт – Петербург, СМИО Пресс, 2005г.</a:t>
            </a:r>
          </a:p>
          <a:p>
            <a:pPr lvl="0">
              <a:buFont typeface="Arial" pitchFamily="34" charset="0"/>
              <a:buChar char="•"/>
            </a:pP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Смыкалова Е.В. Математика. Дополнительные главы,  6 класс, Санкт – Петербург, СМИО Пресс, 2005г.</a:t>
            </a:r>
          </a:p>
          <a:p>
            <a:pPr lvl="0">
              <a:buFont typeface="Arial" pitchFamily="34" charset="0"/>
              <a:buChar char="•"/>
            </a:pP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Смыкалова Е.В. Сборник задач по математике. 6 класс, Санкт – Петербург, СМИО Пресс, 2007г.</a:t>
            </a:r>
          </a:p>
          <a:p>
            <a:endParaRPr lang="ru-RU" dirty="0"/>
          </a:p>
        </p:txBody>
      </p:sp>
      <p:pic>
        <p:nvPicPr>
          <p:cNvPr id="1026" name="Picture 2" descr="H:\разв. задачи по математике 5-6 класс\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885186"/>
            <a:ext cx="1756622" cy="261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:\разв. задачи по математике 5-6 класс\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103127"/>
            <a:ext cx="1733221" cy="249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:\разв. задачи по математике 5-6 класс\5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91860"/>
            <a:ext cx="1733221" cy="260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:\разв. задачи по математике 5-6 класс\5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011" y="873039"/>
            <a:ext cx="1756622" cy="2704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54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6840760" cy="4608512"/>
          </a:xfrm>
        </p:spPr>
        <p:txBody>
          <a:bodyPr>
            <a:noAutofit/>
          </a:bodyPr>
          <a:lstStyle/>
          <a:p>
            <a:r>
              <a:rPr lang="ru-RU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Если ты умеешь самый обычный факт подать как открытие и добиться удивления и восторга  учащихся, то можно считать, что половину дела ты уже сделал.</a:t>
            </a:r>
            <a:br>
              <a:rPr lang="ru-RU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ru-RU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В.М. </a:t>
            </a:r>
            <a:r>
              <a:rPr lang="ru-RU" sz="32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Лизинский</a:t>
            </a:r>
            <a:r>
              <a:rPr lang="ru-RU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.</a:t>
            </a:r>
            <a:endParaRPr lang="ru-RU" sz="3200" b="1" cap="none" spc="0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5301208"/>
            <a:ext cx="6984776" cy="216024"/>
          </a:xfrm>
        </p:spPr>
        <p:txBody>
          <a:bodyPr>
            <a:normAutofit fontScale="32500" lnSpcReduction="20000"/>
          </a:bodyPr>
          <a:lstStyle/>
          <a:p>
            <a:pPr algn="just"/>
            <a:endParaRPr lang="ru-RU" sz="2800" b="1" i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87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404664"/>
            <a:ext cx="7440880" cy="108012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Основная цель курса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700808"/>
            <a:ext cx="8003232" cy="48965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всестороннее развитие ребенка,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формирование у него способностей  к </a:t>
            </a:r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</a:rPr>
              <a:t>самоизменению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и саморазвитию, </a:t>
            </a:r>
          </a:p>
        </p:txBody>
      </p:sp>
    </p:spTree>
    <p:extLst>
      <p:ext uri="{BB962C8B-B14F-4D97-AF65-F5344CB8AC3E}">
        <p14:creationId xmlns:p14="http://schemas.microsoft.com/office/powerpoint/2010/main" val="304669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Основная цель курса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060848"/>
            <a:ext cx="7920880" cy="44644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воспитание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нравственных качеств, создающих условия  для успешного вхождения в культуру и созидательную жизнь общества.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86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97552" cy="720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      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451899"/>
              </p:ext>
            </p:extLst>
          </p:nvPr>
        </p:nvGraphicFramePr>
        <p:xfrm>
          <a:off x="323528" y="188640"/>
          <a:ext cx="8568952" cy="643394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568952"/>
              </a:tblGrid>
              <a:tr h="1482330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Образовательные </a:t>
                      </a:r>
                    </a:p>
                    <a:p>
                      <a:pPr algn="ctr"/>
                      <a:r>
                        <a:rPr lang="ru-RU" sz="4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задачи курса</a:t>
                      </a:r>
                      <a:endParaRPr lang="ru-RU" sz="4400" i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9516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1)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2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овладение комплексом математических знаний, умений и навыков; </a:t>
                      </a:r>
                      <a:endParaRPr lang="ru-RU" sz="36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2)</a:t>
                      </a:r>
                      <a:r>
                        <a:rPr lang="ru-RU" sz="1600" b="1" kern="1200" dirty="0" smtClean="0">
                          <a:effectLst/>
                        </a:rPr>
                        <a:t>  </a:t>
                      </a:r>
                      <a:r>
                        <a:rPr lang="ru-RU" sz="2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формирование умения адекватно себя оценивать и самостоятельно делать выбор, адекватный своим способностям;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3)</a:t>
                      </a:r>
                      <a:r>
                        <a:rPr lang="ru-RU" sz="1600" b="1" kern="1200" dirty="0" smtClean="0">
                          <a:effectLst/>
                        </a:rPr>
                        <a:t> </a:t>
                      </a:r>
                      <a:r>
                        <a:rPr lang="ru-RU" sz="2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формирование навыков поиска информации, работы с учебной и научно-популярной литературой, каталогами, компьютерными источниками информации;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4)</a:t>
                      </a:r>
                      <a:r>
                        <a:rPr lang="ru-RU" sz="1600" b="1" kern="1200" dirty="0" smtClean="0">
                          <a:effectLst/>
                        </a:rPr>
                        <a:t>   </a:t>
                      </a:r>
                      <a:r>
                        <a:rPr lang="ru-RU" sz="2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формирование навыков научно-исследовательской работы.</a:t>
                      </a:r>
                      <a:endParaRPr lang="ru-RU" sz="28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37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6864" cy="72008"/>
          </a:xfrm>
        </p:spPr>
        <p:txBody>
          <a:bodyPr>
            <a:normAutofit fontScale="90000"/>
          </a:bodyPr>
          <a:lstStyle/>
          <a:p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639756"/>
              </p:ext>
            </p:extLst>
          </p:nvPr>
        </p:nvGraphicFramePr>
        <p:xfrm>
          <a:off x="251520" y="332656"/>
          <a:ext cx="8352928" cy="60115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352928"/>
              </a:tblGrid>
              <a:tr h="1515525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Развивающие </a:t>
                      </a:r>
                    </a:p>
                    <a:p>
                      <a:pPr algn="ctr"/>
                      <a:r>
                        <a:rPr lang="ru-RU" sz="4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задачи курса</a:t>
                      </a:r>
                      <a:endParaRPr lang="ru-RU" sz="4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95992"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ru-RU" sz="1700" b="1" i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ru-RU" sz="2400" b="1" i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) </a:t>
                      </a:r>
                      <a:r>
                        <a:rPr lang="ru-RU" sz="24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формирование и развитие качеств мышления, необходимых образованному человеку для полноценного функционирования в современном обществе: эвристического, алгоритмического, абстрактного, логического;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2400" b="1" i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2)</a:t>
                      </a:r>
                      <a:r>
                        <a:rPr lang="ru-RU" sz="2400" b="1" kern="1200" baseline="0" dirty="0" smtClean="0">
                          <a:effectLst/>
                        </a:rPr>
                        <a:t>  </a:t>
                      </a:r>
                      <a:r>
                        <a:rPr lang="ru-RU" sz="24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развитие рациональных качеств мышления: порядок, точность, ясность, сжатость;</a:t>
                      </a:r>
                    </a:p>
                    <a:p>
                      <a:pPr algn="l"/>
                      <a:r>
                        <a:rPr lang="ru-RU" sz="2400" b="1" i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3)</a:t>
                      </a:r>
                      <a:r>
                        <a:rPr lang="ru-RU" sz="24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развитие воображения и интуиции, воспитание вкуса к исследованию и тем самым содействие формированию научного мышления.</a:t>
                      </a:r>
                      <a:endParaRPr lang="ru-RU" sz="24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84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16632"/>
            <a:ext cx="8013576" cy="216024"/>
          </a:xfrm>
        </p:spPr>
        <p:txBody>
          <a:bodyPr>
            <a:normAutofit fontScale="90000"/>
          </a:bodyPr>
          <a:lstStyle/>
          <a:p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95207"/>
              </p:ext>
            </p:extLst>
          </p:nvPr>
        </p:nvGraphicFramePr>
        <p:xfrm>
          <a:off x="251520" y="260648"/>
          <a:ext cx="8568952" cy="664305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568952"/>
              </a:tblGrid>
              <a:tr h="508412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Воспитательные</a:t>
                      </a:r>
                    </a:p>
                    <a:p>
                      <a:pPr algn="ctr"/>
                      <a:r>
                        <a:rPr lang="ru-RU" sz="4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задачи курса</a:t>
                      </a:r>
                      <a:endParaRPr lang="ru-RU" sz="4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10491">
                <a:tc>
                  <a:txBody>
                    <a:bodyPr/>
                    <a:lstStyle/>
                    <a:p>
                      <a:r>
                        <a:rPr lang="ru-RU" sz="2800" b="1" i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1)</a:t>
                      </a:r>
                      <a:r>
                        <a:rPr lang="ru-RU" sz="2800" kern="1200" baseline="0" dirty="0" smtClean="0">
                          <a:effectLst/>
                        </a:rPr>
                        <a:t> </a:t>
                      </a:r>
                      <a:r>
                        <a:rPr lang="ru-RU" sz="28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ознакомление с ролью математики в развитии человеческой цивилизации и культуры, в современной науке и производстве;</a:t>
                      </a:r>
                    </a:p>
                    <a:p>
                      <a:r>
                        <a:rPr lang="ru-RU" sz="2800" b="1" i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2)</a:t>
                      </a:r>
                      <a:r>
                        <a:rPr lang="ru-RU" sz="1700" b="1" kern="1200" baseline="0" dirty="0" smtClean="0">
                          <a:effectLst/>
                        </a:rPr>
                        <a:t> </a:t>
                      </a:r>
                      <a:r>
                        <a:rPr lang="ru-RU" sz="28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ознакомление с природой научного знания, с принципами построения научных теорий в единстве и противоположности математики и естественных и гуманитарных наук;</a:t>
                      </a:r>
                    </a:p>
                    <a:p>
                      <a:r>
                        <a:rPr lang="ru-RU" sz="2800" b="1" i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3)</a:t>
                      </a:r>
                      <a:r>
                        <a:rPr lang="ru-RU" sz="1700" b="1" kern="1200" baseline="0" dirty="0" smtClean="0">
                          <a:effectLst/>
                        </a:rPr>
                        <a:t> </a:t>
                      </a:r>
                      <a:r>
                        <a:rPr lang="ru-RU" sz="28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воспитание у учащихся умения сочетать индивидуальную работу с коллективной.</a:t>
                      </a:r>
                    </a:p>
                    <a:p>
                      <a:endParaRPr lang="ru-RU" sz="17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59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338328"/>
            <a:ext cx="7931224" cy="663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376704"/>
              </p:ext>
            </p:extLst>
          </p:nvPr>
        </p:nvGraphicFramePr>
        <p:xfrm>
          <a:off x="323528" y="349416"/>
          <a:ext cx="8568951" cy="603191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568951"/>
              </a:tblGrid>
              <a:tr h="1244956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Основное содержание.</a:t>
                      </a:r>
                      <a:br>
                        <a:rPr lang="ru-RU" sz="3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3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 класс</a:t>
                      </a:r>
                      <a:endParaRPr lang="ru-RU" sz="36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31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</a:t>
                      </a:r>
                      <a:r>
                        <a:rPr lang="ru-RU" sz="2800" baseline="0" dirty="0" smtClean="0">
                          <a:effectLst/>
                        </a:rPr>
                        <a:t> 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Вычисления </a:t>
                      </a:r>
                      <a:r>
                        <a:rPr lang="ru-RU" sz="2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 натуральными числами</a:t>
                      </a:r>
                      <a:endParaRPr lang="ru-RU" sz="28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1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</a:t>
                      </a:r>
                      <a:r>
                        <a:rPr lang="ru-RU" sz="2800" baseline="0" dirty="0" smtClean="0">
                          <a:effectLst/>
                        </a:rPr>
                        <a:t> 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Квадрат и куб числа</a:t>
                      </a:r>
                      <a:endParaRPr lang="ru-RU" sz="28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1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3.</a:t>
                      </a:r>
                      <a:r>
                        <a:rPr lang="ru-RU" sz="2800" baseline="0" dirty="0" smtClean="0">
                          <a:effectLst/>
                        </a:rPr>
                        <a:t> 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Задачи </a:t>
                      </a:r>
                      <a:r>
                        <a:rPr lang="ru-RU" sz="2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на части</a:t>
                      </a:r>
                      <a:endParaRPr lang="ru-RU" sz="28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1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4.</a:t>
                      </a:r>
                      <a:r>
                        <a:rPr lang="ru-RU" sz="2800" baseline="0" dirty="0" smtClean="0">
                          <a:effectLst/>
                        </a:rPr>
                        <a:t> 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Задачи </a:t>
                      </a:r>
                      <a:r>
                        <a:rPr lang="ru-RU" sz="2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на площади и объемы</a:t>
                      </a:r>
                      <a:endParaRPr lang="ru-RU" sz="28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1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5.</a:t>
                      </a:r>
                      <a:r>
                        <a:rPr lang="ru-RU" sz="2800" baseline="0" dirty="0" smtClean="0">
                          <a:effectLst/>
                        </a:rPr>
                        <a:t> 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Системы </a:t>
                      </a:r>
                      <a:r>
                        <a:rPr lang="ru-RU" sz="2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счисления</a:t>
                      </a:r>
                      <a:endParaRPr lang="ru-RU" sz="28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1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6.</a:t>
                      </a:r>
                      <a:r>
                        <a:rPr lang="ru-RU" sz="2800" baseline="0" dirty="0" smtClean="0">
                          <a:effectLst/>
                        </a:rPr>
                        <a:t> 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Множества</a:t>
                      </a:r>
                      <a:r>
                        <a:rPr lang="ru-RU" sz="2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, операции с множествами</a:t>
                      </a:r>
                      <a:endParaRPr lang="ru-RU" sz="28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1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7.</a:t>
                      </a:r>
                      <a:r>
                        <a:rPr lang="ru-RU" sz="2800" baseline="0" dirty="0" smtClean="0">
                          <a:effectLst/>
                        </a:rPr>
                        <a:t> 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Графы</a:t>
                      </a:r>
                      <a:r>
                        <a:rPr lang="ru-RU" sz="2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, решение задач</a:t>
                      </a:r>
                      <a:endParaRPr lang="ru-RU" sz="28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1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8.</a:t>
                      </a:r>
                      <a:r>
                        <a:rPr lang="ru-RU" sz="2800" baseline="0" dirty="0" smtClean="0">
                          <a:effectLst/>
                        </a:rPr>
                        <a:t> 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Комбинаторика</a:t>
                      </a:r>
                      <a:endParaRPr lang="ru-RU" sz="28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1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9.</a:t>
                      </a:r>
                      <a:r>
                        <a:rPr lang="ru-RU" sz="2800" baseline="0" dirty="0" smtClean="0">
                          <a:effectLst/>
                        </a:rPr>
                        <a:t> 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Принцип </a:t>
                      </a:r>
                      <a:r>
                        <a:rPr lang="ru-RU" sz="2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Дирихле</a:t>
                      </a:r>
                      <a:endParaRPr lang="ru-RU" sz="28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65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79512" y="188641"/>
          <a:ext cx="8652988" cy="67196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8652988"/>
              </a:tblGrid>
              <a:tr h="11809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Основное содержание.</a:t>
                      </a:r>
                    </a:p>
                    <a:p>
                      <a:pPr algn="ctr"/>
                      <a:r>
                        <a:rPr lang="ru-RU" sz="3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 класс</a:t>
                      </a:r>
                      <a:endParaRPr lang="ru-RU" sz="36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8678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28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ru-RU" sz="28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Паркеты</a:t>
                      </a:r>
                      <a:endParaRPr lang="ru-RU" sz="28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8678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28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ru-RU" sz="28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Модуль. Свойства модуля</a:t>
                      </a:r>
                      <a:endParaRPr lang="ru-RU" sz="28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8678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28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3.</a:t>
                      </a:r>
                      <a:r>
                        <a:rPr lang="ru-RU" sz="2800" baseline="0" dirty="0" smtClean="0">
                          <a:effectLst/>
                        </a:rPr>
                        <a:t> 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Логические задачи </a:t>
                      </a:r>
                      <a:endParaRPr lang="ru-RU" sz="28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86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4.</a:t>
                      </a:r>
                      <a:r>
                        <a:rPr lang="ru-RU" sz="2800" baseline="0" dirty="0" smtClean="0">
                          <a:effectLst/>
                        </a:rPr>
                        <a:t>  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Четность</a:t>
                      </a:r>
                      <a:endParaRPr lang="ru-RU" sz="2800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86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5.</a:t>
                      </a:r>
                      <a:r>
                        <a:rPr lang="ru-RU" sz="2800" baseline="0" dirty="0" smtClean="0">
                          <a:effectLst/>
                        </a:rPr>
                        <a:t>  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Делимость</a:t>
                      </a:r>
                      <a:endParaRPr lang="ru-RU" sz="2800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86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6.  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Остатки</a:t>
                      </a:r>
                      <a:endParaRPr lang="ru-RU" sz="2800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86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7. 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Обыкновенные дроби, решение задач</a:t>
                      </a:r>
                      <a:endParaRPr lang="ru-RU" sz="2800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86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8. 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Отношения и пропорции</a:t>
                      </a:r>
                      <a:endParaRPr lang="ru-RU" sz="2800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389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9.  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Проценты</a:t>
                      </a:r>
                      <a:endParaRPr lang="ru-RU" sz="2800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aseline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11560" y="332656"/>
            <a:ext cx="780092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76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Красный и фиолетовый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1016</Words>
  <Application>Microsoft Office PowerPoint</Application>
  <PresentationFormat>Экран (4:3)</PresentationFormat>
  <Paragraphs>146</Paragraphs>
  <Slides>28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Arial Black</vt:lpstr>
      <vt:lpstr>Calibri</vt:lpstr>
      <vt:lpstr>Century Gothic</vt:lpstr>
      <vt:lpstr>Garamond</vt:lpstr>
      <vt:lpstr>Times New Roman</vt:lpstr>
      <vt:lpstr>Wingdings</vt:lpstr>
      <vt:lpstr>Savon</vt:lpstr>
      <vt:lpstr>Развивающие задачи по математике  5-6 классы</vt:lpstr>
      <vt:lpstr>Основная цель курса</vt:lpstr>
      <vt:lpstr>Основная цель курса</vt:lpstr>
      <vt:lpstr>Основная цель курса</vt:lpstr>
      <vt:lpstr>               </vt:lpstr>
      <vt:lpstr>Презентация PowerPoint</vt:lpstr>
      <vt:lpstr>Презентация PowerPoint</vt:lpstr>
      <vt:lpstr> </vt:lpstr>
      <vt:lpstr>Презентация PowerPoint</vt:lpstr>
      <vt:lpstr> Циклограмма занятий по тематическому блоку </vt:lpstr>
      <vt:lpstr> Циклограмма занятий по тематическому блоку </vt:lpstr>
      <vt:lpstr>Тема: Паркеты.</vt:lpstr>
      <vt:lpstr>Тема: Паркеты.</vt:lpstr>
      <vt:lpstr>Презентация PowerPoint</vt:lpstr>
      <vt:lpstr>Паркет 1</vt:lpstr>
      <vt:lpstr>Паркет 4</vt:lpstr>
      <vt:lpstr>Упражнение 1</vt:lpstr>
      <vt:lpstr>Тема: Паркеты.</vt:lpstr>
      <vt:lpstr>Упражнение 5</vt:lpstr>
      <vt:lpstr>Тема: Паркеты.</vt:lpstr>
      <vt:lpstr>Упражнение 6</vt:lpstr>
      <vt:lpstr>Тема: Паркеты.</vt:lpstr>
      <vt:lpstr>Планируемые результаты</vt:lpstr>
      <vt:lpstr>Планируемые результаты</vt:lpstr>
      <vt:lpstr>Планируемые результаты</vt:lpstr>
      <vt:lpstr>Итоги анкетирования  учащихся 5 – 6 классов и их родителей.</vt:lpstr>
      <vt:lpstr>Литература </vt:lpstr>
      <vt:lpstr>Если ты умеешь самый обычный факт подать как открытие и добиться удивления и восторга  учащихся, то можно считать, что половину дела ты уже сделал. В.М. Лизинский.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Развивающие задачи по математике 5-6 классы</dc:title>
  <dc:creator>Acer</dc:creator>
  <cp:lastModifiedBy>Natalya</cp:lastModifiedBy>
  <cp:revision>46</cp:revision>
  <dcterms:created xsi:type="dcterms:W3CDTF">2015-02-23T12:27:48Z</dcterms:created>
  <dcterms:modified xsi:type="dcterms:W3CDTF">2016-10-25T20:39:13Z</dcterms:modified>
</cp:coreProperties>
</file>