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media/image28.png" ContentType="image/png"/>
  <Override PartName="/ppt/media/image1.jpeg" ContentType="image/jpeg"/>
  <Override PartName="/ppt/media/image3.png" ContentType="image/png"/>
  <Override PartName="/ppt/media/image2.png" ContentType="image/png"/>
  <Override PartName="/ppt/media/image9.wmf" ContentType="image/x-wmf"/>
  <Override PartName="/ppt/media/image15.wmf" ContentType="image/x-wmf"/>
  <Override PartName="/ppt/media/image4.png" ContentType="image/png"/>
  <Override PartName="/ppt/media/image5.png" ContentType="image/png"/>
  <Override PartName="/ppt/media/image7.png" ContentType="image/png"/>
  <Override PartName="/ppt/media/image18.wmf" ContentType="image/x-wmf"/>
  <Override PartName="/ppt/media/image6.wmf" ContentType="image/x-wmf"/>
  <Override PartName="/ppt/media/image8.png" ContentType="image/png"/>
  <Override PartName="/ppt/media/image10.png" ContentType="image/png"/>
  <Override PartName="/ppt/media/image11.png" ContentType="image/png"/>
  <Override PartName="/ppt/media/image12.wmf" ContentType="image/x-wmf"/>
  <Override PartName="/ppt/media/image13.png" ContentType="image/png"/>
  <Override PartName="/ppt/media/image14.png" ContentType="image/png"/>
  <Override PartName="/ppt/media/image16.png" ContentType="image/png"/>
  <Override PartName="/ppt/media/image17.png" ContentType="image/png"/>
  <Override PartName="/ppt/media/image19.png" ContentType="image/png"/>
  <Override PartName="/ppt/media/image20.png" ContentType="image/png"/>
  <Override PartName="/ppt/media/image21.wmf" ContentType="image/x-wmf"/>
  <Override PartName="/ppt/media/image22.png" ContentType="image/png"/>
  <Override PartName="/ppt/media/image23.png" ContentType="image/png"/>
  <Override PartName="/ppt/media/image24.wmf" ContentType="image/x-wmf"/>
  <Override PartName="/ppt/media/image25.png" ContentType="image/png"/>
  <Override PartName="/ppt/media/image37.wmf" ContentType="image/x-wmf"/>
  <Override PartName="/ppt/media/image26.png" ContentType="image/png"/>
  <Override PartName="/ppt/media/image27.wmf" ContentType="image/x-wmf"/>
  <Override PartName="/ppt/media/image35.jpeg" ContentType="image/jpeg"/>
  <Override PartName="/ppt/media/image29.png" ContentType="image/png"/>
  <Override PartName="/ppt/media/image30.wmf" ContentType="image/x-wmf"/>
  <Override PartName="/ppt/media/image31.png" ContentType="image/png"/>
  <Override PartName="/ppt/media/image32.png" ContentType="image/png"/>
  <Override PartName="/ppt/media/image33.wmf" ContentType="image/x-wmf"/>
  <Override PartName="/ppt/media/image34.png" ContentType="image/png"/>
  <Override PartName="/ppt/media/image36.png" ContentType="image/png"/>
  <Override PartName="/ppt/media/image38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4160" cy="6139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4160" cy="6139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4160" cy="6139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4160" cy="6139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9.png"/><Relationship Id="rId2" Type="http://schemas.openxmlformats.org/officeDocument/2006/relationships/image" Target="../media/image30.wmf"/><Relationship Id="rId3" Type="http://schemas.openxmlformats.org/officeDocument/2006/relationships/image" Target="../media/image31.png"/><Relationship Id="rId4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32.png"/><Relationship Id="rId2" Type="http://schemas.openxmlformats.org/officeDocument/2006/relationships/image" Target="../media/image33.wmf"/><Relationship Id="rId3" Type="http://schemas.openxmlformats.org/officeDocument/2006/relationships/image" Target="../media/image34.png"/><Relationship Id="rId4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35.jpeg"/><Relationship Id="rId2" Type="http://schemas.openxmlformats.org/officeDocument/2006/relationships/image" Target="../media/image36.png"/><Relationship Id="rId3" Type="http://schemas.openxmlformats.org/officeDocument/2006/relationships/image" Target="../media/image37.wmf"/><Relationship Id="rId4" Type="http://schemas.openxmlformats.org/officeDocument/2006/relationships/image" Target="../media/image38.png"/><Relationship Id="rId5" Type="http://schemas.openxmlformats.org/officeDocument/2006/relationships/slideLayout" Target="../slideLayouts/slideLayout4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wmf"/><Relationship Id="rId3" Type="http://schemas.openxmlformats.org/officeDocument/2006/relationships/image" Target="../media/image7.png"/><Relationship Id="rId4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wmf"/><Relationship Id="rId3" Type="http://schemas.openxmlformats.org/officeDocument/2006/relationships/image" Target="../media/image10.png"/><Relationship Id="rId4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wmf"/><Relationship Id="rId3" Type="http://schemas.openxmlformats.org/officeDocument/2006/relationships/image" Target="../media/image13.png"/><Relationship Id="rId4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://www.iloveeconomics.ru/" TargetMode="External"/><Relationship Id="rId2" Type="http://schemas.openxmlformats.org/officeDocument/2006/relationships/hyperlink" Target="http://ecschool.hse.ru/" TargetMode="External"/><Relationship Id="rId3" Type="http://schemas.openxmlformats.org/officeDocument/2006/relationships/image" Target="../media/image14.png"/><Relationship Id="rId4" Type="http://schemas.openxmlformats.org/officeDocument/2006/relationships/image" Target="../media/image15.wmf"/><Relationship Id="rId5" Type="http://schemas.openxmlformats.org/officeDocument/2006/relationships/image" Target="../media/image16.png"/><Relationship Id="rId6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image" Target="../media/image18.wmf"/><Relationship Id="rId3" Type="http://schemas.openxmlformats.org/officeDocument/2006/relationships/image" Target="../media/image19.png"/><Relationship Id="rId4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image" Target="../media/image21.wmf"/><Relationship Id="rId3" Type="http://schemas.openxmlformats.org/officeDocument/2006/relationships/image" Target="../media/image22.png"/><Relationship Id="rId4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image" Target="../media/image24.wmf"/><Relationship Id="rId3" Type="http://schemas.openxmlformats.org/officeDocument/2006/relationships/image" Target="../media/image25.png"/><Relationship Id="rId4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6.png"/><Relationship Id="rId2" Type="http://schemas.openxmlformats.org/officeDocument/2006/relationships/image" Target="../media/image27.wmf"/><Relationship Id="rId3" Type="http://schemas.openxmlformats.org/officeDocument/2006/relationships/image" Target="../media/image28.png"/><Relationship Id="rId4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Рисунок 5" descr=""/>
          <p:cNvPicPr/>
          <p:nvPr/>
        </p:nvPicPr>
        <p:blipFill>
          <a:blip r:embed="rId1"/>
          <a:srcRect l="5977" t="23407" r="3117" b="0"/>
          <a:stretch/>
        </p:blipFill>
        <p:spPr>
          <a:xfrm>
            <a:off x="0" y="0"/>
            <a:ext cx="12190680" cy="6856560"/>
          </a:xfrm>
          <a:prstGeom prst="rect">
            <a:avLst/>
          </a:prstGeom>
          <a:ln>
            <a:noFill/>
          </a:ln>
        </p:spPr>
      </p:pic>
      <p:sp>
        <p:nvSpPr>
          <p:cNvPr id="153" name="CustomShape 1"/>
          <p:cNvSpPr/>
          <p:nvPr/>
        </p:nvSpPr>
        <p:spPr>
          <a:xfrm>
            <a:off x="0" y="4251600"/>
            <a:ext cx="12187440" cy="2075760"/>
          </a:xfrm>
          <a:prstGeom prst="rect">
            <a:avLst/>
          </a:prstGeom>
          <a:solidFill>
            <a:schemeClr val="bg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Line 2"/>
          <p:cNvSpPr/>
          <p:nvPr/>
        </p:nvSpPr>
        <p:spPr>
          <a:xfrm>
            <a:off x="0" y="4126680"/>
            <a:ext cx="12188520" cy="0"/>
          </a:xfrm>
          <a:prstGeom prst="line">
            <a:avLst/>
          </a:prstGeom>
          <a:ln w="50760">
            <a:solidFill>
              <a:schemeClr val="bg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Line 3"/>
          <p:cNvSpPr/>
          <p:nvPr/>
        </p:nvSpPr>
        <p:spPr>
          <a:xfrm>
            <a:off x="0" y="6448680"/>
            <a:ext cx="12188520" cy="0"/>
          </a:xfrm>
          <a:prstGeom prst="line">
            <a:avLst/>
          </a:prstGeom>
          <a:ln w="50760">
            <a:solidFill>
              <a:schemeClr val="bg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CustomShape 4"/>
          <p:cNvSpPr/>
          <p:nvPr/>
        </p:nvSpPr>
        <p:spPr>
          <a:xfrm>
            <a:off x="2969280" y="4375800"/>
            <a:ext cx="8578080" cy="116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9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Calibri Light"/>
                <a:ea typeface="DejaVu Sans"/>
              </a:rPr>
              <a:t>СОДЕЙСТВИЕ В СОЗДАНИИ КАДРОВОГО ПОТЕНЦИАЛА УЧИТЕЛЕЙ, МЕТОДИСТОВ, АДМИНИСТРАТОРОВ ОБРАЗОВАТЕЛЬНЫХ ОРГАНИЗАЦИЙ В ОБЛАСТИ ФИНАНСОВОЙ ГРАМОТНОСТИ, А ТАКЖЕ ЭФФЕКТИВНОЙ ИНФРАСТРУКТУРЫ ПО ПОДДЕРЖКЕ ИХ ДЕЯТЕЛЬНОСТИ ПО РАСПРОСТРАНЕНИЮ ФИНАНСОВОЙ ГРАМОТНОСТИ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57" name="CustomShape 5"/>
          <p:cNvSpPr/>
          <p:nvPr/>
        </p:nvSpPr>
        <p:spPr>
          <a:xfrm>
            <a:off x="2969280" y="5664960"/>
            <a:ext cx="8578080" cy="55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ru-RU" sz="2400" spc="-1" strike="noStrike">
                <a:solidFill>
                  <a:srgbClr val="595959"/>
                </a:solidFill>
                <a:latin typeface="Calibri"/>
                <a:ea typeface="DejaVu Sans"/>
              </a:rPr>
              <a:t>1.02.2020, г. Нижний Новгород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58" name="Рисунок 12" descr=""/>
          <p:cNvPicPr/>
          <p:nvPr/>
        </p:nvPicPr>
        <p:blipFill>
          <a:blip r:embed="rId2"/>
          <a:stretch/>
        </p:blipFill>
        <p:spPr>
          <a:xfrm>
            <a:off x="177480" y="4375800"/>
            <a:ext cx="898200" cy="898200"/>
          </a:xfrm>
          <a:prstGeom prst="rect">
            <a:avLst/>
          </a:prstGeom>
          <a:ln>
            <a:noFill/>
          </a:ln>
        </p:spPr>
      </p:pic>
      <p:pic>
        <p:nvPicPr>
          <p:cNvPr id="159" name="Рисунок 13" descr=""/>
          <p:cNvPicPr/>
          <p:nvPr/>
        </p:nvPicPr>
        <p:blipFill>
          <a:blip r:embed="rId3"/>
          <a:stretch/>
        </p:blipFill>
        <p:spPr>
          <a:xfrm>
            <a:off x="1305360" y="4453920"/>
            <a:ext cx="1014840" cy="780480"/>
          </a:xfrm>
          <a:prstGeom prst="rect">
            <a:avLst/>
          </a:prstGeom>
          <a:ln>
            <a:noFill/>
          </a:ln>
        </p:spPr>
      </p:pic>
      <p:pic>
        <p:nvPicPr>
          <p:cNvPr id="160" name="Рисунок 14" descr=""/>
          <p:cNvPicPr/>
          <p:nvPr/>
        </p:nvPicPr>
        <p:blipFill>
          <a:blip r:embed="rId4"/>
          <a:stretch/>
        </p:blipFill>
        <p:spPr>
          <a:xfrm>
            <a:off x="285120" y="5567400"/>
            <a:ext cx="2035080" cy="595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831960" y="3451680"/>
            <a:ext cx="10514160" cy="2636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43080" indent="-3416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Проблемный подход</a:t>
            </a:r>
            <a:endParaRPr b="0" lang="ru-RU" sz="2400" spc="-1" strike="noStrike">
              <a:latin typeface="Arial"/>
            </a:endParaRPr>
          </a:p>
          <a:p>
            <a:pPr marL="343080" indent="-3416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Игровая форма</a:t>
            </a:r>
            <a:endParaRPr b="0" lang="ru-RU" sz="2400" spc="-1" strike="noStrike">
              <a:latin typeface="Arial"/>
            </a:endParaRPr>
          </a:p>
          <a:p>
            <a:pPr marL="343080" indent="-3416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Подводящий диалог</a:t>
            </a:r>
            <a:endParaRPr b="0" lang="ru-RU" sz="2400" spc="-1" strike="noStrike">
              <a:latin typeface="Arial"/>
            </a:endParaRPr>
          </a:p>
          <a:p>
            <a:pPr marL="343080" indent="-3416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Работа с интернет ресурсом</a:t>
            </a:r>
            <a:endParaRPr b="0" lang="ru-RU" sz="2400" spc="-1" strike="noStrike">
              <a:latin typeface="Arial"/>
            </a:endParaRPr>
          </a:p>
          <a:p>
            <a:pPr marL="343080" indent="-3416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Работа в группах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ru-RU" sz="2400" spc="-1" strike="noStrike">
              <a:latin typeface="Arial"/>
            </a:endParaRPr>
          </a:p>
        </p:txBody>
      </p:sp>
      <p:sp>
        <p:nvSpPr>
          <p:cNvPr id="205" name="CustomShape 2"/>
          <p:cNvSpPr/>
          <p:nvPr/>
        </p:nvSpPr>
        <p:spPr>
          <a:xfrm>
            <a:off x="831960" y="1455480"/>
            <a:ext cx="10514160" cy="194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90000"/>
              </a:lnSpc>
            </a:pPr>
            <a:r>
              <a:rPr b="1" lang="ru-RU" sz="40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Перечень методик и технологий, рекомендуемых к использованию на занятии</a:t>
            </a:r>
            <a:endParaRPr b="0" lang="ru-RU" sz="4000" spc="-1" strike="noStrike">
              <a:latin typeface="Arial"/>
            </a:endParaRPr>
          </a:p>
        </p:txBody>
      </p:sp>
      <p:pic>
        <p:nvPicPr>
          <p:cNvPr id="206" name="Рисунок 3" descr=""/>
          <p:cNvPicPr/>
          <p:nvPr/>
        </p:nvPicPr>
        <p:blipFill>
          <a:blip r:embed="rId1"/>
          <a:stretch/>
        </p:blipFill>
        <p:spPr>
          <a:xfrm>
            <a:off x="2133000" y="320040"/>
            <a:ext cx="898200" cy="898200"/>
          </a:xfrm>
          <a:prstGeom prst="rect">
            <a:avLst/>
          </a:prstGeom>
          <a:ln w="9360">
            <a:noFill/>
          </a:ln>
        </p:spPr>
      </p:pic>
      <p:pic>
        <p:nvPicPr>
          <p:cNvPr id="207" name="Рисунок 4" descr=""/>
          <p:cNvPicPr/>
          <p:nvPr/>
        </p:nvPicPr>
        <p:blipFill>
          <a:blip r:embed="rId2"/>
          <a:stretch/>
        </p:blipFill>
        <p:spPr>
          <a:xfrm>
            <a:off x="5026320" y="384840"/>
            <a:ext cx="2282760" cy="865440"/>
          </a:xfrm>
          <a:prstGeom prst="rect">
            <a:avLst/>
          </a:prstGeom>
          <a:ln w="9360">
            <a:noFill/>
          </a:ln>
        </p:spPr>
      </p:pic>
      <p:pic>
        <p:nvPicPr>
          <p:cNvPr id="208" name="Рисунок 5" descr=""/>
          <p:cNvPicPr/>
          <p:nvPr/>
        </p:nvPicPr>
        <p:blipFill>
          <a:blip r:embed="rId3"/>
          <a:stretch/>
        </p:blipFill>
        <p:spPr>
          <a:xfrm>
            <a:off x="9558000" y="498960"/>
            <a:ext cx="1015200" cy="78156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922320" y="1431720"/>
            <a:ext cx="10514160" cy="96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1" lang="ru-RU" sz="3200" spc="-1" strike="noStrike">
                <a:solidFill>
                  <a:srgbClr val="ff0000"/>
                </a:solidFill>
                <a:latin typeface="Calibri Light"/>
                <a:ea typeface="DejaVu Sans"/>
              </a:rPr>
              <a:t>Методика оценки педагогической эффективности занятия 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838080" y="2490480"/>
            <a:ext cx="10514160" cy="368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16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Вопросы для педагогической рефлексии</a:t>
            </a:r>
            <a:endParaRPr b="0" lang="ru-RU" sz="2800" spc="-1" strike="noStrike">
              <a:latin typeface="Arial"/>
            </a:endParaRPr>
          </a:p>
          <a:p>
            <a:pPr lvl="1" marL="8002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Со всеми ли заданиями справились участники ролевой игры? </a:t>
            </a:r>
            <a:endParaRPr b="0" lang="ru-RU" sz="2800" spc="-1" strike="noStrike">
              <a:latin typeface="Arial"/>
            </a:endParaRPr>
          </a:p>
          <a:p>
            <a:pPr lvl="1" marL="8002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Какие вопросы вызвали затруднения?</a:t>
            </a:r>
            <a:endParaRPr b="0" lang="ru-RU" sz="2800" spc="-1" strike="noStrike">
              <a:latin typeface="Arial"/>
            </a:endParaRPr>
          </a:p>
          <a:p>
            <a:pPr lvl="1" marL="8002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Был  ли вызван интерес к теме  «Семейный бюджет»?</a:t>
            </a:r>
            <a:endParaRPr b="0" lang="ru-RU" sz="2800" spc="-1" strike="noStrike">
              <a:latin typeface="Arial"/>
            </a:endParaRPr>
          </a:p>
          <a:p>
            <a:pPr marL="228600" indent="-22716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c00000"/>
                </a:solidFill>
                <a:latin typeface="Times New Roman"/>
                <a:ea typeface="DejaVu Sans"/>
              </a:rPr>
              <a:t>Критерии оценки эффективности занятия </a:t>
            </a:r>
            <a:endParaRPr b="0" lang="ru-RU" sz="2800" spc="-1" strike="noStrike">
              <a:latin typeface="Arial"/>
            </a:endParaRPr>
          </a:p>
          <a:p>
            <a:pPr lvl="1" marL="800280" indent="-3416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Положительные отзывы при проведении рефлексии участников.</a:t>
            </a:r>
            <a:endParaRPr b="0" lang="ru-RU" sz="2800" spc="-1" strike="noStrike">
              <a:latin typeface="Arial"/>
            </a:endParaRPr>
          </a:p>
        </p:txBody>
      </p:sp>
      <p:pic>
        <p:nvPicPr>
          <p:cNvPr id="211" name="Рисунок 3" descr=""/>
          <p:cNvPicPr/>
          <p:nvPr/>
        </p:nvPicPr>
        <p:blipFill>
          <a:blip r:embed="rId1"/>
          <a:stretch/>
        </p:blipFill>
        <p:spPr>
          <a:xfrm>
            <a:off x="2133000" y="320040"/>
            <a:ext cx="898200" cy="898200"/>
          </a:xfrm>
          <a:prstGeom prst="rect">
            <a:avLst/>
          </a:prstGeom>
          <a:ln w="9360">
            <a:noFill/>
          </a:ln>
        </p:spPr>
      </p:pic>
      <p:pic>
        <p:nvPicPr>
          <p:cNvPr id="212" name="Рисунок 4" descr=""/>
          <p:cNvPicPr/>
          <p:nvPr/>
        </p:nvPicPr>
        <p:blipFill>
          <a:blip r:embed="rId2"/>
          <a:stretch/>
        </p:blipFill>
        <p:spPr>
          <a:xfrm>
            <a:off x="5026320" y="384840"/>
            <a:ext cx="2282760" cy="865440"/>
          </a:xfrm>
          <a:prstGeom prst="rect">
            <a:avLst/>
          </a:prstGeom>
          <a:ln w="9360">
            <a:noFill/>
          </a:ln>
        </p:spPr>
      </p:pic>
      <p:pic>
        <p:nvPicPr>
          <p:cNvPr id="213" name="Рисунок 5" descr=""/>
          <p:cNvPicPr/>
          <p:nvPr/>
        </p:nvPicPr>
        <p:blipFill>
          <a:blip r:embed="rId3"/>
          <a:stretch/>
        </p:blipFill>
        <p:spPr>
          <a:xfrm>
            <a:off x="9558000" y="498960"/>
            <a:ext cx="1015200" cy="78156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Рисунок 2" descr=""/>
          <p:cNvPicPr/>
          <p:nvPr/>
        </p:nvPicPr>
        <p:blipFill>
          <a:blip r:embed="rId1"/>
          <a:srcRect l="0" t="22564" r="0" b="11146"/>
          <a:stretch/>
        </p:blipFill>
        <p:spPr>
          <a:xfrm>
            <a:off x="0" y="0"/>
            <a:ext cx="12190680" cy="5394600"/>
          </a:xfrm>
          <a:prstGeom prst="rect">
            <a:avLst/>
          </a:prstGeom>
          <a:ln>
            <a:noFill/>
          </a:ln>
        </p:spPr>
      </p:pic>
      <p:sp>
        <p:nvSpPr>
          <p:cNvPr id="215" name="CustomShape 1"/>
          <p:cNvSpPr/>
          <p:nvPr/>
        </p:nvSpPr>
        <p:spPr>
          <a:xfrm>
            <a:off x="2105640" y="5533920"/>
            <a:ext cx="9246960" cy="820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Благодарим за внимание!</a:t>
            </a:r>
            <a:endParaRPr b="0" lang="ru-RU" sz="4400" spc="-1" strike="noStrike">
              <a:latin typeface="Arial"/>
            </a:endParaRPr>
          </a:p>
        </p:txBody>
      </p:sp>
      <p:pic>
        <p:nvPicPr>
          <p:cNvPr id="216" name="Рисунок 3" descr=""/>
          <p:cNvPicPr/>
          <p:nvPr/>
        </p:nvPicPr>
        <p:blipFill>
          <a:blip r:embed="rId2"/>
          <a:stretch/>
        </p:blipFill>
        <p:spPr>
          <a:xfrm>
            <a:off x="195840" y="4964400"/>
            <a:ext cx="898200" cy="898200"/>
          </a:xfrm>
          <a:prstGeom prst="rect">
            <a:avLst/>
          </a:prstGeom>
          <a:ln w="9360">
            <a:noFill/>
          </a:ln>
        </p:spPr>
      </p:pic>
      <p:pic>
        <p:nvPicPr>
          <p:cNvPr id="217" name="Рисунок 4" descr=""/>
          <p:cNvPicPr/>
          <p:nvPr/>
        </p:nvPicPr>
        <p:blipFill>
          <a:blip r:embed="rId3"/>
          <a:stretch/>
        </p:blipFill>
        <p:spPr>
          <a:xfrm>
            <a:off x="168480" y="5991120"/>
            <a:ext cx="2282760" cy="865440"/>
          </a:xfrm>
          <a:prstGeom prst="rect">
            <a:avLst/>
          </a:prstGeom>
          <a:ln w="9360">
            <a:noFill/>
          </a:ln>
        </p:spPr>
      </p:pic>
      <p:pic>
        <p:nvPicPr>
          <p:cNvPr id="218" name="Рисунок 5" descr=""/>
          <p:cNvPicPr/>
          <p:nvPr/>
        </p:nvPicPr>
        <p:blipFill>
          <a:blip r:embed="rId4"/>
          <a:stretch/>
        </p:blipFill>
        <p:spPr>
          <a:xfrm>
            <a:off x="1352520" y="5046840"/>
            <a:ext cx="1015200" cy="78156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813960" y="1467720"/>
            <a:ext cx="10514160" cy="77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90000"/>
              </a:lnSpc>
            </a:pPr>
            <a:r>
              <a:rPr b="1" lang="ru-RU" sz="4400" spc="-1" strike="noStrike">
                <a:solidFill>
                  <a:srgbClr val="ff0000"/>
                </a:solidFill>
                <a:latin typeface="Calibri Light"/>
                <a:ea typeface="DejaVu Sans"/>
              </a:rPr>
              <a:t>Команда  </a:t>
            </a:r>
            <a:r>
              <a:rPr b="1" lang="ru-RU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:</a:t>
            </a:r>
            <a:r>
              <a:rPr b="1" lang="ru-RU" sz="4400" spc="-1" strike="noStrike">
                <a:solidFill>
                  <a:srgbClr val="ff0000"/>
                </a:solidFill>
                <a:latin typeface="Calibri Light"/>
                <a:ea typeface="DejaVu Sans"/>
              </a:rPr>
              <a:t> Команда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62" name="CustomShape 2"/>
          <p:cNvSpPr/>
          <p:nvPr/>
        </p:nvSpPr>
        <p:spPr>
          <a:xfrm>
            <a:off x="838080" y="2406240"/>
            <a:ext cx="10514160" cy="3769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28600" indent="-22716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Морозова Елена Владимировна МБОУ «Лицей №87 им. Л.И. Новиковой»  г. Нижний Новгород ,учитель информатики</a:t>
            </a:r>
            <a:endParaRPr b="0" lang="ru-RU" sz="2800" spc="-1" strike="noStrike">
              <a:latin typeface="Arial"/>
            </a:endParaRPr>
          </a:p>
          <a:p>
            <a:pPr marL="228600" indent="-22716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Чернявский Алексей Владимирович МБОУ «Школа №41»   </a:t>
            </a:r>
            <a:endParaRPr b="0" lang="ru-RU" sz="2800" spc="-1" strike="noStrike">
              <a:latin typeface="Arial"/>
            </a:endParaRPr>
          </a:p>
          <a:p>
            <a:pPr marL="228600" indent="-22716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г. Нижний Новгород ,учитель информатики</a:t>
            </a:r>
            <a:endParaRPr b="0" lang="ru-RU" sz="2800" spc="-1" strike="noStrike">
              <a:latin typeface="Arial"/>
            </a:endParaRPr>
          </a:p>
          <a:p>
            <a:pPr marL="228600" indent="-227160" algn="just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c00000"/>
                </a:solidFill>
                <a:latin typeface="Times New Roman"/>
                <a:ea typeface="DejaVu Sans"/>
              </a:rPr>
              <a:t>Модератор:</a:t>
            </a:r>
            <a:endParaRPr b="0" lang="ru-RU" sz="2800" spc="-1" strike="noStrike">
              <a:latin typeface="Arial"/>
            </a:endParaRPr>
          </a:p>
          <a:p>
            <a:pPr marL="228600" indent="-227160" algn="just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Мартынова Наталия Алексеевна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, </a:t>
            </a:r>
            <a:r>
              <a:rPr b="0" lang="ru-RU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старший методист РМЦ, к.п.н., доцент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ru-RU" sz="2800" spc="-1" strike="noStrike">
              <a:latin typeface="Arial"/>
            </a:endParaRPr>
          </a:p>
        </p:txBody>
      </p:sp>
      <p:pic>
        <p:nvPicPr>
          <p:cNvPr id="163" name="Рисунок 7" descr=""/>
          <p:cNvPicPr/>
          <p:nvPr/>
        </p:nvPicPr>
        <p:blipFill>
          <a:blip r:embed="rId1"/>
          <a:stretch/>
        </p:blipFill>
        <p:spPr>
          <a:xfrm>
            <a:off x="2133000" y="320040"/>
            <a:ext cx="898200" cy="898200"/>
          </a:xfrm>
          <a:prstGeom prst="rect">
            <a:avLst/>
          </a:prstGeom>
          <a:ln w="9360">
            <a:noFill/>
          </a:ln>
        </p:spPr>
      </p:pic>
      <p:pic>
        <p:nvPicPr>
          <p:cNvPr id="164" name="Рисунок 8" descr=""/>
          <p:cNvPicPr/>
          <p:nvPr/>
        </p:nvPicPr>
        <p:blipFill>
          <a:blip r:embed="rId2"/>
          <a:stretch/>
        </p:blipFill>
        <p:spPr>
          <a:xfrm>
            <a:off x="5026320" y="384840"/>
            <a:ext cx="2282760" cy="865440"/>
          </a:xfrm>
          <a:prstGeom prst="rect">
            <a:avLst/>
          </a:prstGeom>
          <a:ln w="9360">
            <a:noFill/>
          </a:ln>
        </p:spPr>
      </p:pic>
      <p:pic>
        <p:nvPicPr>
          <p:cNvPr id="165" name="Рисунок 9" descr=""/>
          <p:cNvPicPr/>
          <p:nvPr/>
        </p:nvPicPr>
        <p:blipFill>
          <a:blip r:embed="rId3"/>
          <a:stretch/>
        </p:blipFill>
        <p:spPr>
          <a:xfrm>
            <a:off x="9558000" y="498960"/>
            <a:ext cx="1015200" cy="78156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759960" y="1219320"/>
            <a:ext cx="10514160" cy="685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 algn="ctr">
              <a:lnSpc>
                <a:spcPct val="90000"/>
              </a:lnSpc>
            </a:pPr>
            <a:r>
              <a:rPr b="1" lang="ru-RU" sz="44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Тема итоговой аттестационной работы 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67" name="CustomShape 2"/>
          <p:cNvSpPr/>
          <p:nvPr/>
        </p:nvSpPr>
        <p:spPr>
          <a:xfrm>
            <a:off x="831960" y="2099160"/>
            <a:ext cx="10514160" cy="243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ru-RU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Методическая разработка урока по информатике:</a:t>
            </a:r>
            <a:endParaRPr b="0" lang="ru-RU" sz="32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ru-RU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Создание текстовых документов на компьютере</a:t>
            </a:r>
            <a:endParaRPr b="0" lang="ru-RU" sz="32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ru-RU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Тема по финансовой грамотности: </a:t>
            </a:r>
            <a:endParaRPr b="0" lang="ru-RU" sz="32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ru-RU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Семейный бюджет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ru-RU" sz="3200" spc="-1" strike="noStrike">
              <a:latin typeface="Arial"/>
            </a:endParaRPr>
          </a:p>
        </p:txBody>
      </p:sp>
      <p:pic>
        <p:nvPicPr>
          <p:cNvPr id="168" name="Рисунок 3" descr=""/>
          <p:cNvPicPr/>
          <p:nvPr/>
        </p:nvPicPr>
        <p:blipFill>
          <a:blip r:embed="rId1"/>
          <a:stretch/>
        </p:blipFill>
        <p:spPr>
          <a:xfrm>
            <a:off x="2133000" y="320040"/>
            <a:ext cx="898200" cy="898200"/>
          </a:xfrm>
          <a:prstGeom prst="rect">
            <a:avLst/>
          </a:prstGeom>
          <a:ln w="9360">
            <a:noFill/>
          </a:ln>
        </p:spPr>
      </p:pic>
      <p:pic>
        <p:nvPicPr>
          <p:cNvPr id="169" name="Рисунок 4" descr=""/>
          <p:cNvPicPr/>
          <p:nvPr/>
        </p:nvPicPr>
        <p:blipFill>
          <a:blip r:embed="rId2"/>
          <a:stretch/>
        </p:blipFill>
        <p:spPr>
          <a:xfrm>
            <a:off x="5026320" y="384840"/>
            <a:ext cx="2282760" cy="865440"/>
          </a:xfrm>
          <a:prstGeom prst="rect">
            <a:avLst/>
          </a:prstGeom>
          <a:ln w="9360">
            <a:noFill/>
          </a:ln>
        </p:spPr>
      </p:pic>
      <p:pic>
        <p:nvPicPr>
          <p:cNvPr id="170" name="Рисунок 5" descr=""/>
          <p:cNvPicPr/>
          <p:nvPr/>
        </p:nvPicPr>
        <p:blipFill>
          <a:blip r:embed="rId3"/>
          <a:stretch/>
        </p:blipFill>
        <p:spPr>
          <a:xfrm>
            <a:off x="9558000" y="498960"/>
            <a:ext cx="1015200" cy="78156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862920" y="2717280"/>
            <a:ext cx="10483200" cy="35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lvl="1" marL="457200" indent="-215280" algn="just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Вид деятельности учащихся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: 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учебное занятие</a:t>
            </a:r>
            <a:endParaRPr b="0" lang="ru-RU" sz="2000" spc="-1" strike="noStrike">
              <a:latin typeface="Arial"/>
            </a:endParaRPr>
          </a:p>
          <a:p>
            <a:pPr lvl="1" marL="457200" indent="-215280" algn="just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Тип занятия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: комбинированный (в т.ч. 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ролевая игра)</a:t>
            </a:r>
            <a:endParaRPr b="0" lang="ru-RU" sz="2000" spc="-1" strike="noStrike">
              <a:latin typeface="Arial"/>
            </a:endParaRPr>
          </a:p>
          <a:p>
            <a:pPr lvl="1" marL="457200" indent="-215280" algn="just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Оборудование и/ или характеристика образовательной среды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: 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ПК с программой Microsoft Word, обучающие  слайды; раздаточный  материал (тесты); задание для деловой игры (моделируются жизненные ситуации)</a:t>
            </a:r>
            <a:endParaRPr b="0" lang="ru-RU" sz="2000" spc="-1" strike="noStrike">
              <a:latin typeface="Arial"/>
            </a:endParaRPr>
          </a:p>
          <a:p>
            <a:pPr lvl="1" marL="457200" indent="-215280" algn="just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Учебно-методическое обеспечение</a:t>
            </a:r>
            <a:r>
              <a:rPr b="0" lang="ru-RU" sz="2000" spc="-1" strike="noStrike">
                <a:solidFill>
                  <a:srgbClr val="8b8b8b"/>
                </a:solidFill>
                <a:latin typeface="Times New Roman"/>
                <a:ea typeface="DejaVu Sans"/>
              </a:rPr>
              <a:t>: 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Рабочая программа по информатике и ИКТ, Электронная версия учебного пособия «Финансовая грамотность в школьном курсе информатики» для учащихся 5-6 классов,</a:t>
            </a:r>
            <a:r>
              <a:rPr b="0" lang="ru-RU" sz="2000" spc="-1" strike="noStrike">
                <a:solidFill>
                  <a:srgbClr val="8b8b8b"/>
                </a:solidFill>
                <a:latin typeface="Times New Roman"/>
                <a:ea typeface="DejaVu Sans"/>
              </a:rPr>
              <a:t> 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Финансовая грамотность: контрольные измерительные материалы. 5 – 7 классы общеобразовательной организации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831960" y="1709640"/>
            <a:ext cx="10514160" cy="86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 fontScale="35000"/>
          </a:bodyPr>
          <a:p>
            <a:pPr algn="ctr">
              <a:lnSpc>
                <a:spcPct val="90000"/>
              </a:lnSpc>
            </a:pPr>
            <a:r>
              <a:rPr b="1" lang="ru-RU" sz="60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Общая характеристика занятия</a:t>
            </a:r>
            <a:endParaRPr b="0" lang="ru-RU" sz="6000" spc="-1" strike="noStrike">
              <a:latin typeface="Arial"/>
            </a:endParaRPr>
          </a:p>
        </p:txBody>
      </p:sp>
      <p:pic>
        <p:nvPicPr>
          <p:cNvPr id="173" name="Рисунок 3" descr=""/>
          <p:cNvPicPr/>
          <p:nvPr/>
        </p:nvPicPr>
        <p:blipFill>
          <a:blip r:embed="rId1"/>
          <a:stretch/>
        </p:blipFill>
        <p:spPr>
          <a:xfrm>
            <a:off x="2133000" y="320040"/>
            <a:ext cx="898200" cy="898200"/>
          </a:xfrm>
          <a:prstGeom prst="rect">
            <a:avLst/>
          </a:prstGeom>
          <a:ln w="9360">
            <a:noFill/>
          </a:ln>
        </p:spPr>
      </p:pic>
      <p:pic>
        <p:nvPicPr>
          <p:cNvPr id="174" name="Рисунок 4" descr=""/>
          <p:cNvPicPr/>
          <p:nvPr/>
        </p:nvPicPr>
        <p:blipFill>
          <a:blip r:embed="rId2"/>
          <a:stretch/>
        </p:blipFill>
        <p:spPr>
          <a:xfrm>
            <a:off x="5026320" y="384840"/>
            <a:ext cx="2282760" cy="865440"/>
          </a:xfrm>
          <a:prstGeom prst="rect">
            <a:avLst/>
          </a:prstGeom>
          <a:ln w="9360">
            <a:noFill/>
          </a:ln>
        </p:spPr>
      </p:pic>
      <p:pic>
        <p:nvPicPr>
          <p:cNvPr id="175" name="Рисунок 5" descr=""/>
          <p:cNvPicPr/>
          <p:nvPr/>
        </p:nvPicPr>
        <p:blipFill>
          <a:blip r:embed="rId3"/>
          <a:stretch/>
        </p:blipFill>
        <p:spPr>
          <a:xfrm>
            <a:off x="9558000" y="498960"/>
            <a:ext cx="1015200" cy="78156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838080" y="1082880"/>
            <a:ext cx="10514160" cy="955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67000"/>
          </a:bodyPr>
          <a:p>
            <a:pPr algn="ctr">
              <a:lnSpc>
                <a:spcPct val="90000"/>
              </a:lnSpc>
            </a:pPr>
            <a:r>
              <a:rPr b="1" lang="ru-RU" sz="44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Характеристика условий реализации проекта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826200" y="2162520"/>
            <a:ext cx="10514160" cy="434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56000"/>
          </a:bodyPr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0" lang="ru-RU" sz="2800" spc="-1" strike="noStrike">
                <a:solidFill>
                  <a:srgbClr val="c00000"/>
                </a:solidFill>
                <a:latin typeface="Times New Roman"/>
                <a:ea typeface="DejaVu Sans"/>
              </a:rPr>
              <a:t>Учебно-методическое обеспечение.</a:t>
            </a:r>
            <a:endParaRPr b="0" lang="ru-RU" sz="2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0" lang="ru-RU" sz="28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Методические материалы для учителя: </a:t>
            </a:r>
            <a:endParaRPr b="0" lang="ru-RU" sz="2800" spc="-1" strike="noStrike">
              <a:latin typeface="Arial"/>
            </a:endParaRPr>
          </a:p>
          <a:p>
            <a:pPr marL="228600" indent="-22716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Босова Л. Л. Информатика. 6 класс : учебник / Л. Л. Босова, А. Ю. Босова. — М. : БИНОМ. Лаборатория знаний, 2016. — 224 с. </a:t>
            </a:r>
            <a:endParaRPr b="0" lang="ru-RU" sz="2800" spc="-1" strike="noStrike">
              <a:latin typeface="Arial"/>
            </a:endParaRPr>
          </a:p>
          <a:p>
            <a:pPr marL="228600" indent="-22716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Финансовая грамотность; учебная программа.5-7 классы общеобразоват. орг./ Е.Б.Лавренова, О.И.Рязанова, И.В.Липсиц.- М.:ВИТА-ПРЕСС, 2016.- 32с.(Внеурочная деятельность и дополнительное образование: Серия «Учимся разумному финансовому поведению»). ISBN 978-5-7755-3295-6; </a:t>
            </a:r>
            <a:endParaRPr b="0" lang="ru-RU" sz="2800" spc="-1" strike="noStrike">
              <a:latin typeface="Arial"/>
            </a:endParaRPr>
          </a:p>
          <a:p>
            <a:pPr marL="228600" indent="-22716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Липсиц И.В.,Лавренова Е.Б.,Рязанова О. Финансовая грамотность. 5-7кл.: Методические рекомендации для учителя.- М.:ВИТА-ПРЕСС, 2014; </a:t>
            </a:r>
            <a:endParaRPr b="0" lang="ru-RU" sz="2800" spc="-1" strike="noStrike">
              <a:latin typeface="Arial"/>
            </a:endParaRPr>
          </a:p>
          <a:p>
            <a:pPr marL="228600" indent="-22716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 u="sng">
                <a:solidFill>
                  <a:srgbClr val="0563c1"/>
                </a:solidFill>
                <a:uFillTx/>
                <a:latin typeface="Times New Roman"/>
                <a:ea typeface="DejaVu Sans"/>
                <a:hlinkClick r:id="rId1"/>
              </a:rPr>
              <a:t>www.iloveeconomics.ru</a:t>
            </a:r>
            <a:r>
              <a:rPr b="0" lang="ru-RU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–сайт «Экономика для школьника»</a:t>
            </a:r>
            <a:endParaRPr b="0" lang="ru-RU" sz="2800" spc="-1" strike="noStrike">
              <a:latin typeface="Arial"/>
            </a:endParaRPr>
          </a:p>
          <a:p>
            <a:pPr marL="228600" indent="-22716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ru-RU" sz="2800" spc="-1" strike="noStrike" u="sng">
                <a:solidFill>
                  <a:srgbClr val="0563c1"/>
                </a:solidFill>
                <a:uFillTx/>
                <a:latin typeface="Times New Roman"/>
                <a:ea typeface="DejaVu Sans"/>
                <a:hlinkClick r:id="rId2"/>
              </a:rPr>
              <a:t>http://ecschool.hse.ru</a:t>
            </a:r>
            <a:r>
              <a:rPr b="0" lang="ru-RU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Журнал «Экономика в школе» с вкладкой «Школьный экономический журнал» и финансовым приложением </a:t>
            </a:r>
            <a:endParaRPr b="0" lang="ru-RU" sz="2800" spc="-1" strike="noStrike">
              <a:latin typeface="Arial"/>
            </a:endParaRPr>
          </a:p>
        </p:txBody>
      </p:sp>
      <p:pic>
        <p:nvPicPr>
          <p:cNvPr id="178" name="Рисунок 3" descr=""/>
          <p:cNvPicPr/>
          <p:nvPr/>
        </p:nvPicPr>
        <p:blipFill>
          <a:blip r:embed="rId3"/>
          <a:stretch/>
        </p:blipFill>
        <p:spPr>
          <a:xfrm>
            <a:off x="2084760" y="115560"/>
            <a:ext cx="898200" cy="898200"/>
          </a:xfrm>
          <a:prstGeom prst="rect">
            <a:avLst/>
          </a:prstGeom>
          <a:ln w="9360">
            <a:noFill/>
          </a:ln>
        </p:spPr>
      </p:pic>
      <p:pic>
        <p:nvPicPr>
          <p:cNvPr id="179" name="Рисунок 4" descr=""/>
          <p:cNvPicPr/>
          <p:nvPr/>
        </p:nvPicPr>
        <p:blipFill>
          <a:blip r:embed="rId4"/>
          <a:stretch/>
        </p:blipFill>
        <p:spPr>
          <a:xfrm>
            <a:off x="4978080" y="180360"/>
            <a:ext cx="2282760" cy="865440"/>
          </a:xfrm>
          <a:prstGeom prst="rect">
            <a:avLst/>
          </a:prstGeom>
          <a:ln w="9360">
            <a:noFill/>
          </a:ln>
        </p:spPr>
      </p:pic>
      <p:pic>
        <p:nvPicPr>
          <p:cNvPr id="180" name="Рисунок 5" descr=""/>
          <p:cNvPicPr/>
          <p:nvPr/>
        </p:nvPicPr>
        <p:blipFill>
          <a:blip r:embed="rId5"/>
          <a:stretch/>
        </p:blipFill>
        <p:spPr>
          <a:xfrm>
            <a:off x="9510120" y="294480"/>
            <a:ext cx="1015200" cy="78156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850320" y="1191600"/>
            <a:ext cx="10514160" cy="661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1" lang="ru-RU" sz="4400" spc="-1" strike="noStrike">
                <a:solidFill>
                  <a:srgbClr val="ff0000"/>
                </a:solidFill>
                <a:latin typeface="Calibri Light"/>
                <a:ea typeface="DejaVu Sans"/>
              </a:rPr>
              <a:t>Описание учебного процесса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862920" y="1712880"/>
            <a:ext cx="10489320" cy="437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Этапы и типы задания для учащихся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*</a:t>
            </a:r>
            <a:r>
              <a:rPr b="0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этап может включать одно или несколько типов заданий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ru-RU" sz="2000" spc="-1" strike="noStrike">
              <a:latin typeface="Arial"/>
            </a:endParaRPr>
          </a:p>
        </p:txBody>
      </p:sp>
      <p:graphicFrame>
        <p:nvGraphicFramePr>
          <p:cNvPr id="183" name="Table 3"/>
          <p:cNvGraphicFramePr/>
          <p:nvPr/>
        </p:nvGraphicFramePr>
        <p:xfrm>
          <a:off x="321840" y="2189520"/>
          <a:ext cx="11551680" cy="4218120"/>
        </p:xfrm>
        <a:graphic>
          <a:graphicData uri="http://schemas.openxmlformats.org/drawingml/2006/table">
            <a:tbl>
              <a:tblPr/>
              <a:tblGrid>
                <a:gridCol w="2716920"/>
                <a:gridCol w="4218480"/>
                <a:gridCol w="4616640"/>
              </a:tblGrid>
              <a:tr h="66096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Этап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Действия учителя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Действия обучающихся при выполнении заданий или типы заданий для учащихся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1931760">
                <a:tc>
                  <a:txBody>
                    <a:bodyPr>
                      <a:noAutofit/>
                    </a:bodyPr>
                    <a:p>
                      <a:pPr marL="343080" indent="-3416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tarSymbol"/>
                        <a:buAutoNum type="arabicPeriod"/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Организационный этап и актуализация опорных знаний 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мин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231f20"/>
                          </a:solidFill>
                          <a:latin typeface="Times New Roman"/>
                        </a:rPr>
                        <a:t>Создает  положительный эмоциональный фон занятия, настраивает  на ответственную работу,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231f20"/>
                          </a:solidFill>
                          <a:latin typeface="Times New Roman"/>
                        </a:rPr>
                        <a:t>сообщает тему и цели урока.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Обучающиеся готовятся к  восприятию  нового  материала, психологически настраиваются на углубление знаний, каждый  обучающийся  включается в  конкретную  деятельность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16257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 Формирование нового понятия (способа действия)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 мин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Проводит мини-презентацию. Акцентирует внимание обучающихся на конкретном примере  росписи доходов и расходов семьи. Вводит соответствующие термины.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Обучающиеся слушают, осмысливают и составляют опорный конспект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pic>
        <p:nvPicPr>
          <p:cNvPr id="184" name="Рисунок 4" descr=""/>
          <p:cNvPicPr/>
          <p:nvPr/>
        </p:nvPicPr>
        <p:blipFill>
          <a:blip r:embed="rId1"/>
          <a:stretch/>
        </p:blipFill>
        <p:spPr>
          <a:xfrm>
            <a:off x="2133000" y="320040"/>
            <a:ext cx="898200" cy="898200"/>
          </a:xfrm>
          <a:prstGeom prst="rect">
            <a:avLst/>
          </a:prstGeom>
          <a:ln w="9360">
            <a:noFill/>
          </a:ln>
        </p:spPr>
      </p:pic>
      <p:pic>
        <p:nvPicPr>
          <p:cNvPr id="185" name="Рисунок 5" descr=""/>
          <p:cNvPicPr/>
          <p:nvPr/>
        </p:nvPicPr>
        <p:blipFill>
          <a:blip r:embed="rId2"/>
          <a:stretch/>
        </p:blipFill>
        <p:spPr>
          <a:xfrm>
            <a:off x="5026320" y="384840"/>
            <a:ext cx="2282760" cy="865440"/>
          </a:xfrm>
          <a:prstGeom prst="rect">
            <a:avLst/>
          </a:prstGeom>
          <a:ln w="9360">
            <a:noFill/>
          </a:ln>
        </p:spPr>
      </p:pic>
      <p:pic>
        <p:nvPicPr>
          <p:cNvPr id="186" name="Рисунок 6" descr=""/>
          <p:cNvPicPr/>
          <p:nvPr/>
        </p:nvPicPr>
        <p:blipFill>
          <a:blip r:embed="rId3"/>
          <a:stretch/>
        </p:blipFill>
        <p:spPr>
          <a:xfrm>
            <a:off x="9558000" y="498960"/>
            <a:ext cx="1015200" cy="78156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850320" y="1251360"/>
            <a:ext cx="10514160" cy="666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1" lang="ru-RU" sz="4000" spc="-1" strike="noStrike">
                <a:solidFill>
                  <a:srgbClr val="ff0000"/>
                </a:solidFill>
                <a:latin typeface="Calibri Light"/>
                <a:ea typeface="DejaVu Sans"/>
              </a:rPr>
              <a:t>Описание учебного процесса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188" name="CustomShape 2"/>
          <p:cNvSpPr/>
          <p:nvPr/>
        </p:nvSpPr>
        <p:spPr>
          <a:xfrm>
            <a:off x="553680" y="2086200"/>
            <a:ext cx="10734120" cy="446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Этапы и типы задания для учащихся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ru-RU" sz="2800" spc="-1" strike="noStrike">
              <a:latin typeface="Arial"/>
            </a:endParaRPr>
          </a:p>
        </p:txBody>
      </p:sp>
      <p:graphicFrame>
        <p:nvGraphicFramePr>
          <p:cNvPr id="189" name="Table 3"/>
          <p:cNvGraphicFramePr/>
          <p:nvPr/>
        </p:nvGraphicFramePr>
        <p:xfrm>
          <a:off x="270360" y="1728000"/>
          <a:ext cx="11062080" cy="4967640"/>
        </p:xfrm>
        <a:graphic>
          <a:graphicData uri="http://schemas.openxmlformats.org/drawingml/2006/table">
            <a:tbl>
              <a:tblPr/>
              <a:tblGrid>
                <a:gridCol w="2601360"/>
                <a:gridCol w="2356560"/>
                <a:gridCol w="6104520"/>
              </a:tblGrid>
              <a:tr h="5727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Этап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Действия учителя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Действия учащихся при выполнении заданий или типы заданий для учащихся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35110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 Применение изученного материала на практике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мин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Создает проблемную  ситуацию. Проводит  инструктаж  по  самостоятельному выполнению задания для ролевой игры. Учащимся предлагается принять самостоятельное решение о совокупном доходе семьи и его составляющих.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Обучающиеся  работают в группе, выполняют задание,  осмысливают,  обсуждают и записывают результаты работы, представляют результаты.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8841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 Рефлексия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мин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Преподаватель предлагает  анкеты-рефлексию.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Анализируют и  оценивают собственные   действия, выявляют  степень  освоенности содержания,  владение  действиями, понимание  смысла  изученного материала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</a:tbl>
          </a:graphicData>
        </a:graphic>
      </p:graphicFrame>
      <p:pic>
        <p:nvPicPr>
          <p:cNvPr id="190" name="Рисунок 4" descr=""/>
          <p:cNvPicPr/>
          <p:nvPr/>
        </p:nvPicPr>
        <p:blipFill>
          <a:blip r:embed="rId1"/>
          <a:stretch/>
        </p:blipFill>
        <p:spPr>
          <a:xfrm>
            <a:off x="2133000" y="320040"/>
            <a:ext cx="898200" cy="898200"/>
          </a:xfrm>
          <a:prstGeom prst="rect">
            <a:avLst/>
          </a:prstGeom>
          <a:ln w="9360">
            <a:noFill/>
          </a:ln>
        </p:spPr>
      </p:pic>
      <p:pic>
        <p:nvPicPr>
          <p:cNvPr id="191" name="Рисунок 5" descr=""/>
          <p:cNvPicPr/>
          <p:nvPr/>
        </p:nvPicPr>
        <p:blipFill>
          <a:blip r:embed="rId2"/>
          <a:stretch/>
        </p:blipFill>
        <p:spPr>
          <a:xfrm>
            <a:off x="5026320" y="384840"/>
            <a:ext cx="2282760" cy="865440"/>
          </a:xfrm>
          <a:prstGeom prst="rect">
            <a:avLst/>
          </a:prstGeom>
          <a:ln w="9360">
            <a:noFill/>
          </a:ln>
        </p:spPr>
      </p:pic>
      <p:pic>
        <p:nvPicPr>
          <p:cNvPr id="192" name="Рисунок 6" descr=""/>
          <p:cNvPicPr/>
          <p:nvPr/>
        </p:nvPicPr>
        <p:blipFill>
          <a:blip r:embed="rId3"/>
          <a:stretch/>
        </p:blipFill>
        <p:spPr>
          <a:xfrm>
            <a:off x="9558000" y="498960"/>
            <a:ext cx="1015200" cy="78156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910440" y="910440"/>
            <a:ext cx="10514160" cy="59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1" lang="ru-RU" sz="4000" spc="-1" strike="noStrike">
                <a:solidFill>
                  <a:srgbClr val="ff0000"/>
                </a:solidFill>
                <a:latin typeface="Calibri Light"/>
                <a:ea typeface="DejaVu Sans"/>
              </a:rPr>
              <a:t>Описание учебного процесса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194" name="CustomShape 2"/>
          <p:cNvSpPr/>
          <p:nvPr/>
        </p:nvSpPr>
        <p:spPr>
          <a:xfrm>
            <a:off x="566640" y="1414440"/>
            <a:ext cx="10785600" cy="4761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Ожидаемые результаты и методы оценки их достижения учащимися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ru-RU" sz="2800" spc="-1" strike="noStrike">
              <a:latin typeface="Arial"/>
            </a:endParaRPr>
          </a:p>
        </p:txBody>
      </p:sp>
      <p:graphicFrame>
        <p:nvGraphicFramePr>
          <p:cNvPr id="195" name="Table 3"/>
          <p:cNvGraphicFramePr/>
          <p:nvPr/>
        </p:nvGraphicFramePr>
        <p:xfrm>
          <a:off x="77040" y="1961280"/>
          <a:ext cx="11925000" cy="4679280"/>
        </p:xfrm>
        <a:graphic>
          <a:graphicData uri="http://schemas.openxmlformats.org/drawingml/2006/table">
            <a:tbl>
              <a:tblPr/>
              <a:tblGrid>
                <a:gridCol w="2697120"/>
                <a:gridCol w="5643360"/>
                <a:gridCol w="3584880"/>
              </a:tblGrid>
              <a:tr h="622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Этап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Ожидаемые результаты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Типы заданий контрольно-измерительных процедур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6256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Подготовительный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Осознавать мотивы и цели (необходимость) составления семейного бюджета.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 предусмотрено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6469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Формирование нового понятия 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 rowSpan="5">
                  <a:txBody>
                    <a:bodyPr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Уметь оценивать материальные возможности семьи.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Уметь планировать собственную деятельность в соответствии с поставленной задачей и условиями ее реализации.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Развивать навыки сотрудничества со сверстниками в разных ситуациях.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Осознавать себя как члена семьи, понимать экономические проблемы семьи и участвовать в их обсуждении.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Развивать самостоятельность и личную ответственность при планировании семейного бюджета.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 rowSpan="4">
                  <a:txBody>
                    <a:bodyPr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Оценка эмоционального фона( см. Приложение 1)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Заполнение  таблицы(см. Приложение 2,3)  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Формирование своего мнения (см. Приложение 4)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8892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Применение изученного материала на практике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 v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47b8b8"/>
                    </a:solidFill>
                  </a:tcPr>
                </a:tc>
                <a:tc v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47b8b8"/>
                    </a:solidFill>
                  </a:tcPr>
                </a:tc>
              </a:tr>
              <a:tr h="622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Подведение итогов урока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 v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ffff"/>
                    </a:solidFill>
                  </a:tcPr>
                </a:tc>
                <a:tc v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ffff"/>
                    </a:solidFill>
                  </a:tcPr>
                </a:tc>
              </a:tr>
              <a:tr h="6469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Рефлексия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 v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47b8b8"/>
                    </a:solidFill>
                  </a:tcPr>
                </a:tc>
                <a:tc v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47b8b8"/>
                    </a:solidFill>
                  </a:tcPr>
                </a:tc>
              </a:tr>
              <a:tr h="62532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 v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Формирование своего мнения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pic>
        <p:nvPicPr>
          <p:cNvPr id="196" name="Рисунок 4" descr=""/>
          <p:cNvPicPr/>
          <p:nvPr/>
        </p:nvPicPr>
        <p:blipFill>
          <a:blip r:embed="rId1"/>
          <a:stretch/>
        </p:blipFill>
        <p:spPr>
          <a:xfrm>
            <a:off x="2133000" y="48600"/>
            <a:ext cx="898200" cy="898200"/>
          </a:xfrm>
          <a:prstGeom prst="rect">
            <a:avLst/>
          </a:prstGeom>
          <a:ln w="9360">
            <a:noFill/>
          </a:ln>
        </p:spPr>
      </p:pic>
      <p:pic>
        <p:nvPicPr>
          <p:cNvPr id="197" name="Рисунок 5" descr=""/>
          <p:cNvPicPr/>
          <p:nvPr/>
        </p:nvPicPr>
        <p:blipFill>
          <a:blip r:embed="rId2"/>
          <a:stretch/>
        </p:blipFill>
        <p:spPr>
          <a:xfrm>
            <a:off x="5026320" y="113400"/>
            <a:ext cx="2282760" cy="865440"/>
          </a:xfrm>
          <a:prstGeom prst="rect">
            <a:avLst/>
          </a:prstGeom>
          <a:ln w="9360">
            <a:noFill/>
          </a:ln>
        </p:spPr>
      </p:pic>
      <p:pic>
        <p:nvPicPr>
          <p:cNvPr id="198" name="Рисунок 6" descr=""/>
          <p:cNvPicPr/>
          <p:nvPr/>
        </p:nvPicPr>
        <p:blipFill>
          <a:blip r:embed="rId3"/>
          <a:stretch/>
        </p:blipFill>
        <p:spPr>
          <a:xfrm>
            <a:off x="9558000" y="127440"/>
            <a:ext cx="1015200" cy="78156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381600" y="1584000"/>
            <a:ext cx="11571480" cy="511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17000"/>
          </a:bodyPr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0" lang="ru-RU" sz="3200" spc="-1" strike="noStrike">
                <a:solidFill>
                  <a:srgbClr val="c00000"/>
                </a:solidFill>
                <a:latin typeface="Times New Roman"/>
                <a:ea typeface="DejaVu Sans"/>
              </a:rPr>
              <a:t>Цель занятия</a:t>
            </a:r>
            <a:r>
              <a:rPr b="0" lang="ru-RU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: </a:t>
            </a:r>
            <a:endParaRPr b="0" lang="ru-RU" sz="32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обобщение знаний по теме «Редактирование текста в текстовом редакторе MS Word»</a:t>
            </a:r>
            <a:endParaRPr b="0" lang="ru-RU" sz="32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развитие познавательного интереса к предметам «Информатика» и «Финансовая грамотность» </a:t>
            </a:r>
            <a:endParaRPr b="0" lang="ru-RU" sz="32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познакомить участников в игровой форме с основными понятиями по теме «Семейный бюджет»</a:t>
            </a:r>
            <a:endParaRPr b="0" lang="ru-RU" sz="3200" spc="-1" strike="noStrike">
              <a:latin typeface="Arial"/>
            </a:endParaRPr>
          </a:p>
          <a:p>
            <a:pPr algn="just">
              <a:lnSpc>
                <a:spcPct val="17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усвоение и применение понятий, введение новых понятий: семейный бюджет; доходы семейного бюджета; расходы семейного бюджета;  дефицитный, избыточный и сбалансированный бюджет; совместный, раздельный и совместно-раздельный бюджет. Изучение последовательности действий при составлении семейного бюджета </a:t>
            </a:r>
            <a:endParaRPr b="0" lang="ru-RU" sz="32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0" lang="ru-RU" sz="3200" spc="-1" strike="noStrike">
                <a:solidFill>
                  <a:srgbClr val="c00000"/>
                </a:solidFill>
                <a:latin typeface="Times New Roman"/>
                <a:ea typeface="DejaVu Sans"/>
              </a:rPr>
              <a:t>Предметные результаты: </a:t>
            </a:r>
            <a:r>
              <a:rPr b="0" lang="ru-RU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Знание назначения текстового редактора, его основных функций;</a:t>
            </a:r>
            <a:endParaRPr b="0" lang="ru-RU" sz="32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умение применять текстовый редактор для набора, редактирования и форматирования простейших текстов;</a:t>
            </a:r>
            <a:endParaRPr b="0" lang="ru-RU" sz="32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0" lang="ru-RU" sz="3200" spc="-1" strike="noStrike">
                <a:solidFill>
                  <a:srgbClr val="c00000"/>
                </a:solidFill>
                <a:latin typeface="Times New Roman"/>
                <a:ea typeface="DejaVu Sans"/>
              </a:rPr>
              <a:t>Личностные результаты: </a:t>
            </a:r>
            <a:endParaRPr b="0" lang="ru-RU" sz="3200" spc="-1" strike="noStrike">
              <a:latin typeface="Arial"/>
            </a:endParaRPr>
          </a:p>
          <a:p>
            <a:pPr marL="343080" indent="-3416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Осознавать мотивы и цели (необходимость) составления семейного бюджета.</a:t>
            </a:r>
            <a:endParaRPr b="0" lang="ru-RU" sz="3200" spc="-1" strike="noStrike">
              <a:latin typeface="Arial"/>
            </a:endParaRPr>
          </a:p>
          <a:p>
            <a:pPr marL="343080" indent="-3416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Уметь оценивать материальные возможности семьи.</a:t>
            </a:r>
            <a:endParaRPr b="0" lang="ru-RU" sz="3200" spc="-1" strike="noStrike">
              <a:latin typeface="Arial"/>
            </a:endParaRPr>
          </a:p>
          <a:p>
            <a:pPr marL="343080" indent="-3416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Уметь планировать собственную деятельность в соответствии с поставленной задачей и условиями ее реализации.</a:t>
            </a:r>
            <a:endParaRPr b="0" lang="ru-RU" sz="3200" spc="-1" strike="noStrike">
              <a:latin typeface="Arial"/>
            </a:endParaRPr>
          </a:p>
          <a:p>
            <a:pPr marL="343080" indent="-3416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Осознавать себя как члена семьи, понимать экономические проблемы семьи и участвовать в их обсуждении.</a:t>
            </a:r>
            <a:endParaRPr b="0" lang="ru-RU" sz="3200" spc="-1" strike="noStrike">
              <a:latin typeface="Arial"/>
            </a:endParaRPr>
          </a:p>
          <a:p>
            <a:pPr marL="343080" indent="-3416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Развивать самостоятельность и личную ответственность при планировании семейного бюджета.</a:t>
            </a:r>
            <a:endParaRPr b="0" lang="ru-RU" sz="3200" spc="-1" strike="noStrike">
              <a:latin typeface="Arial"/>
            </a:endParaRPr>
          </a:p>
          <a:p>
            <a:pPr marL="343080" indent="-3416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Развивать навыки сотрудничества со сверстниками в разных ситуациях.</a:t>
            </a:r>
            <a:endParaRPr b="0" lang="ru-RU" sz="32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200" name="CustomShape 2"/>
          <p:cNvSpPr/>
          <p:nvPr/>
        </p:nvSpPr>
        <p:spPr>
          <a:xfrm>
            <a:off x="831960" y="1250640"/>
            <a:ext cx="10514160" cy="54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90000"/>
              </a:lnSpc>
            </a:pPr>
            <a:r>
              <a:rPr b="1" lang="ru-RU" sz="40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Педагогическая характеристика занятия</a:t>
            </a:r>
            <a:endParaRPr b="0" lang="ru-RU" sz="4000" spc="-1" strike="noStrike">
              <a:latin typeface="Arial"/>
            </a:endParaRPr>
          </a:p>
        </p:txBody>
      </p:sp>
      <p:pic>
        <p:nvPicPr>
          <p:cNvPr id="201" name="Рисунок 3" descr=""/>
          <p:cNvPicPr/>
          <p:nvPr/>
        </p:nvPicPr>
        <p:blipFill>
          <a:blip r:embed="rId1"/>
          <a:stretch/>
        </p:blipFill>
        <p:spPr>
          <a:xfrm>
            <a:off x="2133000" y="320040"/>
            <a:ext cx="898200" cy="898200"/>
          </a:xfrm>
          <a:prstGeom prst="rect">
            <a:avLst/>
          </a:prstGeom>
          <a:ln w="9360">
            <a:noFill/>
          </a:ln>
        </p:spPr>
      </p:pic>
      <p:pic>
        <p:nvPicPr>
          <p:cNvPr id="202" name="Рисунок 4" descr=""/>
          <p:cNvPicPr/>
          <p:nvPr/>
        </p:nvPicPr>
        <p:blipFill>
          <a:blip r:embed="rId2"/>
          <a:stretch/>
        </p:blipFill>
        <p:spPr>
          <a:xfrm>
            <a:off x="5026320" y="384840"/>
            <a:ext cx="2282760" cy="865440"/>
          </a:xfrm>
          <a:prstGeom prst="rect">
            <a:avLst/>
          </a:prstGeom>
          <a:ln w="9360">
            <a:noFill/>
          </a:ln>
        </p:spPr>
      </p:pic>
      <p:pic>
        <p:nvPicPr>
          <p:cNvPr id="203" name="Рисунок 5" descr=""/>
          <p:cNvPicPr/>
          <p:nvPr/>
        </p:nvPicPr>
        <p:blipFill>
          <a:blip r:embed="rId3"/>
          <a:stretch/>
        </p:blipFill>
        <p:spPr>
          <a:xfrm>
            <a:off x="9558000" y="498960"/>
            <a:ext cx="1015200" cy="78156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</TotalTime>
  <Application>LibreOffice/6.3.4.2$Windows_x86 LibreOffice_project/60da17e045e08f1793c57c00ba83cdfce946d0aa</Application>
  <Words>809</Words>
  <Paragraphs>116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2016-08-27T07:46:40Z</dcterms:created>
  <dc:creator>Sony</dc:creator>
  <dc:description/>
  <dc:language>ru-RU</dc:language>
  <cp:lastModifiedBy/>
  <dcterms:modified xsi:type="dcterms:W3CDTF">2020-02-01T00:27:35Z</dcterms:modified>
  <cp:revision>84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12</vt:i4>
  </property>
</Properties>
</file>