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86" r:id="rId3"/>
    <p:sldId id="309" r:id="rId4"/>
    <p:sldId id="288" r:id="rId5"/>
    <p:sldId id="308" r:id="rId6"/>
    <p:sldId id="296" r:id="rId7"/>
    <p:sldId id="297" r:id="rId8"/>
    <p:sldId id="298" r:id="rId9"/>
    <p:sldId id="299" r:id="rId10"/>
    <p:sldId id="301" r:id="rId11"/>
    <p:sldId id="311" r:id="rId12"/>
    <p:sldId id="302" r:id="rId13"/>
    <p:sldId id="305" r:id="rId14"/>
    <p:sldId id="306" r:id="rId15"/>
    <p:sldId id="31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7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Задание 15</c:v>
                </c:pt>
              </c:strCache>
            </c:strRef>
          </c:tx>
          <c:invertIfNegative val="0"/>
          <c:cat>
            <c:strRef>
              <c:f>Лист1!$A$2:$A$4</c:f>
              <c:strCache>
                <c:ptCount val="3"/>
                <c:pt idx="0">
                  <c:v>2015-2016</c:v>
                </c:pt>
                <c:pt idx="1">
                  <c:v>2016-2017</c:v>
                </c:pt>
                <c:pt idx="2">
                  <c:v>2017-2018</c:v>
                </c:pt>
              </c:strCache>
            </c:strRef>
          </c:cat>
          <c:val>
            <c:numRef>
              <c:f>Лист1!$B$2:$B$4</c:f>
              <c:numCache>
                <c:formatCode>General</c:formatCode>
                <c:ptCount val="3"/>
                <c:pt idx="0">
                  <c:v>45</c:v>
                </c:pt>
                <c:pt idx="1">
                  <c:v>45</c:v>
                </c:pt>
                <c:pt idx="2">
                  <c:v>65</c:v>
                </c:pt>
              </c:numCache>
            </c:numRef>
          </c:val>
        </c:ser>
        <c:ser>
          <c:idx val="1"/>
          <c:order val="1"/>
          <c:tx>
            <c:strRef>
              <c:f>Лист1!$C$1</c:f>
              <c:strCache>
                <c:ptCount val="1"/>
                <c:pt idx="0">
                  <c:v>Задание 14</c:v>
                </c:pt>
              </c:strCache>
            </c:strRef>
          </c:tx>
          <c:invertIfNegative val="0"/>
          <c:cat>
            <c:strRef>
              <c:f>Лист1!$A$2:$A$4</c:f>
              <c:strCache>
                <c:ptCount val="3"/>
                <c:pt idx="0">
                  <c:v>2015-2016</c:v>
                </c:pt>
                <c:pt idx="1">
                  <c:v>2016-2017</c:v>
                </c:pt>
                <c:pt idx="2">
                  <c:v>2017-2018</c:v>
                </c:pt>
              </c:strCache>
            </c:strRef>
          </c:cat>
          <c:val>
            <c:numRef>
              <c:f>Лист1!$C$2:$C$4</c:f>
              <c:numCache>
                <c:formatCode>General</c:formatCode>
                <c:ptCount val="3"/>
                <c:pt idx="0">
                  <c:v>57</c:v>
                </c:pt>
                <c:pt idx="1">
                  <c:v>67</c:v>
                </c:pt>
                <c:pt idx="2">
                  <c:v>65</c:v>
                </c:pt>
              </c:numCache>
            </c:numRef>
          </c:val>
        </c:ser>
        <c:ser>
          <c:idx val="2"/>
          <c:order val="2"/>
          <c:tx>
            <c:strRef>
              <c:f>Лист1!$D$1</c:f>
              <c:strCache>
                <c:ptCount val="1"/>
                <c:pt idx="0">
                  <c:v>Задание 13</c:v>
                </c:pt>
              </c:strCache>
            </c:strRef>
          </c:tx>
          <c:invertIfNegative val="0"/>
          <c:cat>
            <c:strRef>
              <c:f>Лист1!$A$2:$A$4</c:f>
              <c:strCache>
                <c:ptCount val="3"/>
                <c:pt idx="0">
                  <c:v>2015-2016</c:v>
                </c:pt>
                <c:pt idx="1">
                  <c:v>2016-2017</c:v>
                </c:pt>
                <c:pt idx="2">
                  <c:v>2017-2018</c:v>
                </c:pt>
              </c:strCache>
            </c:strRef>
          </c:cat>
          <c:val>
            <c:numRef>
              <c:f>Лист1!$D$2:$D$4</c:f>
              <c:numCache>
                <c:formatCode>General</c:formatCode>
                <c:ptCount val="3"/>
                <c:pt idx="0">
                  <c:v>89</c:v>
                </c:pt>
                <c:pt idx="1">
                  <c:v>80</c:v>
                </c:pt>
                <c:pt idx="2">
                  <c:v>94</c:v>
                </c:pt>
              </c:numCache>
            </c:numRef>
          </c:val>
        </c:ser>
        <c:dLbls>
          <c:showLegendKey val="0"/>
          <c:showVal val="0"/>
          <c:showCatName val="0"/>
          <c:showSerName val="0"/>
          <c:showPercent val="0"/>
          <c:showBubbleSize val="0"/>
        </c:dLbls>
        <c:gapWidth val="150"/>
        <c:axId val="40639872"/>
        <c:axId val="40649856"/>
      </c:barChart>
      <c:catAx>
        <c:axId val="40639872"/>
        <c:scaling>
          <c:orientation val="minMax"/>
        </c:scaling>
        <c:delete val="0"/>
        <c:axPos val="b"/>
        <c:majorTickMark val="out"/>
        <c:minorTickMark val="none"/>
        <c:tickLblPos val="nextTo"/>
        <c:crossAx val="40649856"/>
        <c:crosses val="autoZero"/>
        <c:auto val="1"/>
        <c:lblAlgn val="ctr"/>
        <c:lblOffset val="100"/>
        <c:noMultiLvlLbl val="0"/>
      </c:catAx>
      <c:valAx>
        <c:axId val="40649856"/>
        <c:scaling>
          <c:orientation val="minMax"/>
        </c:scaling>
        <c:delete val="0"/>
        <c:axPos val="l"/>
        <c:majorGridlines/>
        <c:numFmt formatCode="General" sourceLinked="1"/>
        <c:majorTickMark val="out"/>
        <c:minorTickMark val="none"/>
        <c:tickLblPos val="nextTo"/>
        <c:crossAx val="40639872"/>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4D9F3C-D96A-4CA4-9858-2C356DB6E22C}" type="datetimeFigureOut">
              <a:rPr lang="ru-RU" smtClean="0"/>
              <a:t>18.02.2020</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89896-432C-4453-BB6A-F3637B65BB32}" type="slidenum">
              <a:rPr lang="ru-RU" smtClean="0"/>
              <a:t>‹#›</a:t>
            </a:fld>
            <a:endParaRPr lang="ru-RU"/>
          </a:p>
        </p:txBody>
      </p:sp>
    </p:spTree>
    <p:extLst>
      <p:ext uri="{BB962C8B-B14F-4D97-AF65-F5344CB8AC3E}">
        <p14:creationId xmlns:p14="http://schemas.microsoft.com/office/powerpoint/2010/main" val="118138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ru-RU" altLang="ru-RU" smtClean="0">
              <a:cs typeface="Arial" panose="020B0604020202020204" pitchFamily="34" charset="0"/>
            </a:endParaRPr>
          </a:p>
        </p:txBody>
      </p:sp>
      <p:sp>
        <p:nvSpPr>
          <p:cNvPr id="29699" name="Номер слайда 3"/>
          <p:cNvSpPr>
            <a:spLocks noGrp="1"/>
          </p:cNvSpPr>
          <p:nvPr>
            <p:ph type="sldNum" sz="quarter" idx="5"/>
          </p:nvPr>
        </p:nvSpPr>
        <p:spPr bwMode="auto">
          <a:ln>
            <a:miter lim="800000"/>
            <a:headEnd/>
            <a:tailEnd/>
          </a:ln>
        </p:spPr>
        <p:txBody>
          <a:bodyPr/>
          <a:lstStyle>
            <a:lvl1pPr eaLnBrk="0" hangingPunct="0">
              <a:defRPr sz="2000">
                <a:solidFill>
                  <a:schemeClr val="tx1"/>
                </a:solidFill>
                <a:latin typeface="Times New Roman" panose="02020603050405020304" pitchFamily="18" charset="0"/>
                <a:cs typeface="Arial" panose="020B0604020202020204" pitchFamily="34" charset="0"/>
              </a:defRPr>
            </a:lvl1pPr>
            <a:lvl2pPr marL="742950" indent="-285750" eaLnBrk="0" hangingPunct="0">
              <a:defRPr sz="2000">
                <a:solidFill>
                  <a:schemeClr val="tx1"/>
                </a:solidFill>
                <a:latin typeface="Times New Roman" panose="02020603050405020304" pitchFamily="18" charset="0"/>
                <a:cs typeface="Arial" panose="020B0604020202020204" pitchFamily="34" charset="0"/>
              </a:defRPr>
            </a:lvl2pPr>
            <a:lvl3pPr marL="1143000" indent="-228600" eaLnBrk="0" hangingPunct="0">
              <a:defRPr sz="2000">
                <a:solidFill>
                  <a:schemeClr val="tx1"/>
                </a:solidFill>
                <a:latin typeface="Times New Roman" panose="02020603050405020304" pitchFamily="18" charset="0"/>
                <a:cs typeface="Arial" panose="020B0604020202020204" pitchFamily="34" charset="0"/>
              </a:defRPr>
            </a:lvl3pPr>
            <a:lvl4pPr marL="1600200" indent="-228600" eaLnBrk="0" hangingPunct="0">
              <a:defRPr sz="2000">
                <a:solidFill>
                  <a:schemeClr val="tx1"/>
                </a:solidFill>
                <a:latin typeface="Times New Roman" panose="02020603050405020304" pitchFamily="18" charset="0"/>
                <a:cs typeface="Arial" panose="020B0604020202020204" pitchFamily="34" charset="0"/>
              </a:defRPr>
            </a:lvl4pPr>
            <a:lvl5pPr marL="2057400" indent="-228600" eaLnBrk="0" hangingPunct="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fld id="{E2233F56-7E24-4171-963B-65A8DA69F507}" type="slidenum">
              <a:rPr lang="ru-RU" sz="1200">
                <a:latin typeface="Calibri" panose="020F0502020204030204" pitchFamily="34" charset="0"/>
              </a:rPr>
              <a:pPr eaLnBrk="1" hangingPunct="1"/>
              <a:t>14</a:t>
            </a:fld>
            <a:endParaRPr lang="ru-RU" sz="1200">
              <a:latin typeface="Calibri" panose="020F0502020204030204" pitchFamily="34" charset="0"/>
            </a:endParaRPr>
          </a:p>
        </p:txBody>
      </p:sp>
    </p:spTree>
    <p:extLst>
      <p:ext uri="{BB962C8B-B14F-4D97-AF65-F5344CB8AC3E}">
        <p14:creationId xmlns:p14="http://schemas.microsoft.com/office/powerpoint/2010/main" val="3367933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2E2CD37-BD29-418F-A1BA-659DE8C1EC9F}" type="datetimeFigureOut">
              <a:rPr lang="ru-RU" smtClean="0"/>
              <a:pPr/>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F48EF1-6267-48D0-9E27-46B553DAEF0B}" type="slidenum">
              <a:rPr lang="ru-RU" smtClean="0"/>
              <a:pPr/>
              <a:t>‹#›</a:t>
            </a:fld>
            <a:endParaRPr lang="ru-RU"/>
          </a:p>
        </p:txBody>
      </p:sp>
    </p:spTree>
    <p:extLst>
      <p:ext uri="{BB962C8B-B14F-4D97-AF65-F5344CB8AC3E}">
        <p14:creationId xmlns:p14="http://schemas.microsoft.com/office/powerpoint/2010/main" val="2762314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E2CD37-BD29-418F-A1BA-659DE8C1EC9F}" type="datetimeFigureOut">
              <a:rPr lang="ru-RU" smtClean="0"/>
              <a:pPr/>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F48EF1-6267-48D0-9E27-46B553DAEF0B}" type="slidenum">
              <a:rPr lang="ru-RU" smtClean="0"/>
              <a:pPr/>
              <a:t>‹#›</a:t>
            </a:fld>
            <a:endParaRPr lang="ru-RU"/>
          </a:p>
        </p:txBody>
      </p:sp>
    </p:spTree>
    <p:extLst>
      <p:ext uri="{BB962C8B-B14F-4D97-AF65-F5344CB8AC3E}">
        <p14:creationId xmlns:p14="http://schemas.microsoft.com/office/powerpoint/2010/main" val="290858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E2CD37-BD29-418F-A1BA-659DE8C1EC9F}" type="datetimeFigureOut">
              <a:rPr lang="ru-RU" smtClean="0"/>
              <a:pPr/>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F48EF1-6267-48D0-9E27-46B553DAEF0B}" type="slidenum">
              <a:rPr lang="ru-RU" smtClean="0"/>
              <a:pPr/>
              <a:t>‹#›</a:t>
            </a:fld>
            <a:endParaRPr lang="ru-RU"/>
          </a:p>
        </p:txBody>
      </p:sp>
    </p:spTree>
    <p:extLst>
      <p:ext uri="{BB962C8B-B14F-4D97-AF65-F5344CB8AC3E}">
        <p14:creationId xmlns:p14="http://schemas.microsoft.com/office/powerpoint/2010/main" val="421160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29026D67-D513-4225-81AC-773C522E8670}" type="slidenum">
              <a:rPr lang="ru-RU" altLang="ru-RU"/>
              <a:pPr/>
              <a:t>‹#›</a:t>
            </a:fld>
            <a:endParaRPr lang="ru-RU" altLang="ru-RU"/>
          </a:p>
        </p:txBody>
      </p:sp>
    </p:spTree>
    <p:extLst>
      <p:ext uri="{BB962C8B-B14F-4D97-AF65-F5344CB8AC3E}">
        <p14:creationId xmlns:p14="http://schemas.microsoft.com/office/powerpoint/2010/main" val="491437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E2CD37-BD29-418F-A1BA-659DE8C1EC9F}" type="datetimeFigureOut">
              <a:rPr lang="ru-RU" smtClean="0"/>
              <a:pPr/>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F48EF1-6267-48D0-9E27-46B553DAEF0B}" type="slidenum">
              <a:rPr lang="ru-RU" smtClean="0"/>
              <a:pPr/>
              <a:t>‹#›</a:t>
            </a:fld>
            <a:endParaRPr lang="ru-RU"/>
          </a:p>
        </p:txBody>
      </p:sp>
    </p:spTree>
    <p:extLst>
      <p:ext uri="{BB962C8B-B14F-4D97-AF65-F5344CB8AC3E}">
        <p14:creationId xmlns:p14="http://schemas.microsoft.com/office/powerpoint/2010/main" val="3466896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2E2CD37-BD29-418F-A1BA-659DE8C1EC9F}" type="datetimeFigureOut">
              <a:rPr lang="ru-RU" smtClean="0"/>
              <a:pPr/>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F48EF1-6267-48D0-9E27-46B553DAEF0B}" type="slidenum">
              <a:rPr lang="ru-RU" smtClean="0"/>
              <a:pPr/>
              <a:t>‹#›</a:t>
            </a:fld>
            <a:endParaRPr lang="ru-RU"/>
          </a:p>
        </p:txBody>
      </p:sp>
    </p:spTree>
    <p:extLst>
      <p:ext uri="{BB962C8B-B14F-4D97-AF65-F5344CB8AC3E}">
        <p14:creationId xmlns:p14="http://schemas.microsoft.com/office/powerpoint/2010/main" val="1965984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2E2CD37-BD29-418F-A1BA-659DE8C1EC9F}" type="datetimeFigureOut">
              <a:rPr lang="ru-RU" smtClean="0"/>
              <a:pPr/>
              <a:t>18.02.2020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F48EF1-6267-48D0-9E27-46B553DAEF0B}" type="slidenum">
              <a:rPr lang="ru-RU" smtClean="0"/>
              <a:pPr/>
              <a:t>‹#›</a:t>
            </a:fld>
            <a:endParaRPr lang="ru-RU"/>
          </a:p>
        </p:txBody>
      </p:sp>
    </p:spTree>
    <p:extLst>
      <p:ext uri="{BB962C8B-B14F-4D97-AF65-F5344CB8AC3E}">
        <p14:creationId xmlns:p14="http://schemas.microsoft.com/office/powerpoint/2010/main" val="42837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2E2CD37-BD29-418F-A1BA-659DE8C1EC9F}" type="datetimeFigureOut">
              <a:rPr lang="ru-RU" smtClean="0"/>
              <a:pPr/>
              <a:t>18.02.2020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AF48EF1-6267-48D0-9E27-46B553DAEF0B}" type="slidenum">
              <a:rPr lang="ru-RU" smtClean="0"/>
              <a:pPr/>
              <a:t>‹#›</a:t>
            </a:fld>
            <a:endParaRPr lang="ru-RU"/>
          </a:p>
        </p:txBody>
      </p:sp>
    </p:spTree>
    <p:extLst>
      <p:ext uri="{BB962C8B-B14F-4D97-AF65-F5344CB8AC3E}">
        <p14:creationId xmlns:p14="http://schemas.microsoft.com/office/powerpoint/2010/main" val="256515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2E2CD37-BD29-418F-A1BA-659DE8C1EC9F}" type="datetimeFigureOut">
              <a:rPr lang="ru-RU" smtClean="0"/>
              <a:pPr/>
              <a:t>18.02.2020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AF48EF1-6267-48D0-9E27-46B553DAEF0B}" type="slidenum">
              <a:rPr lang="ru-RU" smtClean="0"/>
              <a:pPr/>
              <a:t>‹#›</a:t>
            </a:fld>
            <a:endParaRPr lang="ru-RU"/>
          </a:p>
        </p:txBody>
      </p:sp>
    </p:spTree>
    <p:extLst>
      <p:ext uri="{BB962C8B-B14F-4D97-AF65-F5344CB8AC3E}">
        <p14:creationId xmlns:p14="http://schemas.microsoft.com/office/powerpoint/2010/main" val="788699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2E2CD37-BD29-418F-A1BA-659DE8C1EC9F}" type="datetimeFigureOut">
              <a:rPr lang="ru-RU" smtClean="0"/>
              <a:pPr/>
              <a:t>18.02.2020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AF48EF1-6267-48D0-9E27-46B553DAEF0B}" type="slidenum">
              <a:rPr lang="ru-RU" smtClean="0"/>
              <a:pPr/>
              <a:t>‹#›</a:t>
            </a:fld>
            <a:endParaRPr lang="ru-RU"/>
          </a:p>
        </p:txBody>
      </p:sp>
    </p:spTree>
    <p:extLst>
      <p:ext uri="{BB962C8B-B14F-4D97-AF65-F5344CB8AC3E}">
        <p14:creationId xmlns:p14="http://schemas.microsoft.com/office/powerpoint/2010/main" val="345019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2E2CD37-BD29-418F-A1BA-659DE8C1EC9F}" type="datetimeFigureOut">
              <a:rPr lang="ru-RU" smtClean="0"/>
              <a:pPr/>
              <a:t>18.02.2020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F48EF1-6267-48D0-9E27-46B553DAEF0B}" type="slidenum">
              <a:rPr lang="ru-RU" smtClean="0"/>
              <a:pPr/>
              <a:t>‹#›</a:t>
            </a:fld>
            <a:endParaRPr lang="ru-RU"/>
          </a:p>
        </p:txBody>
      </p:sp>
    </p:spTree>
    <p:extLst>
      <p:ext uri="{BB962C8B-B14F-4D97-AF65-F5344CB8AC3E}">
        <p14:creationId xmlns:p14="http://schemas.microsoft.com/office/powerpoint/2010/main" val="3796380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2E2CD37-BD29-418F-A1BA-659DE8C1EC9F}" type="datetimeFigureOut">
              <a:rPr lang="ru-RU" smtClean="0"/>
              <a:pPr/>
              <a:t>18.02.2020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F48EF1-6267-48D0-9E27-46B553DAEF0B}" type="slidenum">
              <a:rPr lang="ru-RU" smtClean="0"/>
              <a:pPr/>
              <a:t>‹#›</a:t>
            </a:fld>
            <a:endParaRPr lang="ru-RU"/>
          </a:p>
        </p:txBody>
      </p:sp>
    </p:spTree>
    <p:extLst>
      <p:ext uri="{BB962C8B-B14F-4D97-AF65-F5344CB8AC3E}">
        <p14:creationId xmlns:p14="http://schemas.microsoft.com/office/powerpoint/2010/main" val="238350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2CD37-BD29-418F-A1BA-659DE8C1EC9F}" type="datetimeFigureOut">
              <a:rPr lang="ru-RU" smtClean="0"/>
              <a:pPr/>
              <a:t>18.02.2020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48EF1-6267-48D0-9E27-46B553DAEF0B}" type="slidenum">
              <a:rPr lang="ru-RU" smtClean="0"/>
              <a:pPr/>
              <a:t>‹#›</a:t>
            </a:fld>
            <a:endParaRPr lang="ru-RU"/>
          </a:p>
        </p:txBody>
      </p:sp>
    </p:spTree>
    <p:extLst>
      <p:ext uri="{BB962C8B-B14F-4D97-AF65-F5344CB8AC3E}">
        <p14:creationId xmlns:p14="http://schemas.microsoft.com/office/powerpoint/2010/main" val="764668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1075;&#1086;&#1090;&#1086;&#1074;&#1080;&#1084;&#1091;&#1088;&#1086;&#1082;.com" TargetMode="External"/><Relationship Id="rId2" Type="http://schemas.openxmlformats.org/officeDocument/2006/relationships/hyperlink" Target="file:///C:\Users\MorozovaEV\Desktop\&#1050;&#1040;&#1058;&#1045;&#1043;&#1054;&#1056;&#1048;&#1071;\&#1087;&#1088;&#1086;&#1076;&#1083;&#1077;&#1085;&#1082;&#1072;.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1082;&#1083;&#1072;&#1089;&#1090;&#1077;&#1088;.pptx" TargetMode="External"/><Relationship Id="rId2" Type="http://schemas.openxmlformats.org/officeDocument/2006/relationships/hyperlink" Target="&#1091;&#1088;&#1086;&#1082;.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627784" y="800486"/>
            <a:ext cx="6516216" cy="587853"/>
          </a:xfrm>
          <a:prstGeom prst="rect">
            <a:avLst/>
          </a:prstGeom>
        </p:spPr>
        <p:txBody>
          <a:bodyPr wrap="square">
            <a:spAutoFit/>
          </a:bodyPr>
          <a:lstStyle/>
          <a:p>
            <a:pPr algn="ctr">
              <a:lnSpc>
                <a:spcPct val="115000"/>
              </a:lnSpc>
              <a:spcAft>
                <a:spcPts val="1000"/>
              </a:spcAft>
              <a:defRPr/>
            </a:pPr>
            <a:r>
              <a:rPr lang="ru-RU" sz="2800" b="1" dirty="0" smtClean="0">
                <a:solidFill>
                  <a:srgbClr val="253356"/>
                </a:solidFill>
                <a:effectLst>
                  <a:outerShdw blurRad="38100" dist="38100" dir="2700000" algn="tl">
                    <a:srgbClr val="C0C0C0"/>
                  </a:outerShdw>
                </a:effectLst>
                <a:cs typeface="Times New Roman" pitchFamily="18" charset="0"/>
              </a:rPr>
              <a:t>Морозова Елена Владимировна</a:t>
            </a:r>
            <a:endParaRPr lang="ru-RU" sz="2800" b="1" dirty="0">
              <a:solidFill>
                <a:srgbClr val="253356"/>
              </a:solidFill>
              <a:effectLst>
                <a:outerShdw blurRad="38100" dist="38100" dir="2700000" algn="tl">
                  <a:srgbClr val="C0C0C0"/>
                </a:outerShdw>
              </a:effectLst>
              <a:cs typeface="Times New Roman" pitchFamily="18" charset="0"/>
            </a:endParaRPr>
          </a:p>
        </p:txBody>
      </p:sp>
      <p:sp>
        <p:nvSpPr>
          <p:cNvPr id="4100" name="Прямоугольник 6"/>
          <p:cNvSpPr>
            <a:spLocks noChangeArrowheads="1"/>
          </p:cNvSpPr>
          <p:nvPr/>
        </p:nvSpPr>
        <p:spPr bwMode="auto">
          <a:xfrm>
            <a:off x="3041861" y="1354223"/>
            <a:ext cx="46799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73050" indent="-273050">
              <a:spcBef>
                <a:spcPts val="313"/>
              </a:spcBef>
            </a:pPr>
            <a:r>
              <a:rPr lang="ru-RU" b="1" dirty="0" smtClean="0">
                <a:solidFill>
                  <a:srgbClr val="0070C0"/>
                </a:solidFill>
                <a:effectLst>
                  <a:outerShdw blurRad="38100" dist="38100" dir="2700000" algn="tl">
                    <a:srgbClr val="C0C0C0"/>
                  </a:outerShdw>
                </a:effectLst>
                <a:latin typeface="Times New Roman" pitchFamily="18" charset="0"/>
              </a:rPr>
              <a:t>     Место</a:t>
            </a:r>
            <a:r>
              <a:rPr lang="ru-RU" sz="2400" b="1" dirty="0" smtClean="0">
                <a:solidFill>
                  <a:srgbClr val="0070C0"/>
                </a:solidFill>
                <a:effectLst>
                  <a:outerShdw blurRad="38100" dist="38100" dir="2700000" algn="tl">
                    <a:srgbClr val="C0C0C0"/>
                  </a:outerShdw>
                </a:effectLst>
                <a:latin typeface="Times New Roman" pitchFamily="18" charset="0"/>
              </a:rPr>
              <a:t> </a:t>
            </a:r>
            <a:r>
              <a:rPr lang="ru-RU" b="1" dirty="0">
                <a:solidFill>
                  <a:srgbClr val="0070C0"/>
                </a:solidFill>
                <a:effectLst>
                  <a:outerShdw blurRad="38100" dist="38100" dir="2700000" algn="tl">
                    <a:srgbClr val="C0C0C0"/>
                  </a:outerShdw>
                </a:effectLst>
                <a:latin typeface="Times New Roman" pitchFamily="18" charset="0"/>
              </a:rPr>
              <a:t>работы: </a:t>
            </a:r>
            <a:r>
              <a:rPr lang="ru-RU" dirty="0">
                <a:solidFill>
                  <a:srgbClr val="0D0D0D"/>
                </a:solidFill>
                <a:latin typeface="Times New Roman" pitchFamily="18" charset="0"/>
              </a:rPr>
              <a:t>МБОУ </a:t>
            </a:r>
            <a:r>
              <a:rPr lang="ru-RU" dirty="0" smtClean="0">
                <a:solidFill>
                  <a:srgbClr val="0D0D0D"/>
                </a:solidFill>
                <a:latin typeface="Times New Roman" pitchFamily="18" charset="0"/>
              </a:rPr>
              <a:t>«Лицей № 87 имени Л.И. Новиковой»   Московского района     </a:t>
            </a:r>
            <a:r>
              <a:rPr lang="ru-RU" dirty="0">
                <a:solidFill>
                  <a:srgbClr val="0D0D0D"/>
                </a:solidFill>
                <a:latin typeface="Times New Roman" pitchFamily="18" charset="0"/>
              </a:rPr>
              <a:t>г. Нижнего Новгорода.</a:t>
            </a:r>
            <a:br>
              <a:rPr lang="ru-RU" dirty="0">
                <a:solidFill>
                  <a:srgbClr val="0D0D0D"/>
                </a:solidFill>
                <a:latin typeface="Times New Roman" pitchFamily="18" charset="0"/>
              </a:rPr>
            </a:br>
            <a:r>
              <a:rPr lang="ru-RU" b="1" dirty="0">
                <a:solidFill>
                  <a:srgbClr val="0070C0"/>
                </a:solidFill>
                <a:effectLst>
                  <a:outerShdw blurRad="38100" dist="38100" dir="2700000" algn="tl">
                    <a:srgbClr val="C0C0C0"/>
                  </a:outerShdw>
                </a:effectLst>
                <a:latin typeface="Times New Roman" pitchFamily="18" charset="0"/>
              </a:rPr>
              <a:t>Должность:</a:t>
            </a:r>
            <a:r>
              <a:rPr lang="ru-RU" b="1" dirty="0">
                <a:solidFill>
                  <a:srgbClr val="03495C"/>
                </a:solidFill>
                <a:effectLst>
                  <a:outerShdw blurRad="38100" dist="38100" dir="2700000" algn="tl">
                    <a:srgbClr val="C0C0C0"/>
                  </a:outerShdw>
                </a:effectLst>
                <a:latin typeface="Times New Roman" pitchFamily="18" charset="0"/>
              </a:rPr>
              <a:t> </a:t>
            </a:r>
            <a:r>
              <a:rPr lang="ru-RU" dirty="0">
                <a:solidFill>
                  <a:srgbClr val="0D0D0D"/>
                </a:solidFill>
                <a:latin typeface="Times New Roman" pitchFamily="18" charset="0"/>
              </a:rPr>
              <a:t>учитель </a:t>
            </a:r>
            <a:r>
              <a:rPr lang="ru-RU" dirty="0" smtClean="0">
                <a:solidFill>
                  <a:srgbClr val="0D0D0D"/>
                </a:solidFill>
                <a:latin typeface="Times New Roman" pitchFamily="18" charset="0"/>
              </a:rPr>
              <a:t>математики и информатики</a:t>
            </a:r>
            <a:endParaRPr lang="ru-RU" dirty="0">
              <a:solidFill>
                <a:srgbClr val="031227"/>
              </a:solidFill>
              <a:cs typeface="Calibri" pitchFamily="34" charset="0"/>
            </a:endParaRPr>
          </a:p>
        </p:txBody>
      </p:sp>
      <p:sp>
        <p:nvSpPr>
          <p:cNvPr id="2" name="Прямоугольник 1"/>
          <p:cNvSpPr/>
          <p:nvPr/>
        </p:nvSpPr>
        <p:spPr>
          <a:xfrm>
            <a:off x="2195736" y="2923883"/>
            <a:ext cx="6372200" cy="369332"/>
          </a:xfrm>
          <a:prstGeom prst="rect">
            <a:avLst/>
          </a:prstGeom>
        </p:spPr>
        <p:txBody>
          <a:bodyPr wrap="square">
            <a:spAutoFit/>
          </a:bodyPr>
          <a:lstStyle/>
          <a:p>
            <a:pPr marL="26988">
              <a:defRPr/>
            </a:pPr>
            <a:r>
              <a:rPr lang="ru-RU" altLang="ru-RU" dirty="0" smtClean="0">
                <a:latin typeface="Times New Roman" pitchFamily="18" charset="0"/>
                <a:cs typeface="Times New Roman" pitchFamily="18" charset="0"/>
              </a:rPr>
              <a:t>.</a:t>
            </a:r>
            <a:endParaRPr lang="ru-RU" altLang="ru-RU" dirty="0">
              <a:latin typeface="Times New Roman" pitchFamily="18" charset="0"/>
              <a:cs typeface="Times New Roman" pitchFamily="18" charset="0"/>
            </a:endParaRPr>
          </a:p>
        </p:txBody>
      </p:sp>
      <p:sp>
        <p:nvSpPr>
          <p:cNvPr id="5" name="Прямоугольник 4"/>
          <p:cNvSpPr/>
          <p:nvPr/>
        </p:nvSpPr>
        <p:spPr>
          <a:xfrm>
            <a:off x="467544" y="4443984"/>
            <a:ext cx="3672408" cy="1446550"/>
          </a:xfrm>
          <a:prstGeom prst="rect">
            <a:avLst/>
          </a:prstGeom>
        </p:spPr>
        <p:txBody>
          <a:bodyPr wrap="square">
            <a:spAutoFit/>
          </a:bodyPr>
          <a:lstStyle/>
          <a:p>
            <a:pPr marL="26988">
              <a:defRPr/>
            </a:pPr>
            <a:r>
              <a:rPr lang="ru-RU" sz="2400" b="1" dirty="0">
                <a:solidFill>
                  <a:srgbClr val="0070C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Мое профессиональное кредо</a:t>
            </a:r>
            <a:r>
              <a:rPr lang="ru-RU" sz="2400" b="1" dirty="0" smtClean="0">
                <a:solidFill>
                  <a:srgbClr val="0070C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ru-RU" sz="2000" dirty="0" smtClean="0">
                <a:solidFill>
                  <a:srgbClr val="0D0D0D"/>
                </a:solidFill>
                <a:latin typeface="Times New Roman" panose="02020603050405020304" pitchFamily="18" charset="0"/>
                <a:cs typeface="Times New Roman" panose="02020603050405020304" pitchFamily="18" charset="0"/>
              </a:rPr>
              <a:t>главное в моей деятельности- пробудить мысль ребенка!</a:t>
            </a:r>
            <a:endParaRPr lang="ru-RU" sz="2000" dirty="0">
              <a:solidFill>
                <a:srgbClr val="0070C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pic>
        <p:nvPicPr>
          <p:cNvPr id="8" name="Picture 7" descr="G:\метод разр\bi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645024"/>
            <a:ext cx="4488379" cy="28436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MorozovaEV\Desktop\Открытый урок\P81207-10512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214" y="250882"/>
            <a:ext cx="2622847" cy="2897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1048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bwMode="auto">
          <a:xfrm>
            <a:off x="899592" y="-35449"/>
            <a:ext cx="7499350" cy="549275"/>
          </a:xfrm>
        </p:spPr>
        <p:txBody>
          <a:bodyPr vert="horz" wrap="square" lIns="91440" tIns="45720" rIns="91440" bIns="45720" numCol="1" anchorCtr="0" compatLnSpc="1">
            <a:prstTxWarp prst="textNoShape">
              <a:avLst/>
            </a:prstTxWarp>
          </a:bodyPr>
          <a:lstStyle/>
          <a:p>
            <a:pPr algn="ctr" eaLnBrk="1" hangingPunct="1">
              <a:defRPr/>
            </a:pPr>
            <a:r>
              <a:rPr lang="ru-RU" sz="2800" b="1" dirty="0" err="1" smtClean="0">
                <a:solidFill>
                  <a:srgbClr val="03495C"/>
                </a:solidFill>
                <a:effectLst>
                  <a:outerShdw blurRad="38100" dist="38100" dir="2700000" algn="tl">
                    <a:srgbClr val="C0C0C0"/>
                  </a:outerShdw>
                </a:effectLst>
                <a:latin typeface="Times New Roman" pitchFamily="18" charset="0"/>
              </a:rPr>
              <a:t>Деятельностный</a:t>
            </a:r>
            <a:r>
              <a:rPr lang="ru-RU" sz="2800" b="1" dirty="0" smtClean="0">
                <a:solidFill>
                  <a:srgbClr val="03495C"/>
                </a:solidFill>
                <a:effectLst>
                  <a:outerShdw blurRad="38100" dist="38100" dir="2700000" algn="tl">
                    <a:srgbClr val="C0C0C0"/>
                  </a:outerShdw>
                </a:effectLst>
                <a:latin typeface="Times New Roman" pitchFamily="18" charset="0"/>
              </a:rPr>
              <a:t> аспект личного вклада</a:t>
            </a:r>
          </a:p>
        </p:txBody>
      </p:sp>
      <p:sp>
        <p:nvSpPr>
          <p:cNvPr id="3" name="Прямоугольник 2"/>
          <p:cNvSpPr/>
          <p:nvPr/>
        </p:nvSpPr>
        <p:spPr>
          <a:xfrm>
            <a:off x="179512" y="4361157"/>
            <a:ext cx="3816425" cy="1754326"/>
          </a:xfrm>
          <a:prstGeom prst="rect">
            <a:avLst/>
          </a:prstGeom>
        </p:spPr>
        <p:style>
          <a:lnRef idx="0">
            <a:scrgbClr r="0" g="0" b="0"/>
          </a:lnRef>
          <a:fillRef idx="1002">
            <a:schemeClr val="lt1"/>
          </a:fillRef>
          <a:effectRef idx="0">
            <a:scrgbClr r="0" g="0" b="0"/>
          </a:effectRef>
          <a:fontRef idx="major"/>
        </p:style>
        <p:txBody>
          <a:bodyPr wrap="square">
            <a:spAutoFit/>
          </a:bodyPr>
          <a:lstStyle/>
          <a:p>
            <a:pPr marL="514350" indent="-514350" fontAlgn="auto">
              <a:spcBef>
                <a:spcPts val="0"/>
              </a:spcBef>
              <a:spcAft>
                <a:spcPts val="0"/>
              </a:spcAft>
              <a:buFontTx/>
              <a:buAutoNum type="arabicPeriod"/>
              <a:defRPr/>
            </a:pPr>
            <a:r>
              <a:rPr lang="ru-RU" dirty="0" err="1" smtClean="0">
                <a:latin typeface="Times New Roman" panose="02020603050405020304" pitchFamily="18" charset="0"/>
                <a:cs typeface="Times New Roman" panose="02020603050405020304" pitchFamily="18" charset="0"/>
              </a:rPr>
              <a:t>Метапредметные</a:t>
            </a:r>
            <a:r>
              <a:rPr lang="ru-RU" dirty="0" smtClean="0">
                <a:latin typeface="Times New Roman" panose="02020603050405020304" pitchFamily="18" charset="0"/>
                <a:cs typeface="Times New Roman" panose="02020603050405020304" pitchFamily="18" charset="0"/>
              </a:rPr>
              <a:t>:</a:t>
            </a:r>
          </a:p>
          <a:p>
            <a:pPr marL="514350" indent="-514350" fontAlgn="auto">
              <a:spcBef>
                <a:spcPts val="0"/>
              </a:spcBef>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 Работать с различной информацией;</a:t>
            </a:r>
          </a:p>
          <a:p>
            <a:pPr marL="514350" indent="-514350" fontAlgn="auto">
              <a:spcBef>
                <a:spcPts val="0"/>
              </a:spcBef>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Решать проблемные творческие задания;</a:t>
            </a:r>
          </a:p>
          <a:p>
            <a:pPr marL="514350" indent="-514350" fontAlgn="auto">
              <a:spcBef>
                <a:spcPts val="0"/>
              </a:spcBef>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Сотрудничать с соучениками.</a:t>
            </a:r>
            <a:endParaRPr lang="ru-RU" dirty="0">
              <a:latin typeface="Times New Roman" panose="02020603050405020304" pitchFamily="18" charset="0"/>
              <a:cs typeface="Times New Roman" panose="02020603050405020304" pitchFamily="18" charset="0"/>
            </a:endParaRPr>
          </a:p>
        </p:txBody>
      </p:sp>
      <p:sp>
        <p:nvSpPr>
          <p:cNvPr id="16388" name="Прямоугольник 4"/>
          <p:cNvSpPr>
            <a:spLocks noChangeArrowheads="1"/>
          </p:cNvSpPr>
          <p:nvPr/>
        </p:nvSpPr>
        <p:spPr bwMode="auto">
          <a:xfrm>
            <a:off x="323528" y="1006387"/>
            <a:ext cx="3888805" cy="2529923"/>
          </a:xfrm>
          <a:prstGeom prst="rect">
            <a:avLst/>
          </a:prstGeom>
          <a:ln/>
          <a:extLst/>
        </p:spPr>
        <p:style>
          <a:lnRef idx="1">
            <a:schemeClr val="accent2"/>
          </a:lnRef>
          <a:fillRef idx="2">
            <a:schemeClr val="accent2"/>
          </a:fillRef>
          <a:effectRef idx="1">
            <a:schemeClr val="accent2"/>
          </a:effectRef>
          <a:fontRef idx="minor">
            <a:schemeClr val="dk1"/>
          </a:fontRef>
        </p:style>
        <p:txBody>
          <a:bodyPr wrap="square">
            <a:spAutoFit/>
          </a:bodyPr>
          <a:lstStyle>
            <a:lvl1pPr eaLnBrk="0" hangingPunct="0">
              <a:defRPr sz="2000">
                <a:solidFill>
                  <a:schemeClr val="tx1"/>
                </a:solidFill>
                <a:latin typeface="Times New Roman" panose="02020603050405020304" pitchFamily="18" charset="0"/>
                <a:cs typeface="Arial" panose="020B0604020202020204" pitchFamily="34" charset="0"/>
              </a:defRPr>
            </a:lvl1pPr>
            <a:lvl2pPr marL="742950" indent="-285750" eaLnBrk="0" hangingPunct="0">
              <a:defRPr sz="2000">
                <a:solidFill>
                  <a:schemeClr val="tx1"/>
                </a:solidFill>
                <a:latin typeface="Times New Roman" panose="02020603050405020304" pitchFamily="18" charset="0"/>
                <a:cs typeface="Arial" panose="020B0604020202020204" pitchFamily="34" charset="0"/>
              </a:defRPr>
            </a:lvl2pPr>
            <a:lvl3pPr marL="1143000" indent="-228600" eaLnBrk="0" hangingPunct="0">
              <a:defRPr sz="2000">
                <a:solidFill>
                  <a:schemeClr val="tx1"/>
                </a:solidFill>
                <a:latin typeface="Times New Roman" panose="02020603050405020304" pitchFamily="18" charset="0"/>
                <a:cs typeface="Arial" panose="020B0604020202020204" pitchFamily="34" charset="0"/>
              </a:defRPr>
            </a:lvl3pPr>
            <a:lvl4pPr marL="1600200" indent="-228600" eaLnBrk="0" hangingPunct="0">
              <a:defRPr sz="2000">
                <a:solidFill>
                  <a:schemeClr val="tx1"/>
                </a:solidFill>
                <a:latin typeface="Times New Roman" panose="02020603050405020304" pitchFamily="18" charset="0"/>
                <a:cs typeface="Arial" panose="020B0604020202020204" pitchFamily="34" charset="0"/>
              </a:defRPr>
            </a:lvl4pPr>
            <a:lvl5pPr marL="2057400" indent="-228600" eaLnBrk="0" hangingPunct="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a:lnSpc>
                <a:spcPct val="80000"/>
              </a:lnSpc>
              <a:buFont typeface="Wingdings 2" panose="05020102010507070707" pitchFamily="18" charset="2"/>
              <a:buNone/>
              <a:defRPr/>
            </a:pPr>
            <a:r>
              <a:rPr lang="ru-RU" altLang="ru-RU" sz="1800" b="1" dirty="0">
                <a:cs typeface="Times New Roman" panose="02020603050405020304" pitchFamily="18" charset="0"/>
              </a:rPr>
              <a:t>Методы: </a:t>
            </a:r>
            <a:r>
              <a:rPr lang="ru-RU" altLang="ru-RU" sz="1800" dirty="0">
                <a:cs typeface="Times New Roman" panose="02020603050405020304" pitchFamily="18" charset="0"/>
              </a:rPr>
              <a:t>работа в группах</a:t>
            </a:r>
            <a:r>
              <a:rPr lang="ru-RU" altLang="ru-RU" sz="1800" dirty="0" smtClean="0">
                <a:cs typeface="Times New Roman" panose="02020603050405020304" pitchFamily="18" charset="0"/>
              </a:rPr>
              <a:t>:</a:t>
            </a:r>
            <a:endParaRPr lang="en-US" altLang="ru-RU" sz="1800" dirty="0" smtClean="0">
              <a:cs typeface="Times New Roman" panose="02020603050405020304" pitchFamily="18" charset="0"/>
            </a:endParaRPr>
          </a:p>
          <a:p>
            <a:pPr algn="just">
              <a:lnSpc>
                <a:spcPct val="80000"/>
              </a:lnSpc>
              <a:buFont typeface="Wingdings 2" panose="05020102010507070707" pitchFamily="18" charset="2"/>
              <a:buNone/>
              <a:defRPr/>
            </a:pPr>
            <a:r>
              <a:rPr lang="ru-RU" altLang="ru-RU" sz="1800" dirty="0" smtClean="0">
                <a:cs typeface="Times New Roman" panose="02020603050405020304" pitchFamily="18" charset="0"/>
              </a:rPr>
              <a:t> </a:t>
            </a:r>
            <a:r>
              <a:rPr lang="ru-RU" altLang="ru-RU" sz="1800" u="sng" dirty="0">
                <a:cs typeface="Times New Roman" panose="02020603050405020304" pitchFamily="18" charset="0"/>
              </a:rPr>
              <a:t>1 этап </a:t>
            </a:r>
            <a:r>
              <a:rPr lang="en-US" altLang="ru-RU" sz="1800" dirty="0">
                <a:cs typeface="Times New Roman" panose="02020603050405020304" pitchFamily="18" charset="0"/>
              </a:rPr>
              <a:t> </a:t>
            </a:r>
            <a:r>
              <a:rPr lang="ru-RU" altLang="ru-RU" sz="1800" dirty="0" smtClean="0">
                <a:cs typeface="Times New Roman" panose="02020603050405020304" pitchFamily="18" charset="0"/>
              </a:rPr>
              <a:t>-</a:t>
            </a:r>
          </a:p>
          <a:p>
            <a:pPr algn="just">
              <a:lnSpc>
                <a:spcPct val="80000"/>
              </a:lnSpc>
              <a:buFont typeface="Wingdings 2" panose="05020102010507070707" pitchFamily="18" charset="2"/>
              <a:buNone/>
              <a:defRPr/>
            </a:pPr>
            <a:endParaRPr lang="ru-RU" altLang="ru-RU" sz="1800" dirty="0">
              <a:cs typeface="Times New Roman" panose="02020603050405020304" pitchFamily="18" charset="0"/>
            </a:endParaRPr>
          </a:p>
          <a:p>
            <a:pPr algn="just">
              <a:lnSpc>
                <a:spcPct val="80000"/>
              </a:lnSpc>
              <a:buFont typeface="Wingdings 2" panose="05020102010507070707" pitchFamily="18" charset="2"/>
              <a:buNone/>
              <a:defRPr/>
            </a:pPr>
            <a:endParaRPr lang="ru-RU" altLang="ru-RU" sz="1800" dirty="0" smtClean="0">
              <a:cs typeface="Times New Roman" panose="02020603050405020304" pitchFamily="18" charset="0"/>
            </a:endParaRPr>
          </a:p>
          <a:p>
            <a:pPr algn="just">
              <a:lnSpc>
                <a:spcPct val="80000"/>
              </a:lnSpc>
              <a:buFont typeface="Wingdings 2" panose="05020102010507070707" pitchFamily="18" charset="2"/>
              <a:buNone/>
              <a:defRPr/>
            </a:pPr>
            <a:endParaRPr lang="ru-RU" altLang="ru-RU" sz="1800" dirty="0">
              <a:cs typeface="Times New Roman" panose="02020603050405020304" pitchFamily="18" charset="0"/>
            </a:endParaRPr>
          </a:p>
          <a:p>
            <a:pPr algn="just">
              <a:lnSpc>
                <a:spcPct val="80000"/>
              </a:lnSpc>
              <a:buFont typeface="Wingdings 2" panose="05020102010507070707" pitchFamily="18" charset="2"/>
              <a:buNone/>
              <a:defRPr/>
            </a:pPr>
            <a:endParaRPr lang="ru-RU" altLang="ru-RU" sz="1800" dirty="0" smtClean="0">
              <a:cs typeface="Times New Roman" panose="02020603050405020304" pitchFamily="18" charset="0"/>
            </a:endParaRPr>
          </a:p>
          <a:p>
            <a:pPr algn="just">
              <a:lnSpc>
                <a:spcPct val="80000"/>
              </a:lnSpc>
              <a:buFont typeface="Wingdings 2" panose="05020102010507070707" pitchFamily="18" charset="2"/>
              <a:buNone/>
              <a:defRPr/>
            </a:pPr>
            <a:endParaRPr lang="ru-RU" altLang="ru-RU" sz="1800" dirty="0">
              <a:cs typeface="Times New Roman" panose="02020603050405020304" pitchFamily="18" charset="0"/>
            </a:endParaRPr>
          </a:p>
          <a:p>
            <a:pPr algn="just">
              <a:lnSpc>
                <a:spcPct val="80000"/>
              </a:lnSpc>
              <a:buFont typeface="Wingdings 2" panose="05020102010507070707" pitchFamily="18" charset="2"/>
              <a:buNone/>
              <a:defRPr/>
            </a:pPr>
            <a:endParaRPr lang="ru-RU" altLang="ru-RU" sz="1800" dirty="0" smtClean="0">
              <a:cs typeface="Times New Roman" panose="02020603050405020304" pitchFamily="18" charset="0"/>
            </a:endParaRPr>
          </a:p>
          <a:p>
            <a:pPr algn="just">
              <a:lnSpc>
                <a:spcPct val="80000"/>
              </a:lnSpc>
              <a:buFont typeface="Wingdings 2" panose="05020102010507070707" pitchFamily="18" charset="2"/>
              <a:buNone/>
              <a:defRPr/>
            </a:pPr>
            <a:endParaRPr lang="ru-RU" altLang="ru-RU" sz="1800" dirty="0">
              <a:cs typeface="Times New Roman" panose="02020603050405020304" pitchFamily="18" charset="0"/>
            </a:endParaRPr>
          </a:p>
          <a:p>
            <a:pPr algn="just">
              <a:lnSpc>
                <a:spcPct val="80000"/>
              </a:lnSpc>
              <a:buFont typeface="Wingdings 2" panose="05020102010507070707" pitchFamily="18" charset="2"/>
              <a:buNone/>
              <a:defRPr/>
            </a:pPr>
            <a:endParaRPr lang="ru-RU" altLang="ru-RU" sz="1800" dirty="0" smtClean="0">
              <a:cs typeface="Times New Roman" panose="02020603050405020304" pitchFamily="18" charset="0"/>
            </a:endParaRPr>
          </a:p>
          <a:p>
            <a:pPr algn="just">
              <a:lnSpc>
                <a:spcPct val="80000"/>
              </a:lnSpc>
              <a:buFont typeface="Wingdings 2" panose="05020102010507070707" pitchFamily="18" charset="2"/>
              <a:buNone/>
              <a:defRPr/>
            </a:pPr>
            <a:endParaRPr lang="ru-RU" altLang="ru-RU" sz="1800" dirty="0">
              <a:cs typeface="Times New Roman" panose="02020603050405020304" pitchFamily="18" charset="0"/>
            </a:endParaRPr>
          </a:p>
        </p:txBody>
      </p:sp>
      <p:sp>
        <p:nvSpPr>
          <p:cNvPr id="16389" name="Прямоугольник 9"/>
          <p:cNvSpPr>
            <a:spLocks noChangeArrowheads="1"/>
          </p:cNvSpPr>
          <p:nvPr/>
        </p:nvSpPr>
        <p:spPr bwMode="auto">
          <a:xfrm>
            <a:off x="4788023" y="1006386"/>
            <a:ext cx="4248473" cy="2585323"/>
          </a:xfrm>
          <a:prstGeom prst="rect">
            <a:avLst/>
          </a:prstGeom>
          <a:ln>
            <a:noFill/>
          </a:ln>
          <a:extLst/>
        </p:spPr>
        <p:style>
          <a:lnRef idx="0">
            <a:scrgbClr r="0" g="0" b="0"/>
          </a:lnRef>
          <a:fillRef idx="1002">
            <a:schemeClr val="lt1"/>
          </a:fillRef>
          <a:effectRef idx="0">
            <a:scrgbClr r="0" g="0" b="0"/>
          </a:effectRef>
          <a:fontRef idx="major"/>
        </p:style>
        <p:txBody>
          <a:bodyPr wrap="square">
            <a:spAutoFit/>
          </a:bodyPr>
          <a:lstStyle>
            <a:lvl1pPr eaLnBrk="0" hangingPunct="0">
              <a:defRPr sz="2000">
                <a:solidFill>
                  <a:schemeClr val="tx1"/>
                </a:solidFill>
                <a:latin typeface="Times New Roman" panose="02020603050405020304" pitchFamily="18" charset="0"/>
                <a:cs typeface="Arial" panose="020B0604020202020204" pitchFamily="34" charset="0"/>
              </a:defRPr>
            </a:lvl1pPr>
            <a:lvl2pPr marL="742950" indent="-285750" eaLnBrk="0" hangingPunct="0">
              <a:defRPr sz="2000">
                <a:solidFill>
                  <a:schemeClr val="tx1"/>
                </a:solidFill>
                <a:latin typeface="Times New Roman" panose="02020603050405020304" pitchFamily="18" charset="0"/>
                <a:cs typeface="Arial" panose="020B0604020202020204" pitchFamily="34" charset="0"/>
              </a:defRPr>
            </a:lvl2pPr>
            <a:lvl3pPr marL="1143000" indent="-228600" eaLnBrk="0" hangingPunct="0">
              <a:defRPr sz="2000">
                <a:solidFill>
                  <a:schemeClr val="tx1"/>
                </a:solidFill>
                <a:latin typeface="Times New Roman" panose="02020603050405020304" pitchFamily="18" charset="0"/>
                <a:cs typeface="Arial" panose="020B0604020202020204" pitchFamily="34" charset="0"/>
              </a:defRPr>
            </a:lvl3pPr>
            <a:lvl4pPr marL="1600200" indent="-228600" eaLnBrk="0" hangingPunct="0">
              <a:defRPr sz="2000">
                <a:solidFill>
                  <a:schemeClr val="tx1"/>
                </a:solidFill>
                <a:latin typeface="Times New Roman" panose="02020603050405020304" pitchFamily="18" charset="0"/>
                <a:cs typeface="Arial" panose="020B0604020202020204" pitchFamily="34" charset="0"/>
              </a:defRPr>
            </a:lvl4pPr>
            <a:lvl5pPr marL="2057400" indent="-228600" eaLnBrk="0" hangingPunct="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endParaRPr lang="en-US" altLang="ru-RU" sz="1800" dirty="0" smtClean="0">
              <a:cs typeface="Times New Roman" panose="02020603050405020304" pitchFamily="18" charset="0"/>
            </a:endParaRPr>
          </a:p>
          <a:p>
            <a:pPr eaLnBrk="1" hangingPunct="1"/>
            <a:r>
              <a:rPr lang="ru-RU" altLang="ru-RU" sz="1800" dirty="0" smtClean="0">
                <a:cs typeface="Times New Roman" panose="02020603050405020304" pitchFamily="18" charset="0"/>
              </a:rPr>
              <a:t>2. Предметные:</a:t>
            </a:r>
          </a:p>
          <a:p>
            <a:pPr marL="342900" indent="-342900" eaLnBrk="1" hangingPunct="1">
              <a:buFont typeface="Arial" panose="020B0604020202020204" pitchFamily="34" charset="0"/>
              <a:buChar char="•"/>
            </a:pPr>
            <a:r>
              <a:rPr lang="ru-RU" altLang="ru-RU" sz="1800" dirty="0" smtClean="0">
                <a:cs typeface="Times New Roman" panose="02020603050405020304" pitchFamily="18" charset="0"/>
              </a:rPr>
              <a:t>Применять понятийный аппарат;</a:t>
            </a:r>
          </a:p>
          <a:p>
            <a:pPr marL="342900" indent="-342900" eaLnBrk="1" hangingPunct="1">
              <a:buFont typeface="Arial" panose="020B0604020202020204" pitchFamily="34" charset="0"/>
              <a:buChar char="•"/>
            </a:pPr>
            <a:r>
              <a:rPr lang="ru-RU" altLang="ru-RU" sz="1800" dirty="0" smtClean="0">
                <a:cs typeface="Times New Roman" panose="02020603050405020304" pitchFamily="18" charset="0"/>
              </a:rPr>
              <a:t>Выбирать и систематизировать различную информацию (текстовую, знаковую, </a:t>
            </a:r>
            <a:r>
              <a:rPr lang="ru-RU" altLang="ru-RU" sz="1800" dirty="0" smtClean="0">
                <a:cs typeface="Times New Roman" panose="02020603050405020304" pitchFamily="18" charset="0"/>
              </a:rPr>
              <a:t>визуальную </a:t>
            </a:r>
            <a:r>
              <a:rPr lang="ru-RU" altLang="ru-RU" sz="1800" dirty="0" smtClean="0">
                <a:cs typeface="Times New Roman" panose="02020603050405020304" pitchFamily="18" charset="0"/>
              </a:rPr>
              <a:t>и др.);</a:t>
            </a:r>
            <a:endParaRPr lang="en-US" altLang="ru-RU" sz="1800" dirty="0" smtClean="0">
              <a:cs typeface="Times New Roman" panose="02020603050405020304" pitchFamily="18" charset="0"/>
            </a:endParaRPr>
          </a:p>
          <a:p>
            <a:pPr marL="342900" indent="-342900" eaLnBrk="1" hangingPunct="1">
              <a:buFont typeface="Arial" panose="020B0604020202020204" pitchFamily="34" charset="0"/>
              <a:buChar char="•"/>
            </a:pPr>
            <a:endParaRPr lang="en-US" altLang="ru-RU" sz="1800" dirty="0">
              <a:cs typeface="Times New Roman" panose="02020603050405020304" pitchFamily="18" charset="0"/>
            </a:endParaRPr>
          </a:p>
          <a:p>
            <a:pPr eaLnBrk="1" hangingPunct="1"/>
            <a:endParaRPr lang="ru-RU" altLang="ru-RU" sz="1800" dirty="0" smtClean="0">
              <a:cs typeface="Times New Roman" panose="02020603050405020304" pitchFamily="18" charset="0"/>
            </a:endParaRPr>
          </a:p>
          <a:p>
            <a:pPr marL="342900" indent="-342900" eaLnBrk="1" hangingPunct="1">
              <a:buFont typeface="Arial" panose="020B0604020202020204" pitchFamily="34" charset="0"/>
              <a:buChar char="•"/>
            </a:pPr>
            <a:endParaRPr lang="ru-RU" altLang="ru-RU" sz="1800" dirty="0">
              <a:cs typeface="Times New Roman" panose="02020603050405020304" pitchFamily="18" charset="0"/>
            </a:endParaRPr>
          </a:p>
        </p:txBody>
      </p:sp>
      <p:sp>
        <p:nvSpPr>
          <p:cNvPr id="16390" name="TextBox 5"/>
          <p:cNvSpPr txBox="1">
            <a:spLocks noChangeArrowheads="1"/>
          </p:cNvSpPr>
          <p:nvPr/>
        </p:nvSpPr>
        <p:spPr bwMode="auto">
          <a:xfrm>
            <a:off x="287525" y="3536310"/>
            <a:ext cx="410445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Times New Roman" panose="02020603050405020304" pitchFamily="18" charset="0"/>
                <a:cs typeface="Arial" panose="020B0604020202020204" pitchFamily="34" charset="0"/>
              </a:defRPr>
            </a:lvl1pPr>
            <a:lvl2pPr marL="742950" indent="-285750" eaLnBrk="0" hangingPunct="0">
              <a:defRPr sz="2000">
                <a:solidFill>
                  <a:schemeClr val="tx1"/>
                </a:solidFill>
                <a:latin typeface="Times New Roman" panose="02020603050405020304" pitchFamily="18" charset="0"/>
                <a:cs typeface="Arial" panose="020B0604020202020204" pitchFamily="34" charset="0"/>
              </a:defRPr>
            </a:lvl2pPr>
            <a:lvl3pPr marL="1143000" indent="-228600" eaLnBrk="0" hangingPunct="0">
              <a:defRPr sz="2000">
                <a:solidFill>
                  <a:schemeClr val="tx1"/>
                </a:solidFill>
                <a:latin typeface="Times New Roman" panose="02020603050405020304" pitchFamily="18" charset="0"/>
                <a:cs typeface="Arial" panose="020B0604020202020204" pitchFamily="34" charset="0"/>
              </a:defRPr>
            </a:lvl3pPr>
            <a:lvl4pPr marL="1600200" indent="-228600" eaLnBrk="0" hangingPunct="0">
              <a:defRPr sz="2000">
                <a:solidFill>
                  <a:schemeClr val="tx1"/>
                </a:solidFill>
                <a:latin typeface="Times New Roman" panose="02020603050405020304" pitchFamily="18" charset="0"/>
                <a:cs typeface="Arial" panose="020B0604020202020204" pitchFamily="34" charset="0"/>
              </a:defRPr>
            </a:lvl4pPr>
            <a:lvl5pPr marL="2057400" indent="-228600" eaLnBrk="0" hangingPunct="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r>
              <a:rPr lang="ru-RU" b="1" dirty="0">
                <a:solidFill>
                  <a:srgbClr val="0000FF"/>
                </a:solidFill>
              </a:rPr>
              <a:t>Результативность</a:t>
            </a:r>
            <a:r>
              <a:rPr lang="ru-RU" b="1" dirty="0" smtClean="0">
                <a:solidFill>
                  <a:srgbClr val="0000FF"/>
                </a:solidFill>
              </a:rPr>
              <a:t>. УУД.</a:t>
            </a:r>
            <a:endParaRPr lang="ru-RU" b="1" dirty="0">
              <a:solidFill>
                <a:srgbClr val="0000FF"/>
              </a:solidFill>
            </a:endParaRPr>
          </a:p>
          <a:p>
            <a:pPr eaLnBrk="1" hangingPunct="1"/>
            <a:r>
              <a:rPr lang="ru-RU" b="1" dirty="0" smtClean="0">
                <a:solidFill>
                  <a:srgbClr val="0000FF"/>
                </a:solidFill>
              </a:rPr>
              <a:t>Обучающийся на уроке научится:</a:t>
            </a:r>
            <a:endParaRPr lang="ru-RU" b="1" dirty="0">
              <a:solidFill>
                <a:srgbClr val="0000FF"/>
              </a:solidFill>
            </a:endParaRPr>
          </a:p>
        </p:txBody>
      </p:sp>
      <p:sp>
        <p:nvSpPr>
          <p:cNvPr id="7" name="Прямоугольник 6"/>
          <p:cNvSpPr/>
          <p:nvPr/>
        </p:nvSpPr>
        <p:spPr>
          <a:xfrm>
            <a:off x="4788024" y="4338491"/>
            <a:ext cx="4248473" cy="1754326"/>
          </a:xfrm>
          <a:prstGeom prst="rect">
            <a:avLst/>
          </a:prstGeom>
        </p:spPr>
        <p:style>
          <a:lnRef idx="0">
            <a:scrgbClr r="0" g="0" b="0"/>
          </a:lnRef>
          <a:fillRef idx="1002">
            <a:schemeClr val="lt1"/>
          </a:fillRef>
          <a:effectRef idx="0">
            <a:scrgbClr r="0" g="0" b="0"/>
          </a:effectRef>
          <a:fontRef idx="major"/>
        </p:style>
        <p:txBody>
          <a:bodyPr wrap="square">
            <a:spAutoFit/>
          </a:bodyPr>
          <a:lstStyle/>
          <a:p>
            <a:pPr fontAlgn="auto">
              <a:spcBef>
                <a:spcPts val="0"/>
              </a:spcBef>
              <a:spcAft>
                <a:spcPts val="0"/>
              </a:spcAft>
              <a:defRPr/>
            </a:pPr>
            <a:r>
              <a:rPr lang="ru-RU" dirty="0" smtClean="0">
                <a:latin typeface="Times New Roman" panose="02020603050405020304" pitchFamily="18" charset="0"/>
                <a:cs typeface="Times New Roman" panose="02020603050405020304" pitchFamily="18" charset="0"/>
              </a:rPr>
              <a:t>3. Личностные:</a:t>
            </a:r>
          </a:p>
          <a:p>
            <a:pPr marL="285750" indent="-285750" fontAlgn="auto">
              <a:spcBef>
                <a:spcPts val="0"/>
              </a:spcBef>
              <a:spcAft>
                <a:spcPts val="0"/>
              </a:spcAft>
              <a:buFont typeface="Arial" panose="020B0604020202020204" pitchFamily="34" charset="0"/>
              <a:buChar char="•"/>
              <a:defRPr/>
            </a:pPr>
            <a:endParaRPr lang="ru-RU" dirty="0" smtClean="0">
              <a:latin typeface="Times New Roman" panose="02020603050405020304" pitchFamily="18" charset="0"/>
              <a:cs typeface="Times New Roman" panose="02020603050405020304" pitchFamily="18" charset="0"/>
            </a:endParaRPr>
          </a:p>
          <a:p>
            <a:pPr marL="285750" indent="-285750" fontAlgn="auto">
              <a:spcBef>
                <a:spcPts val="0"/>
              </a:spcBef>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a:p>
            <a:pPr marL="285750" indent="-285750" fontAlgn="auto">
              <a:spcBef>
                <a:spcPts val="0"/>
              </a:spcBef>
              <a:spcAft>
                <a:spcPts val="0"/>
              </a:spcAft>
              <a:buFont typeface="Arial" panose="020B0604020202020204" pitchFamily="34" charset="0"/>
              <a:buChar char="•"/>
              <a:defRPr/>
            </a:pPr>
            <a:endParaRPr lang="ru-RU" dirty="0" smtClean="0">
              <a:latin typeface="Times New Roman" panose="02020603050405020304" pitchFamily="18" charset="0"/>
              <a:cs typeface="Times New Roman" panose="02020603050405020304" pitchFamily="18" charset="0"/>
            </a:endParaRPr>
          </a:p>
          <a:p>
            <a:pPr marL="285750" indent="-285750" fontAlgn="auto">
              <a:spcBef>
                <a:spcPts val="0"/>
              </a:spcBef>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a:p>
            <a:pPr marL="285750" indent="-285750" fontAlgn="auto">
              <a:spcBef>
                <a:spcPts val="0"/>
              </a:spcBef>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2603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74638"/>
            <a:ext cx="7560840" cy="706090"/>
          </a:xfrm>
        </p:spPr>
        <p:txBody>
          <a:bodyPr>
            <a:normAutofit/>
          </a:bodyPr>
          <a:lstStyle/>
          <a:p>
            <a:r>
              <a:rPr lang="ru-RU" sz="1800" b="1" dirty="0" smtClean="0">
                <a:latin typeface="Times New Roman" panose="02020603050405020304" pitchFamily="18" charset="0"/>
                <a:cs typeface="Times New Roman" panose="02020603050405020304" pitchFamily="18" charset="0"/>
              </a:rPr>
              <a:t>Критерии, которым, по мнению обучающихся 10-11 классов должен соответствовать выпускник современной школы (в %)</a:t>
            </a:r>
            <a:endParaRPr lang="ru-RU" sz="1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980728"/>
            <a:ext cx="8507288" cy="5145435"/>
          </a:xfrm>
        </p:spPr>
        <p:txBody>
          <a:bodyPr>
            <a:normAutofit/>
          </a:bodyPr>
          <a:lstStyle/>
          <a:p>
            <a:pPr>
              <a:buFont typeface="Wingdings" panose="05000000000000000000" pitchFamily="2" charset="2"/>
              <a:buChar char="§"/>
            </a:pPr>
            <a:r>
              <a:rPr lang="ru-RU" sz="1800" dirty="0" smtClean="0">
                <a:latin typeface="Times New Roman" panose="02020603050405020304" pitchFamily="18" charset="0"/>
                <a:cs typeface="Times New Roman" panose="02020603050405020304" pitchFamily="18" charset="0"/>
              </a:rPr>
              <a:t>Видение разных способов достижения своей цели</a:t>
            </a:r>
          </a:p>
          <a:p>
            <a:pPr>
              <a:buFont typeface="Wingdings" panose="05000000000000000000" pitchFamily="2" charset="2"/>
              <a:buChar char="§"/>
            </a:pPr>
            <a:r>
              <a:rPr lang="ru-RU" sz="1800" dirty="0" smtClean="0">
                <a:latin typeface="Times New Roman" panose="02020603050405020304" pitchFamily="18" charset="0"/>
                <a:cs typeface="Times New Roman" panose="02020603050405020304" pitchFamily="18" charset="0"/>
              </a:rPr>
              <a:t>Критическое мышление</a:t>
            </a:r>
          </a:p>
          <a:p>
            <a:pPr>
              <a:buFont typeface="Wingdings" panose="05000000000000000000" pitchFamily="2" charset="2"/>
              <a:buChar char="§"/>
            </a:pPr>
            <a:r>
              <a:rPr lang="ru-RU" sz="1800" dirty="0" smtClean="0">
                <a:latin typeface="Times New Roman" panose="02020603050405020304" pitchFamily="18" charset="0"/>
                <a:cs typeface="Times New Roman" panose="02020603050405020304" pitchFamily="18" charset="0"/>
              </a:rPr>
              <a:t>Минимальные знания и умения, необходимые в повседневной жизни</a:t>
            </a:r>
          </a:p>
          <a:p>
            <a:pPr>
              <a:buFont typeface="Wingdings" panose="05000000000000000000" pitchFamily="2" charset="2"/>
              <a:buChar char="§"/>
            </a:pPr>
            <a:r>
              <a:rPr lang="ru-RU" sz="1800" dirty="0" smtClean="0">
                <a:latin typeface="Times New Roman" panose="02020603050405020304" pitchFamily="18" charset="0"/>
                <a:cs typeface="Times New Roman" panose="02020603050405020304" pitchFamily="18" charset="0"/>
              </a:rPr>
              <a:t>Умение находить нестандартные решения, креативность</a:t>
            </a:r>
          </a:p>
          <a:p>
            <a:pPr>
              <a:buFont typeface="Wingdings" panose="05000000000000000000" pitchFamily="2" charset="2"/>
              <a:buChar char="§"/>
            </a:pPr>
            <a:r>
              <a:rPr lang="ru-RU" sz="1800" dirty="0" smtClean="0">
                <a:latin typeface="Times New Roman" panose="02020603050405020304" pitchFamily="18" charset="0"/>
                <a:cs typeface="Times New Roman" panose="02020603050405020304" pitchFamily="18" charset="0"/>
              </a:rPr>
              <a:t>Осознание индивидуальной и социальной ответственности</a:t>
            </a:r>
          </a:p>
          <a:p>
            <a:pPr>
              <a:buFont typeface="Wingdings" panose="05000000000000000000" pitchFamily="2" charset="2"/>
              <a:buChar char="§"/>
            </a:pPr>
            <a:r>
              <a:rPr lang="ru-RU" sz="1800" dirty="0" smtClean="0">
                <a:latin typeface="Times New Roman" panose="02020603050405020304" pitchFamily="18" charset="0"/>
                <a:cs typeface="Times New Roman" panose="02020603050405020304" pitchFamily="18" charset="0"/>
              </a:rPr>
              <a:t>Академические знания , сформированные через современные технологии и способы обучения</a:t>
            </a:r>
          </a:p>
          <a:p>
            <a:pPr>
              <a:buFont typeface="Wingdings" panose="05000000000000000000" pitchFamily="2" charset="2"/>
              <a:buChar char="§"/>
            </a:pPr>
            <a:r>
              <a:rPr lang="ru-RU" sz="1800" dirty="0" smtClean="0">
                <a:latin typeface="Times New Roman" panose="02020603050405020304" pitchFamily="18" charset="0"/>
                <a:cs typeface="Times New Roman" panose="02020603050405020304" pitchFamily="18" charset="0"/>
              </a:rPr>
              <a:t>Умение находить выход из любой ситуации</a:t>
            </a:r>
          </a:p>
          <a:p>
            <a:pPr marL="0" indent="0">
              <a:buNone/>
            </a:pPr>
            <a:endParaRPr lang="ru-RU" sz="1800" dirty="0">
              <a:latin typeface="Times New Roman" panose="02020603050405020304" pitchFamily="18" charset="0"/>
              <a:cs typeface="Times New Roman" panose="02020603050405020304" pitchFamily="18" charset="0"/>
            </a:endParaRPr>
          </a:p>
        </p:txBody>
      </p:sp>
      <p:sp>
        <p:nvSpPr>
          <p:cNvPr id="10" name="Блок-схема: магнитный диск 9"/>
          <p:cNvSpPr/>
          <p:nvPr/>
        </p:nvSpPr>
        <p:spPr>
          <a:xfrm>
            <a:off x="395536" y="3717032"/>
            <a:ext cx="1080120" cy="2232248"/>
          </a:xfrm>
          <a:prstGeom prst="flowChartMagneticDisk">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53,8</a:t>
            </a:r>
            <a:endParaRPr lang="ru-RU" dirty="0"/>
          </a:p>
        </p:txBody>
      </p:sp>
      <p:sp>
        <p:nvSpPr>
          <p:cNvPr id="11" name="Блок-схема: магнитный диск 10"/>
          <p:cNvSpPr/>
          <p:nvPr/>
        </p:nvSpPr>
        <p:spPr>
          <a:xfrm>
            <a:off x="1619672" y="4221088"/>
            <a:ext cx="936104" cy="1728192"/>
          </a:xfrm>
          <a:prstGeom prst="flowChartMagneticDisk">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51,2</a:t>
            </a:r>
            <a:endParaRPr lang="ru-RU" dirty="0"/>
          </a:p>
        </p:txBody>
      </p:sp>
      <p:sp>
        <p:nvSpPr>
          <p:cNvPr id="12" name="Блок-схема: магнитный диск 11"/>
          <p:cNvSpPr/>
          <p:nvPr/>
        </p:nvSpPr>
        <p:spPr>
          <a:xfrm>
            <a:off x="2699792" y="4365104"/>
            <a:ext cx="864096" cy="158417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50,7</a:t>
            </a:r>
            <a:endParaRPr lang="ru-RU" dirty="0"/>
          </a:p>
        </p:txBody>
      </p:sp>
      <p:sp>
        <p:nvSpPr>
          <p:cNvPr id="13" name="Блок-схема: магнитный диск 12"/>
          <p:cNvSpPr/>
          <p:nvPr/>
        </p:nvSpPr>
        <p:spPr>
          <a:xfrm>
            <a:off x="3681762" y="4653136"/>
            <a:ext cx="792088" cy="1284066"/>
          </a:xfrm>
          <a:prstGeom prst="flowChartMagneticDisk">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49,1</a:t>
            </a:r>
            <a:endParaRPr lang="ru-RU" dirty="0"/>
          </a:p>
        </p:txBody>
      </p:sp>
      <p:sp>
        <p:nvSpPr>
          <p:cNvPr id="14" name="Блок-схема: магнитный диск 13"/>
          <p:cNvSpPr/>
          <p:nvPr/>
        </p:nvSpPr>
        <p:spPr>
          <a:xfrm>
            <a:off x="4572000" y="4833156"/>
            <a:ext cx="792088" cy="1116124"/>
          </a:xfrm>
          <a:prstGeom prst="flowChartMagneticDisk">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48,5</a:t>
            </a:r>
            <a:endParaRPr lang="ru-RU" dirty="0"/>
          </a:p>
        </p:txBody>
      </p:sp>
      <p:sp>
        <p:nvSpPr>
          <p:cNvPr id="15" name="Блок-схема: магнитный диск 14"/>
          <p:cNvSpPr/>
          <p:nvPr/>
        </p:nvSpPr>
        <p:spPr>
          <a:xfrm>
            <a:off x="5508104" y="4941168"/>
            <a:ext cx="720080" cy="996034"/>
          </a:xfrm>
          <a:prstGeom prst="flowChartMagneticDisk">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47,7</a:t>
            </a:r>
            <a:endParaRPr lang="ru-RU" dirty="0"/>
          </a:p>
        </p:txBody>
      </p:sp>
      <p:sp>
        <p:nvSpPr>
          <p:cNvPr id="16" name="Блок-схема: магнитный диск 15"/>
          <p:cNvSpPr/>
          <p:nvPr/>
        </p:nvSpPr>
        <p:spPr>
          <a:xfrm>
            <a:off x="6372200" y="5085184"/>
            <a:ext cx="720080" cy="85201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46,7</a:t>
            </a:r>
            <a:endParaRPr lang="ru-RU" dirty="0"/>
          </a:p>
        </p:txBody>
      </p:sp>
    </p:spTree>
    <p:extLst>
      <p:ext uri="{BB962C8B-B14F-4D97-AF65-F5344CB8AC3E}">
        <p14:creationId xmlns:p14="http://schemas.microsoft.com/office/powerpoint/2010/main" val="2752646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7325" y="20638"/>
            <a:ext cx="7499350" cy="1143000"/>
          </a:xfrm>
        </p:spPr>
        <p:txBody>
          <a:bodyPr vert="horz" wrap="square" lIns="91440" tIns="45720" rIns="91440" bIns="45720" numCol="1" anchorCtr="0" compatLnSpc="1">
            <a:prstTxWarp prst="textNoShape">
              <a:avLst/>
            </a:prstTxWarp>
            <a:normAutofit/>
          </a:bodyPr>
          <a:lstStyle/>
          <a:p>
            <a:pPr algn="ctr" eaLnBrk="1" hangingPunct="1">
              <a:defRPr/>
            </a:pPr>
            <a:r>
              <a:rPr lang="ru-RU" sz="2800" b="1" dirty="0" smtClean="0">
                <a:solidFill>
                  <a:srgbClr val="03495C"/>
                </a:solidFill>
                <a:effectLst>
                  <a:outerShdw blurRad="38100" dist="38100" dir="2700000" algn="tl">
                    <a:srgbClr val="C0C0C0"/>
                  </a:outerShdw>
                </a:effectLst>
                <a:latin typeface="Times New Roman" pitchFamily="18" charset="0"/>
              </a:rPr>
              <a:t>Диапазон личного вклада и степень его новизны</a:t>
            </a:r>
            <a:r>
              <a:rPr lang="ru-RU" sz="2800" dirty="0" smtClean="0">
                <a:effectLst>
                  <a:outerShdw blurRad="38100" dist="38100" dir="2700000" algn="tl">
                    <a:srgbClr val="C0C0C0"/>
                  </a:outerShdw>
                </a:effectLst>
              </a:rPr>
              <a:t> </a:t>
            </a:r>
          </a:p>
        </p:txBody>
      </p:sp>
      <p:sp>
        <p:nvSpPr>
          <p:cNvPr id="3" name="Содержимое 2"/>
          <p:cNvSpPr>
            <a:spLocks noGrp="1"/>
          </p:cNvSpPr>
          <p:nvPr>
            <p:ph idx="1"/>
          </p:nvPr>
        </p:nvSpPr>
        <p:spPr>
          <a:xfrm>
            <a:off x="467544" y="1163639"/>
            <a:ext cx="8471669" cy="5577730"/>
          </a:xfrm>
        </p:spPr>
        <p:txBody>
          <a:bodyPr>
            <a:normAutofit fontScale="55000" lnSpcReduction="20000"/>
          </a:bodyPr>
          <a:lstStyle/>
          <a:p>
            <a:pPr marL="82550" indent="0" eaLnBrk="1" hangingPunct="1">
              <a:buFont typeface="Wingdings 2" panose="05020102010507070707" pitchFamily="18" charset="2"/>
              <a:buNone/>
              <a:defRPr/>
            </a:pPr>
            <a:r>
              <a:rPr lang="ru-RU" sz="2400" dirty="0" smtClean="0">
                <a:latin typeface="Times New Roman" pitchFamily="18" charset="0"/>
              </a:rPr>
              <a:t>                       </a:t>
            </a:r>
            <a:r>
              <a:rPr lang="ru-RU" b="1" dirty="0" smtClean="0">
                <a:solidFill>
                  <a:srgbClr val="0000FF"/>
                </a:solidFill>
                <a:latin typeface="Times New Roman" pitchFamily="18" charset="0"/>
              </a:rPr>
              <a:t>Технология   критического мышления применяется:</a:t>
            </a:r>
          </a:p>
          <a:p>
            <a:pPr eaLnBrk="1" hangingPunct="1">
              <a:buFont typeface="Wingdings 2" panose="05020102010507070707" pitchFamily="18" charset="2"/>
              <a:buNone/>
              <a:defRPr/>
            </a:pPr>
            <a:endParaRPr lang="ru-RU" dirty="0" smtClean="0">
              <a:latin typeface="Times New Roman" pitchFamily="18" charset="0"/>
            </a:endParaRPr>
          </a:p>
          <a:p>
            <a:pPr algn="ctr" eaLnBrk="1" hangingPunct="1">
              <a:buFont typeface="Wingdings 2" panose="05020102010507070707" pitchFamily="18" charset="2"/>
              <a:buNone/>
              <a:defRPr/>
            </a:pPr>
            <a:endParaRPr lang="ru-RU" sz="2400" b="1" dirty="0" smtClean="0">
              <a:solidFill>
                <a:srgbClr val="03495C"/>
              </a:solidFill>
              <a:effectLst>
                <a:outerShdw blurRad="38100" dist="38100" dir="2700000" algn="tl">
                  <a:srgbClr val="C0C0C0"/>
                </a:outerShdw>
              </a:effectLst>
              <a:latin typeface="Times New Roman" pitchFamily="18" charset="0"/>
            </a:endParaRPr>
          </a:p>
          <a:p>
            <a:pPr algn="ctr" eaLnBrk="1" hangingPunct="1">
              <a:buFont typeface="Wingdings 2" panose="05020102010507070707" pitchFamily="18" charset="2"/>
              <a:buNone/>
              <a:defRPr/>
            </a:pPr>
            <a:endParaRPr lang="ru-RU" sz="2400" b="1" dirty="0">
              <a:solidFill>
                <a:srgbClr val="03495C"/>
              </a:solidFill>
              <a:effectLst>
                <a:outerShdw blurRad="38100" dist="38100" dir="2700000" algn="tl">
                  <a:srgbClr val="C0C0C0"/>
                </a:outerShdw>
              </a:effectLst>
              <a:latin typeface="Times New Roman" pitchFamily="18" charset="0"/>
            </a:endParaRPr>
          </a:p>
          <a:p>
            <a:pPr algn="ctr" eaLnBrk="1" hangingPunct="1">
              <a:buFont typeface="Wingdings 2" panose="05020102010507070707" pitchFamily="18" charset="2"/>
              <a:buNone/>
              <a:defRPr/>
            </a:pPr>
            <a:endParaRPr lang="ru-RU" sz="2400" b="1" dirty="0" smtClean="0">
              <a:solidFill>
                <a:srgbClr val="03495C"/>
              </a:solidFill>
              <a:effectLst>
                <a:outerShdw blurRad="38100" dist="38100" dir="2700000" algn="tl">
                  <a:srgbClr val="C0C0C0"/>
                </a:outerShdw>
              </a:effectLst>
              <a:latin typeface="Times New Roman" pitchFamily="18" charset="0"/>
            </a:endParaRPr>
          </a:p>
          <a:p>
            <a:pPr algn="ctr" eaLnBrk="1" hangingPunct="1">
              <a:buFont typeface="Wingdings 2" panose="05020102010507070707" pitchFamily="18" charset="2"/>
              <a:buNone/>
              <a:defRPr/>
            </a:pPr>
            <a:endParaRPr lang="ru-RU" sz="2400" b="1" dirty="0">
              <a:solidFill>
                <a:srgbClr val="03495C"/>
              </a:solidFill>
              <a:effectLst>
                <a:outerShdw blurRad="38100" dist="38100" dir="2700000" algn="tl">
                  <a:srgbClr val="C0C0C0"/>
                </a:outerShdw>
              </a:effectLst>
              <a:latin typeface="Times New Roman" pitchFamily="18" charset="0"/>
            </a:endParaRPr>
          </a:p>
          <a:p>
            <a:pPr algn="ctr" eaLnBrk="1" hangingPunct="1">
              <a:buFont typeface="Wingdings 2" panose="05020102010507070707" pitchFamily="18" charset="2"/>
              <a:buNone/>
              <a:defRPr/>
            </a:pPr>
            <a:endParaRPr lang="ru-RU" sz="2400" b="1" dirty="0" smtClean="0">
              <a:solidFill>
                <a:srgbClr val="03495C"/>
              </a:solidFill>
              <a:effectLst>
                <a:outerShdw blurRad="38100" dist="38100" dir="2700000" algn="tl">
                  <a:srgbClr val="C0C0C0"/>
                </a:outerShdw>
              </a:effectLst>
              <a:latin typeface="Times New Roman" pitchFamily="18" charset="0"/>
            </a:endParaRPr>
          </a:p>
          <a:p>
            <a:pPr algn="ctr" eaLnBrk="1" hangingPunct="1">
              <a:buFont typeface="Wingdings 2" panose="05020102010507070707" pitchFamily="18" charset="2"/>
              <a:buNone/>
              <a:defRPr/>
            </a:pPr>
            <a:endParaRPr lang="ru-RU" sz="2400" b="1" dirty="0">
              <a:solidFill>
                <a:srgbClr val="03495C"/>
              </a:solidFill>
              <a:effectLst>
                <a:outerShdw blurRad="38100" dist="38100" dir="2700000" algn="tl">
                  <a:srgbClr val="C0C0C0"/>
                </a:outerShdw>
              </a:effectLst>
              <a:latin typeface="Times New Roman" pitchFamily="18" charset="0"/>
            </a:endParaRPr>
          </a:p>
          <a:p>
            <a:pPr algn="ctr" eaLnBrk="1" hangingPunct="1">
              <a:buFont typeface="Wingdings 2" panose="05020102010507070707" pitchFamily="18" charset="2"/>
              <a:buNone/>
              <a:defRPr/>
            </a:pPr>
            <a:endParaRPr lang="ru-RU" sz="2400" b="1" dirty="0" smtClean="0">
              <a:solidFill>
                <a:srgbClr val="03495C"/>
              </a:solidFill>
              <a:effectLst>
                <a:outerShdw blurRad="38100" dist="38100" dir="2700000" algn="tl">
                  <a:srgbClr val="C0C0C0"/>
                </a:outerShdw>
              </a:effectLst>
              <a:latin typeface="Times New Roman" pitchFamily="18" charset="0"/>
            </a:endParaRPr>
          </a:p>
          <a:p>
            <a:pPr algn="ctr" eaLnBrk="1" hangingPunct="1">
              <a:buFont typeface="Wingdings 2" panose="05020102010507070707" pitchFamily="18" charset="2"/>
              <a:buNone/>
              <a:defRPr/>
            </a:pPr>
            <a:endParaRPr lang="ru-RU" sz="2400" b="1" dirty="0" smtClean="0">
              <a:solidFill>
                <a:srgbClr val="03495C"/>
              </a:solidFill>
              <a:effectLst>
                <a:outerShdw blurRad="38100" dist="38100" dir="2700000" algn="tl">
                  <a:srgbClr val="C0C0C0"/>
                </a:outerShdw>
              </a:effectLst>
              <a:latin typeface="Times New Roman" pitchFamily="18" charset="0"/>
            </a:endParaRPr>
          </a:p>
          <a:p>
            <a:pPr algn="ctr" eaLnBrk="1" hangingPunct="1">
              <a:buFont typeface="Wingdings 2" panose="05020102010507070707" pitchFamily="18" charset="2"/>
              <a:buNone/>
              <a:defRPr/>
            </a:pPr>
            <a:endParaRPr lang="ru-RU" sz="2400" b="1" dirty="0">
              <a:solidFill>
                <a:srgbClr val="03495C"/>
              </a:solidFill>
              <a:effectLst>
                <a:outerShdw blurRad="38100" dist="38100" dir="2700000" algn="tl">
                  <a:srgbClr val="C0C0C0"/>
                </a:outerShdw>
              </a:effectLst>
              <a:latin typeface="Times New Roman" pitchFamily="18" charset="0"/>
            </a:endParaRPr>
          </a:p>
          <a:p>
            <a:pPr algn="ctr" eaLnBrk="1" hangingPunct="1">
              <a:buFont typeface="Wingdings 2" panose="05020102010507070707" pitchFamily="18" charset="2"/>
              <a:buNone/>
              <a:defRPr/>
            </a:pPr>
            <a:endParaRPr lang="ru-RU" sz="2400" b="1" dirty="0" smtClean="0">
              <a:solidFill>
                <a:srgbClr val="03495C"/>
              </a:solidFill>
              <a:effectLst>
                <a:outerShdw blurRad="38100" dist="38100" dir="2700000" algn="tl">
                  <a:srgbClr val="C0C0C0"/>
                </a:outerShdw>
              </a:effectLst>
              <a:latin typeface="Times New Roman" pitchFamily="18" charset="0"/>
            </a:endParaRPr>
          </a:p>
          <a:p>
            <a:pPr algn="ctr" eaLnBrk="1" hangingPunct="1">
              <a:buFont typeface="Wingdings 2" panose="05020102010507070707" pitchFamily="18" charset="2"/>
              <a:buNone/>
              <a:defRPr/>
            </a:pPr>
            <a:r>
              <a:rPr lang="ru-RU" sz="3300" b="1" dirty="0" smtClean="0">
                <a:solidFill>
                  <a:srgbClr val="03495C"/>
                </a:solidFill>
                <a:effectLst>
                  <a:outerShdw blurRad="38100" dist="38100" dir="2700000" algn="tl">
                    <a:srgbClr val="C0C0C0"/>
                  </a:outerShdw>
                </a:effectLst>
                <a:latin typeface="Times New Roman" pitchFamily="18" charset="0"/>
              </a:rPr>
              <a:t>Новизна:</a:t>
            </a:r>
            <a:endParaRPr lang="ru-RU" sz="3300" dirty="0" smtClean="0">
              <a:latin typeface="Times New Roman" pitchFamily="18" charset="0"/>
            </a:endParaRPr>
          </a:p>
          <a:p>
            <a:pPr>
              <a:defRPr/>
            </a:pPr>
            <a:r>
              <a:rPr lang="ru-RU" sz="3300" dirty="0" smtClean="0">
                <a:latin typeface="Times New Roman" pitchFamily="18" charset="0"/>
              </a:rPr>
              <a:t>отвечает </a:t>
            </a:r>
            <a:r>
              <a:rPr lang="ru-RU" sz="3300" dirty="0">
                <a:latin typeface="Times New Roman" pitchFamily="18" charset="0"/>
              </a:rPr>
              <a:t>требованиям ФГОС (входит в состав УУД);</a:t>
            </a:r>
          </a:p>
          <a:p>
            <a:pPr>
              <a:defRPr/>
            </a:pPr>
            <a:r>
              <a:rPr lang="ru-RU" sz="3300" dirty="0" smtClean="0">
                <a:latin typeface="Times New Roman" pitchFamily="18" charset="0"/>
              </a:rPr>
              <a:t>способствует развитию творческих коммуникативных компетенций;</a:t>
            </a:r>
          </a:p>
          <a:p>
            <a:pPr eaLnBrk="1" hangingPunct="1">
              <a:defRPr/>
            </a:pPr>
            <a:r>
              <a:rPr lang="ru-RU" sz="3300" dirty="0" smtClean="0">
                <a:latin typeface="Times New Roman" pitchFamily="18" charset="0"/>
              </a:rPr>
              <a:t>дает обучающимся возможность личностного роста ;</a:t>
            </a:r>
          </a:p>
          <a:p>
            <a:pPr>
              <a:defRPr/>
            </a:pPr>
            <a:r>
              <a:rPr lang="ru-RU" sz="3300" dirty="0" smtClean="0">
                <a:latin typeface="Times New Roman" pitchFamily="18" charset="0"/>
              </a:rPr>
              <a:t>помогает получить прочные знания для успешного освоения учебных программ при подготовке к ОГЭ и ЕГЭ, участия в олимпиадах и  конкурсах;</a:t>
            </a:r>
          </a:p>
          <a:p>
            <a:pPr>
              <a:defRPr/>
            </a:pPr>
            <a:r>
              <a:rPr lang="ru-RU" altLang="ru-RU" sz="3300" dirty="0" smtClean="0">
                <a:latin typeface="Times New Roman" panose="02020603050405020304" pitchFamily="18" charset="0"/>
                <a:cs typeface="Times New Roman" panose="02020603050405020304" pitchFamily="18" charset="0"/>
              </a:rPr>
              <a:t>формирует </a:t>
            </a:r>
            <a:r>
              <a:rPr lang="ru-RU" altLang="ru-RU" sz="3300" dirty="0">
                <a:latin typeface="Times New Roman" panose="02020603050405020304" pitchFamily="18" charset="0"/>
                <a:cs typeface="Times New Roman" panose="02020603050405020304" pitchFamily="18" charset="0"/>
              </a:rPr>
              <a:t>социально </a:t>
            </a:r>
            <a:r>
              <a:rPr lang="ru-RU" altLang="ru-RU" sz="3300" dirty="0" smtClean="0">
                <a:latin typeface="Times New Roman" panose="02020603050405020304" pitchFamily="18" charset="0"/>
                <a:cs typeface="Times New Roman" panose="02020603050405020304" pitchFamily="18" charset="0"/>
              </a:rPr>
              <a:t>адаптированную, </a:t>
            </a:r>
            <a:r>
              <a:rPr lang="ru-RU" altLang="ru-RU" sz="3300" dirty="0">
                <a:latin typeface="Times New Roman" panose="02020603050405020304" pitchFamily="18" charset="0"/>
                <a:cs typeface="Times New Roman" panose="02020603050405020304" pitchFamily="18" charset="0"/>
              </a:rPr>
              <a:t>самостоятельно </a:t>
            </a:r>
            <a:r>
              <a:rPr lang="ru-RU" altLang="ru-RU" sz="3300" dirty="0" smtClean="0">
                <a:latin typeface="Times New Roman" panose="02020603050405020304" pitchFamily="18" charset="0"/>
                <a:cs typeface="Times New Roman" panose="02020603050405020304" pitchFamily="18" charset="0"/>
              </a:rPr>
              <a:t>мыслящую личность, способную </a:t>
            </a:r>
            <a:r>
              <a:rPr lang="ru-RU" altLang="ru-RU" sz="3300" dirty="0">
                <a:latin typeface="Times New Roman" panose="02020603050405020304" pitchFamily="18" charset="0"/>
                <a:cs typeface="Times New Roman" panose="02020603050405020304" pitchFamily="18" charset="0"/>
              </a:rPr>
              <a:t>ставить новые вопросы, вырабатывать разнообразные аргументы, принимать независимые продуманные решения (качества, востребованные современным обществом). </a:t>
            </a:r>
            <a:endParaRPr lang="ru-RU" sz="3300" dirty="0">
              <a:latin typeface="Times New Roman" panose="02020603050405020304" pitchFamily="18" charset="0"/>
              <a:cs typeface="Times New Roman" panose="02020603050405020304" pitchFamily="18" charset="0"/>
            </a:endParaRPr>
          </a:p>
          <a:p>
            <a:pPr>
              <a:defRPr/>
            </a:pPr>
            <a:endParaRPr lang="ru-RU" sz="3300" dirty="0" smtClean="0">
              <a:latin typeface="Times New Roman" pitchFamily="18" charset="0"/>
              <a:cs typeface="Times New Roman" panose="02020603050405020304" pitchFamily="18" charset="0"/>
            </a:endParaRPr>
          </a:p>
        </p:txBody>
      </p:sp>
      <p:cxnSp>
        <p:nvCxnSpPr>
          <p:cNvPr id="10" name="Прямая со стрелкой 9"/>
          <p:cNvCxnSpPr/>
          <p:nvPr/>
        </p:nvCxnSpPr>
        <p:spPr>
          <a:xfrm flipH="1">
            <a:off x="1403648" y="1557338"/>
            <a:ext cx="1584028" cy="632342"/>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H="1">
            <a:off x="3535062" y="1651739"/>
            <a:ext cx="925554" cy="544931"/>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5585098" y="1651739"/>
            <a:ext cx="177527" cy="625045"/>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6071394" y="1520825"/>
            <a:ext cx="1956990" cy="711574"/>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6" name="Скругленный прямоугольник 5"/>
          <p:cNvSpPr/>
          <p:nvPr/>
        </p:nvSpPr>
        <p:spPr>
          <a:xfrm>
            <a:off x="996750" y="1048614"/>
            <a:ext cx="6680472" cy="587771"/>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82550">
              <a:defRPr/>
            </a:pPr>
            <a:r>
              <a:rPr lang="ru-RU" b="1" dirty="0">
                <a:solidFill>
                  <a:srgbClr val="0000FF"/>
                </a:solidFill>
                <a:latin typeface="Times New Roman" pitchFamily="18" charset="0"/>
              </a:rPr>
              <a:t>Технология   критического мышления применяется:</a:t>
            </a:r>
          </a:p>
        </p:txBody>
      </p:sp>
      <p:sp>
        <p:nvSpPr>
          <p:cNvPr id="7" name="Скругленный прямоугольник 6"/>
          <p:cNvSpPr/>
          <p:nvPr/>
        </p:nvSpPr>
        <p:spPr>
          <a:xfrm>
            <a:off x="786129" y="2189680"/>
            <a:ext cx="1418456" cy="1138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t>в классах разного профиля</a:t>
            </a:r>
          </a:p>
        </p:txBody>
      </p:sp>
      <p:sp>
        <p:nvSpPr>
          <p:cNvPr id="9" name="Скругленный прямоугольник 8"/>
          <p:cNvSpPr/>
          <p:nvPr/>
        </p:nvSpPr>
        <p:spPr>
          <a:xfrm>
            <a:off x="2827532" y="2214421"/>
            <a:ext cx="1509454" cy="10883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t>на любом этапе уроке</a:t>
            </a:r>
          </a:p>
        </p:txBody>
      </p:sp>
      <p:sp>
        <p:nvSpPr>
          <p:cNvPr id="12" name="Скругленный прямоугольник 11"/>
          <p:cNvSpPr/>
          <p:nvPr/>
        </p:nvSpPr>
        <p:spPr>
          <a:xfrm>
            <a:off x="4905487" y="2232399"/>
            <a:ext cx="1359222" cy="1052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t>на любом уровне обучения</a:t>
            </a:r>
          </a:p>
        </p:txBody>
      </p:sp>
      <p:sp>
        <p:nvSpPr>
          <p:cNvPr id="14" name="Скругленный прямоугольник 13"/>
          <p:cNvSpPr/>
          <p:nvPr/>
        </p:nvSpPr>
        <p:spPr>
          <a:xfrm>
            <a:off x="6762822" y="2251074"/>
            <a:ext cx="2273674" cy="10339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t>в специфике преподавания всех предметов в ф-м лицее</a:t>
            </a:r>
          </a:p>
        </p:txBody>
      </p:sp>
    </p:spTree>
    <p:extLst>
      <p:ext uri="{BB962C8B-B14F-4D97-AF65-F5344CB8AC3E}">
        <p14:creationId xmlns:p14="http://schemas.microsoft.com/office/powerpoint/2010/main" val="1433929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28600"/>
            <a:ext cx="7862888" cy="1143000"/>
          </a:xfrm>
        </p:spPr>
        <p:txBody>
          <a:bodyPr vert="horz" wrap="square" lIns="91440" tIns="45720" rIns="91440" bIns="45720" numCol="1" anchorCtr="0" compatLnSpc="1">
            <a:prstTxWarp prst="textNoShape">
              <a:avLst/>
            </a:prstTxWarp>
            <a:noAutofit/>
          </a:bodyPr>
          <a:lstStyle/>
          <a:p>
            <a:pPr algn="ctr" eaLnBrk="1" hangingPunct="1">
              <a:defRPr/>
            </a:pPr>
            <a:r>
              <a:rPr lang="ru-RU" sz="2800" b="1" dirty="0" err="1" smtClean="0">
                <a:solidFill>
                  <a:srgbClr val="03495C"/>
                </a:solidFill>
                <a:effectLst>
                  <a:outerShdw blurRad="38100" dist="38100" dir="2700000" algn="tl">
                    <a:srgbClr val="C0C0C0"/>
                  </a:outerShdw>
                </a:effectLst>
                <a:latin typeface="Times New Roman" pitchFamily="18" charset="0"/>
              </a:rPr>
              <a:t>Транслируемость</a:t>
            </a:r>
            <a:r>
              <a:rPr lang="ru-RU" sz="2800" b="1" dirty="0" smtClean="0">
                <a:solidFill>
                  <a:srgbClr val="03495C"/>
                </a:solidFill>
                <a:effectLst>
                  <a:outerShdw blurRad="38100" dist="38100" dir="2700000" algn="tl">
                    <a:srgbClr val="C0C0C0"/>
                  </a:outerShdw>
                </a:effectLst>
                <a:latin typeface="Times New Roman" pitchFamily="18" charset="0"/>
              </a:rPr>
              <a:t> практических достижений профессиональной деятельности</a:t>
            </a:r>
          </a:p>
        </p:txBody>
      </p:sp>
      <p:sp>
        <p:nvSpPr>
          <p:cNvPr id="20483" name="Содержимое 2"/>
          <p:cNvSpPr>
            <a:spLocks noGrp="1"/>
          </p:cNvSpPr>
          <p:nvPr>
            <p:ph idx="1"/>
          </p:nvPr>
        </p:nvSpPr>
        <p:spPr>
          <a:xfrm>
            <a:off x="107504" y="1268760"/>
            <a:ext cx="8928992" cy="5284440"/>
          </a:xfrm>
        </p:spPr>
        <p:txBody>
          <a:bodyPr>
            <a:noAutofit/>
          </a:bodyPr>
          <a:lstStyle/>
          <a:p>
            <a:pPr marL="0" indent="0" algn="just" eaLnBrk="1" hangingPunct="1">
              <a:buFont typeface="Wingdings 2" panose="05020102010507070707" pitchFamily="18" charset="2"/>
              <a:buNone/>
            </a:pPr>
            <a:r>
              <a:rPr lang="ru-RU" altLang="ru-RU" sz="1800" b="1" u="sng" dirty="0" smtClean="0">
                <a:latin typeface="Times New Roman" panose="02020603050405020304" pitchFamily="18" charset="0"/>
              </a:rPr>
              <a:t>Адресная направленность личного вклада</a:t>
            </a:r>
            <a:r>
              <a:rPr lang="ru-RU" altLang="ru-RU" sz="1800" u="sng" dirty="0" smtClean="0">
                <a:latin typeface="Times New Roman" panose="02020603050405020304" pitchFamily="18" charset="0"/>
              </a:rPr>
              <a:t>: </a:t>
            </a:r>
            <a:r>
              <a:rPr lang="ru-RU" altLang="ru-RU" sz="1800" dirty="0" smtClean="0">
                <a:latin typeface="Times New Roman" panose="02020603050405020304" pitchFamily="18" charset="0"/>
              </a:rPr>
              <a:t>опыт доступен учителю с любым опытом работы и может быть совместим с любыми образовательными технологиями и моделями преподавания.</a:t>
            </a:r>
          </a:p>
          <a:p>
            <a:pPr marL="0" indent="0">
              <a:buNone/>
            </a:pPr>
            <a:r>
              <a:rPr lang="ru-RU" altLang="ru-RU" sz="1800" b="1" u="sng" dirty="0" smtClean="0">
                <a:latin typeface="Times New Roman" panose="02020603050405020304" pitchFamily="18" charset="0"/>
              </a:rPr>
              <a:t>Распространение опыта:</a:t>
            </a:r>
          </a:p>
          <a:p>
            <a:r>
              <a:rPr lang="ru-RU" altLang="ru-RU" sz="1800" dirty="0" smtClean="0">
                <a:latin typeface="Times New Roman" panose="02020603050405020304" pitchFamily="18" charset="0"/>
              </a:rPr>
              <a:t>Участие в педсоветах и </a:t>
            </a:r>
            <a:r>
              <a:rPr lang="ru-RU" altLang="ru-RU" sz="1800" dirty="0">
                <a:latin typeface="Times New Roman" panose="02020603050405020304" pitchFamily="18" charset="0"/>
              </a:rPr>
              <a:t>в работе ШМО учителей </a:t>
            </a:r>
            <a:r>
              <a:rPr lang="ru-RU" altLang="ru-RU" sz="1800" dirty="0" smtClean="0">
                <a:latin typeface="Times New Roman" panose="02020603050405020304" pitchFamily="18" charset="0"/>
              </a:rPr>
              <a:t>математики </a:t>
            </a:r>
            <a:r>
              <a:rPr lang="ru-RU" altLang="ru-RU" sz="1800" dirty="0">
                <a:latin typeface="Times New Roman" panose="02020603050405020304" pitchFamily="18" charset="0"/>
              </a:rPr>
              <a:t>Московского </a:t>
            </a:r>
            <a:r>
              <a:rPr lang="ru-RU" altLang="ru-RU" sz="1800" dirty="0" smtClean="0">
                <a:latin typeface="Times New Roman" panose="02020603050405020304" pitchFamily="18" charset="0"/>
              </a:rPr>
              <a:t>района;</a:t>
            </a:r>
          </a:p>
          <a:p>
            <a:r>
              <a:rPr lang="ru-RU" altLang="ru-RU" sz="1800" dirty="0" smtClean="0">
                <a:latin typeface="Times New Roman" panose="02020603050405020304" pitchFamily="18" charset="0"/>
              </a:rPr>
              <a:t>Открытое занятие в рамках всероссийского мероприятия «Урок цифры»;</a:t>
            </a:r>
          </a:p>
          <a:p>
            <a:r>
              <a:rPr lang="ru-RU" altLang="ru-RU" sz="1800" dirty="0" smtClean="0">
                <a:latin typeface="Times New Roman" panose="02020603050405020304" pitchFamily="18" charset="0"/>
              </a:rPr>
              <a:t>Выступление </a:t>
            </a:r>
            <a:r>
              <a:rPr lang="ru-RU" altLang="ru-RU" sz="1800" dirty="0">
                <a:latin typeface="Times New Roman" panose="02020603050405020304" pitchFamily="18" charset="0"/>
              </a:rPr>
              <a:t>на районных педагогических чтениях </a:t>
            </a:r>
            <a:r>
              <a:rPr lang="ru-RU" altLang="ru-RU" sz="1800" dirty="0" smtClean="0">
                <a:latin typeface="Times New Roman" panose="02020603050405020304" pitchFamily="18" charset="0"/>
              </a:rPr>
              <a:t>«Новые подходы к обеспечению качества образования на учебных занятиях и во внеурочной деятельности», март 2019;</a:t>
            </a:r>
            <a:endParaRPr lang="ru-RU" altLang="ru-RU" sz="1800" dirty="0">
              <a:latin typeface="Times New Roman" panose="02020603050405020304" pitchFamily="18" charset="0"/>
            </a:endParaRPr>
          </a:p>
          <a:p>
            <a:r>
              <a:rPr lang="ru-RU" altLang="ru-RU" sz="1800" dirty="0" smtClean="0">
                <a:latin typeface="Times New Roman" panose="02020603050405020304" pitchFamily="18" charset="0"/>
              </a:rPr>
              <a:t>Публикация материалов на образовательном портале </a:t>
            </a:r>
            <a:r>
              <a:rPr lang="en-US" altLang="ru-RU" sz="1800" dirty="0" smtClean="0">
                <a:latin typeface="Times New Roman" panose="02020603050405020304" pitchFamily="18" charset="0"/>
                <a:hlinkClick r:id="rId2" action="ppaction://hlinkfile"/>
              </a:rPr>
              <a:t>PRODLENKA</a:t>
            </a:r>
            <a:r>
              <a:rPr lang="en-US" altLang="ru-RU" sz="1800" dirty="0" smtClean="0">
                <a:latin typeface="Times New Roman" panose="02020603050405020304" pitchFamily="18" charset="0"/>
              </a:rPr>
              <a:t> </a:t>
            </a:r>
            <a:r>
              <a:rPr lang="ru-RU" altLang="ru-RU" sz="1800" dirty="0" smtClean="0">
                <a:latin typeface="Times New Roman" panose="02020603050405020304" pitchFamily="18" charset="0"/>
              </a:rPr>
              <a:t>и</a:t>
            </a:r>
            <a:r>
              <a:rPr lang="en-US" altLang="ru-RU" sz="1800" dirty="0" smtClean="0">
                <a:latin typeface="Times New Roman" panose="02020603050405020304" pitchFamily="18" charset="0"/>
              </a:rPr>
              <a:t> </a:t>
            </a:r>
            <a:r>
              <a:rPr lang="en-US" altLang="ru-RU" sz="1800" dirty="0" smtClean="0">
                <a:latin typeface="Times New Roman" panose="02020603050405020304" pitchFamily="18" charset="0"/>
                <a:hlinkClick r:id="rId3" action="ppaction://hlinkfile"/>
              </a:rPr>
              <a:t>GOTOVIMYROK.COM</a:t>
            </a:r>
            <a:endParaRPr lang="ru-RU" altLang="ru-RU"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7860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350" y="115888"/>
            <a:ext cx="7499350" cy="433387"/>
          </a:xfrm>
        </p:spPr>
        <p:txBody>
          <a:bodyPr vert="horz" wrap="square" lIns="91440" tIns="45720" rIns="91440" bIns="45720" numCol="1" anchorCtr="0" compatLnSpc="1">
            <a:prstTxWarp prst="textNoShape">
              <a:avLst/>
            </a:prstTxWarp>
            <a:normAutofit fontScale="90000"/>
          </a:bodyPr>
          <a:lstStyle/>
          <a:p>
            <a:pPr algn="ctr" eaLnBrk="1" hangingPunct="1">
              <a:defRPr/>
            </a:pPr>
            <a:r>
              <a:rPr lang="ru-RU" sz="3200" b="1" dirty="0" smtClean="0">
                <a:solidFill>
                  <a:srgbClr val="03495C"/>
                </a:solidFill>
                <a:effectLst>
                  <a:outerShdw blurRad="38100" dist="38100" dir="2700000" algn="tl">
                    <a:srgbClr val="C0C0C0"/>
                  </a:outerShdw>
                </a:effectLst>
                <a:latin typeface="Times New Roman" pitchFamily="18" charset="0"/>
              </a:rPr>
              <a:t>Литература</a:t>
            </a:r>
          </a:p>
        </p:txBody>
      </p:sp>
      <p:sp>
        <p:nvSpPr>
          <p:cNvPr id="23555" name="Содержимое 2"/>
          <p:cNvSpPr>
            <a:spLocks noGrp="1"/>
          </p:cNvSpPr>
          <p:nvPr>
            <p:ph idx="1"/>
          </p:nvPr>
        </p:nvSpPr>
        <p:spPr>
          <a:xfrm>
            <a:off x="1000125" y="692150"/>
            <a:ext cx="8143875" cy="6165850"/>
          </a:xfrm>
        </p:spPr>
        <p:txBody>
          <a:bodyPr/>
          <a:lstStyle/>
          <a:p>
            <a:pPr marL="538163" indent="-457200" eaLnBrk="1" hangingPunct="1">
              <a:spcBef>
                <a:spcPct val="0"/>
              </a:spcBef>
              <a:buClr>
                <a:schemeClr val="tx1"/>
              </a:buClr>
              <a:buFont typeface="+mj-lt"/>
              <a:buAutoNum type="arabicPeriod"/>
              <a:defRPr/>
            </a:pPr>
            <a:r>
              <a:rPr lang="ru-RU" altLang="ru-RU" sz="1800" dirty="0" err="1" smtClean="0">
                <a:latin typeface="Times New Roman" pitchFamily="18" charset="0"/>
                <a:cs typeface="Times New Roman" pitchFamily="18" charset="0"/>
              </a:rPr>
              <a:t>Асмолов</a:t>
            </a:r>
            <a:r>
              <a:rPr lang="ru-RU" altLang="ru-RU" sz="1800" dirty="0" smtClean="0">
                <a:latin typeface="Times New Roman" pitchFamily="18" charset="0"/>
                <a:cs typeface="Times New Roman" pitchFamily="18" charset="0"/>
              </a:rPr>
              <a:t>, А. Г. Формирование универсальных учебных действий в основной школе: от действия к мысли. Система заданий: пособие для учителя / [А. Г. </a:t>
            </a:r>
            <a:r>
              <a:rPr lang="ru-RU" altLang="ru-RU" sz="1800" dirty="0" err="1" smtClean="0">
                <a:latin typeface="Times New Roman" pitchFamily="18" charset="0"/>
                <a:cs typeface="Times New Roman" pitchFamily="18" charset="0"/>
              </a:rPr>
              <a:t>Асмолов</a:t>
            </a:r>
            <a:r>
              <a:rPr lang="ru-RU" altLang="ru-RU" sz="1800" dirty="0" smtClean="0">
                <a:latin typeface="Times New Roman" pitchFamily="18" charset="0"/>
                <a:cs typeface="Times New Roman" pitchFamily="18" charset="0"/>
              </a:rPr>
              <a:t>, Г. В. </a:t>
            </a:r>
            <a:r>
              <a:rPr lang="ru-RU" altLang="ru-RU" sz="1800" dirty="0" err="1" smtClean="0">
                <a:latin typeface="Times New Roman" pitchFamily="18" charset="0"/>
                <a:cs typeface="Times New Roman" pitchFamily="18" charset="0"/>
              </a:rPr>
              <a:t>Бурменская</a:t>
            </a:r>
            <a:r>
              <a:rPr lang="ru-RU" altLang="ru-RU" sz="1800" dirty="0" smtClean="0">
                <a:latin typeface="Times New Roman" pitchFamily="18" charset="0"/>
                <a:cs typeface="Times New Roman" pitchFamily="18" charset="0"/>
              </a:rPr>
              <a:t>, И. А. Володарская и др.] — 5-е изд. — М. : Просвещение, 2016. </a:t>
            </a:r>
            <a:endParaRPr lang="ru-RU" altLang="ru-RU" sz="1800" dirty="0" smtClean="0">
              <a:latin typeface="Times New Roman" pitchFamily="18" charset="0"/>
            </a:endParaRPr>
          </a:p>
          <a:p>
            <a:pPr marL="539750" indent="-457200">
              <a:buClr>
                <a:schemeClr val="tx1"/>
              </a:buClr>
              <a:buFont typeface="+mj-lt"/>
              <a:buAutoNum type="arabicPeriod"/>
              <a:defRPr/>
            </a:pPr>
            <a:r>
              <a:rPr lang="ru-RU" sz="1800" dirty="0" err="1" smtClean="0">
                <a:latin typeface="Times New Roman" panose="02020603050405020304" pitchFamily="18" charset="0"/>
                <a:cs typeface="Times New Roman" panose="02020603050405020304" pitchFamily="18" charset="0"/>
              </a:rPr>
              <a:t>Загашев</a:t>
            </a:r>
            <a:r>
              <a:rPr lang="ru-RU" sz="1800" dirty="0" smtClean="0">
                <a:latin typeface="Times New Roman" panose="02020603050405020304" pitchFamily="18" charset="0"/>
                <a:cs typeface="Times New Roman" panose="02020603050405020304" pitchFamily="18" charset="0"/>
              </a:rPr>
              <a:t>, И.О. Учим детей мыслить критически – СПб.: Издательство «Альянс «Дельта»,2003. -284 с.</a:t>
            </a:r>
            <a:endParaRPr lang="ru-RU" altLang="ru-RU" sz="1800" dirty="0" smtClean="0">
              <a:latin typeface="Times New Roman" pitchFamily="18" charset="0"/>
            </a:endParaRPr>
          </a:p>
          <a:p>
            <a:pPr marL="538163" indent="-457200">
              <a:spcBef>
                <a:spcPct val="0"/>
              </a:spcBef>
              <a:buClr>
                <a:schemeClr val="tx1"/>
              </a:buClr>
              <a:buFont typeface="+mj-lt"/>
              <a:buAutoNum type="arabicPeriod"/>
              <a:defRPr/>
            </a:pPr>
            <a:r>
              <a:rPr lang="ru-RU" altLang="ru-RU" sz="1800" dirty="0" err="1" smtClean="0">
                <a:latin typeface="Times New Roman" pitchFamily="18" charset="0"/>
              </a:rPr>
              <a:t>Загашев</a:t>
            </a:r>
            <a:r>
              <a:rPr lang="ru-RU" altLang="ru-RU" sz="1800" dirty="0" smtClean="0">
                <a:latin typeface="Times New Roman" pitchFamily="18" charset="0"/>
              </a:rPr>
              <a:t>, И.О., Заир-Бек С.И. Критическое мышление: технология развития.-</a:t>
            </a:r>
            <a:r>
              <a:rPr lang="ru-RU" sz="1800" dirty="0">
                <a:latin typeface="Times New Roman" panose="02020603050405020304" pitchFamily="18" charset="0"/>
                <a:cs typeface="Times New Roman" panose="02020603050405020304" pitchFamily="18" charset="0"/>
              </a:rPr>
              <a:t>СПб.: Издательство «Альянс «Дельта</a:t>
            </a:r>
            <a:r>
              <a:rPr lang="ru-RU" sz="1800" dirty="0" smtClean="0">
                <a:latin typeface="Times New Roman" panose="02020603050405020304" pitchFamily="18" charset="0"/>
                <a:cs typeface="Times New Roman" panose="02020603050405020304" pitchFamily="18" charset="0"/>
              </a:rPr>
              <a:t>», 2003</a:t>
            </a:r>
            <a:r>
              <a:rPr lang="ru-RU" sz="1800" dirty="0">
                <a:latin typeface="Times New Roman" panose="02020603050405020304" pitchFamily="18" charset="0"/>
                <a:cs typeface="Times New Roman" panose="02020603050405020304" pitchFamily="18" charset="0"/>
              </a:rPr>
              <a:t>. -192с</a:t>
            </a:r>
            <a:r>
              <a:rPr lang="ru-RU" sz="1800" dirty="0" smtClean="0">
                <a:latin typeface="Times New Roman" panose="02020603050405020304" pitchFamily="18" charset="0"/>
                <a:cs typeface="Times New Roman" panose="02020603050405020304" pitchFamily="18" charset="0"/>
              </a:rPr>
              <a:t>.</a:t>
            </a:r>
          </a:p>
          <a:p>
            <a:pPr marL="538163" indent="-457200">
              <a:spcBef>
                <a:spcPct val="0"/>
              </a:spcBef>
              <a:buClr>
                <a:schemeClr val="tx1"/>
              </a:buClr>
              <a:buFont typeface="+mj-lt"/>
              <a:buAutoNum type="arabicPeriod"/>
              <a:defRPr/>
            </a:pPr>
            <a:r>
              <a:rPr lang="ru-RU" sz="1800" dirty="0" smtClean="0">
                <a:latin typeface="Times New Roman" panose="02020603050405020304" pitchFamily="18" charset="0"/>
                <a:cs typeface="Times New Roman" panose="02020603050405020304" pitchFamily="18" charset="0"/>
              </a:rPr>
              <a:t>Кларин М.В. Инновационные модели обучения. Исследование мирового опыта, -</a:t>
            </a:r>
            <a:r>
              <a:rPr lang="ru-RU" sz="1800" dirty="0" err="1" smtClean="0">
                <a:latin typeface="Times New Roman" panose="02020603050405020304" pitchFamily="18" charset="0"/>
                <a:cs typeface="Times New Roman" panose="02020603050405020304" pitchFamily="18" charset="0"/>
              </a:rPr>
              <a:t>М.:Просвещение</a:t>
            </a:r>
            <a:r>
              <a:rPr lang="ru-RU" sz="1800" dirty="0" smtClean="0">
                <a:latin typeface="Times New Roman" panose="02020603050405020304" pitchFamily="18" charset="0"/>
                <a:cs typeface="Times New Roman" panose="02020603050405020304" pitchFamily="18" charset="0"/>
              </a:rPr>
              <a:t>, 2016</a:t>
            </a:r>
          </a:p>
          <a:p>
            <a:pPr marL="538163" indent="-457200">
              <a:spcBef>
                <a:spcPct val="0"/>
              </a:spcBef>
              <a:buClr>
                <a:schemeClr val="tx1"/>
              </a:buClr>
              <a:buFont typeface="+mj-lt"/>
              <a:buAutoNum type="arabicPeriod"/>
              <a:defRPr/>
            </a:pPr>
            <a:r>
              <a:rPr lang="ru-RU" altLang="ru-RU" sz="1800" dirty="0" err="1" smtClean="0">
                <a:latin typeface="Times New Roman" panose="02020603050405020304" pitchFamily="18" charset="0"/>
                <a:cs typeface="Times New Roman" panose="02020603050405020304" pitchFamily="18" charset="0"/>
              </a:rPr>
              <a:t>Муштавинская</a:t>
            </a:r>
            <a:r>
              <a:rPr lang="ru-RU" altLang="ru-RU" sz="1800" dirty="0" smtClean="0">
                <a:latin typeface="Times New Roman" panose="02020603050405020304" pitchFamily="18" charset="0"/>
                <a:cs typeface="Times New Roman" panose="02020603050405020304" pitchFamily="18" charset="0"/>
              </a:rPr>
              <a:t>, И.В. Технология развития критического мышления: научно-методическое осмысление//Методист.- 2002.-№2- с.31</a:t>
            </a:r>
          </a:p>
          <a:p>
            <a:pPr marL="538163" indent="-457200">
              <a:spcBef>
                <a:spcPct val="0"/>
              </a:spcBef>
              <a:buClr>
                <a:schemeClr val="tx1"/>
              </a:buClr>
              <a:buFont typeface="+mj-lt"/>
              <a:buAutoNum type="arabicPeriod"/>
              <a:defRPr/>
            </a:pPr>
            <a:r>
              <a:rPr lang="ru-RU" sz="1800" dirty="0" smtClean="0">
                <a:latin typeface="Times New Roman" pitchFamily="18" charset="0"/>
                <a:cs typeface="Times New Roman" pitchFamily="18" charset="0"/>
              </a:rPr>
              <a:t> </a:t>
            </a:r>
            <a:r>
              <a:rPr lang="ru-RU" sz="1800" dirty="0" err="1">
                <a:latin typeface="Times New Roman" pitchFamily="18" charset="0"/>
                <a:cs typeface="Times New Roman" pitchFamily="18" charset="0"/>
              </a:rPr>
              <a:t>Селевко</a:t>
            </a:r>
            <a:r>
              <a:rPr lang="ru-RU" sz="1800" dirty="0">
                <a:latin typeface="Times New Roman" pitchFamily="18" charset="0"/>
                <a:cs typeface="Times New Roman" pitchFamily="18" charset="0"/>
              </a:rPr>
              <a:t> Г.К. Современные образовательные технологии.- Учебное пособие для педвузов. – М.: «Народное образование</a:t>
            </a:r>
            <a:r>
              <a:rPr lang="ru-RU" sz="1800" dirty="0" smtClean="0">
                <a:latin typeface="Times New Roman" pitchFamily="18" charset="0"/>
                <a:cs typeface="Times New Roman" pitchFamily="18" charset="0"/>
              </a:rPr>
              <a:t>», 2008. -255 </a:t>
            </a:r>
            <a:r>
              <a:rPr lang="ru-RU" sz="1800" dirty="0">
                <a:latin typeface="Times New Roman" pitchFamily="18" charset="0"/>
                <a:cs typeface="Times New Roman" pitchFamily="18" charset="0"/>
              </a:rPr>
              <a:t>с</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p>
            <a:pPr marL="538163" indent="-457200" eaLnBrk="1" hangingPunct="1">
              <a:spcBef>
                <a:spcPct val="0"/>
              </a:spcBef>
              <a:buClr>
                <a:schemeClr val="tx1"/>
              </a:buClr>
              <a:buFont typeface="+mj-lt"/>
              <a:buAutoNum type="arabicPeriod"/>
              <a:defRPr/>
            </a:pPr>
            <a:r>
              <a:rPr lang="ru-RU" altLang="ru-RU" sz="1800" dirty="0" err="1" smtClean="0">
                <a:latin typeface="Times New Roman" pitchFamily="18" charset="0"/>
              </a:rPr>
              <a:t>Щуркова</a:t>
            </a:r>
            <a:r>
              <a:rPr lang="ru-RU" altLang="ru-RU" sz="1800" dirty="0" smtClean="0">
                <a:latin typeface="Times New Roman" pitchFamily="18" charset="0"/>
              </a:rPr>
              <a:t> </a:t>
            </a:r>
            <a:r>
              <a:rPr lang="ru-RU" altLang="ru-RU" sz="1800" dirty="0" smtClean="0">
                <a:latin typeface="Times New Roman" pitchFamily="18" charset="0"/>
              </a:rPr>
              <a:t>И.Е. Воспитание на уроке. Педагогический поиск – 2007 г.</a:t>
            </a:r>
          </a:p>
        </p:txBody>
      </p:sp>
    </p:spTree>
    <p:extLst>
      <p:ext uri="{BB962C8B-B14F-4D97-AF65-F5344CB8AC3E}">
        <p14:creationId xmlns:p14="http://schemas.microsoft.com/office/powerpoint/2010/main" val="412554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Вместо 13 слайда…..</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30577747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3062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5736" y="332656"/>
            <a:ext cx="4896544" cy="646331"/>
          </a:xfrm>
          <a:prstGeom prst="rect">
            <a:avLst/>
          </a:prstGeom>
        </p:spPr>
        <p:txBody>
          <a:bodyPr wrap="square">
            <a:spAutoFit/>
          </a:bodyPr>
          <a:lstStyle/>
          <a:p>
            <a:r>
              <a:rPr lang="ru-RU" sz="3600" b="1" dirty="0">
                <a:solidFill>
                  <a:srgbClr val="03495C"/>
                </a:solidFill>
                <a:effectLst>
                  <a:outerShdw blurRad="38100" dist="38100" dir="2700000" algn="tl">
                    <a:srgbClr val="C0C0C0"/>
                  </a:outerShdw>
                </a:effectLst>
                <a:latin typeface="Times New Roman" pitchFamily="18" charset="0"/>
              </a:rPr>
              <a:t>Тема </a:t>
            </a:r>
            <a:r>
              <a:rPr lang="ru-RU" sz="3600" b="1" dirty="0" smtClean="0">
                <a:solidFill>
                  <a:srgbClr val="03495C"/>
                </a:solidFill>
                <a:effectLst>
                  <a:outerShdw blurRad="38100" dist="38100" dir="2700000" algn="tl">
                    <a:srgbClr val="C0C0C0"/>
                  </a:outerShdw>
                </a:effectLst>
                <a:latin typeface="Times New Roman" pitchFamily="18" charset="0"/>
              </a:rPr>
              <a:t>презентации</a:t>
            </a:r>
            <a:endParaRPr lang="ru-RU" sz="3600" dirty="0"/>
          </a:p>
        </p:txBody>
      </p:sp>
      <p:sp>
        <p:nvSpPr>
          <p:cNvPr id="5" name="Прямоугольник 4"/>
          <p:cNvSpPr/>
          <p:nvPr/>
        </p:nvSpPr>
        <p:spPr>
          <a:xfrm>
            <a:off x="755576" y="1052736"/>
            <a:ext cx="7344816" cy="1384995"/>
          </a:xfrm>
          <a:prstGeom prst="rect">
            <a:avLst/>
          </a:prstGeom>
        </p:spPr>
        <p:txBody>
          <a:bodyPr wrap="square">
            <a:spAutoFit/>
          </a:bodyPr>
          <a:lstStyle/>
          <a:p>
            <a:pPr algn="ctr"/>
            <a:r>
              <a:rPr lang="ru-RU" sz="2800" b="1" dirty="0" smtClean="0">
                <a:latin typeface="Times New Roman" panose="02020603050405020304" pitchFamily="18" charset="0"/>
                <a:cs typeface="Times New Roman" panose="02020603050405020304" pitchFamily="18" charset="0"/>
              </a:rPr>
              <a:t>Технология критического </a:t>
            </a:r>
            <a:r>
              <a:rPr lang="ru-RU" sz="2800" b="1" dirty="0">
                <a:latin typeface="Times New Roman" panose="02020603050405020304" pitchFamily="18" charset="0"/>
                <a:cs typeface="Times New Roman" panose="02020603050405020304" pitchFamily="18" charset="0"/>
              </a:rPr>
              <a:t>мышления</a:t>
            </a:r>
            <a:endParaRPr lang="ru-RU" sz="2400" b="1" dirty="0">
              <a:latin typeface="Times New Roman" panose="02020603050405020304" pitchFamily="18" charset="0"/>
              <a:cs typeface="Times New Roman" panose="02020603050405020304" pitchFamily="18" charset="0"/>
            </a:endParaRPr>
          </a:p>
          <a:p>
            <a:pPr algn="ctr"/>
            <a:r>
              <a:rPr lang="ru-RU" sz="2800" b="1" dirty="0" smtClean="0">
                <a:latin typeface="Times New Roman" panose="02020603050405020304" pitchFamily="18" charset="0"/>
                <a:cs typeface="Times New Roman" panose="02020603050405020304" pitchFamily="18" charset="0"/>
              </a:rPr>
              <a:t> как средство формирования познавательных УУД</a:t>
            </a:r>
            <a:endParaRPr lang="ru-RU" sz="2400" b="1" dirty="0">
              <a:latin typeface="Times New Roman" panose="02020603050405020304" pitchFamily="18" charset="0"/>
              <a:cs typeface="Times New Roman" panose="02020603050405020304" pitchFamily="18" charset="0"/>
            </a:endParaRPr>
          </a:p>
        </p:txBody>
      </p:sp>
      <p:pic>
        <p:nvPicPr>
          <p:cNvPr id="2051" name="Picture 3" descr="C:\Users\MorozovaEV\YandexDisk\Скриншоты\P81207-10565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2426142"/>
            <a:ext cx="4896544" cy="4263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289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332656"/>
            <a:ext cx="6912768" cy="830997"/>
          </a:xfrm>
          <a:prstGeom prst="rect">
            <a:avLst/>
          </a:prstGeom>
        </p:spPr>
        <p:txBody>
          <a:bodyPr wrap="square">
            <a:spAutoFit/>
          </a:bodyPr>
          <a:lstStyle/>
          <a:p>
            <a:pPr algn="ctr"/>
            <a:r>
              <a:rPr lang="ru-RU" sz="2400" b="1" dirty="0">
                <a:solidFill>
                  <a:srgbClr val="03495C"/>
                </a:solidFill>
                <a:effectLst>
                  <a:outerShdw blurRad="38100" dist="38100" dir="2700000" algn="tl">
                    <a:srgbClr val="C0C0C0"/>
                  </a:outerShdw>
                </a:effectLst>
                <a:latin typeface="Times New Roman" pitchFamily="18" charset="0"/>
              </a:rPr>
              <a:t>Условия формирования личного вклада педагога в развитие образования</a:t>
            </a:r>
            <a:endParaRPr lang="ru-RU" sz="2400" dirty="0"/>
          </a:p>
        </p:txBody>
      </p:sp>
      <p:sp>
        <p:nvSpPr>
          <p:cNvPr id="3" name="Прямоугольник 2"/>
          <p:cNvSpPr/>
          <p:nvPr/>
        </p:nvSpPr>
        <p:spPr>
          <a:xfrm>
            <a:off x="323528" y="1040542"/>
            <a:ext cx="8280920" cy="5466112"/>
          </a:xfrm>
          <a:prstGeom prst="rect">
            <a:avLst/>
          </a:prstGeom>
        </p:spPr>
        <p:txBody>
          <a:bodyPr wrap="square">
            <a:spAutoFit/>
          </a:bodyPr>
          <a:lstStyle/>
          <a:p>
            <a:pPr algn="just">
              <a:lnSpc>
                <a:spcPct val="80000"/>
              </a:lnSpc>
            </a:pPr>
            <a:endParaRPr lang="ru-RU" altLang="ru-RU" b="1" dirty="0" smtClean="0">
              <a:solidFill>
                <a:srgbClr val="002060"/>
              </a:solidFill>
              <a:latin typeface="Times New Roman" panose="02020603050405020304" pitchFamily="18" charset="0"/>
            </a:endParaRPr>
          </a:p>
          <a:p>
            <a:pPr algn="just">
              <a:lnSpc>
                <a:spcPct val="80000"/>
              </a:lnSpc>
            </a:pPr>
            <a:r>
              <a:rPr lang="ru-RU" altLang="ru-RU" b="1" dirty="0" smtClean="0">
                <a:solidFill>
                  <a:srgbClr val="002060"/>
                </a:solidFill>
                <a:latin typeface="Times New Roman" panose="02020603050405020304" pitchFamily="18" charset="0"/>
              </a:rPr>
              <a:t>Научно-исследовательские</a:t>
            </a:r>
            <a:r>
              <a:rPr lang="ru-RU" altLang="ru-RU" b="1" dirty="0">
                <a:solidFill>
                  <a:srgbClr val="002060"/>
                </a:solidFill>
                <a:latin typeface="Times New Roman" panose="02020603050405020304" pitchFamily="18" charset="0"/>
              </a:rPr>
              <a:t>:</a:t>
            </a:r>
            <a:r>
              <a:rPr lang="ru-RU" altLang="ru-RU" dirty="0">
                <a:latin typeface="Times New Roman" panose="02020603050405020304" pitchFamily="18" charset="0"/>
              </a:rPr>
              <a:t> изучение </a:t>
            </a:r>
            <a:r>
              <a:rPr lang="ru-RU" altLang="ru-RU" dirty="0" smtClean="0">
                <a:latin typeface="Times New Roman" panose="02020603050405020304" pitchFamily="18" charset="0"/>
              </a:rPr>
              <a:t>работ педагогов,  </a:t>
            </a:r>
            <a:r>
              <a:rPr lang="ru-RU" altLang="ru-RU" dirty="0">
                <a:latin typeface="Times New Roman" panose="02020603050405020304" pitchFamily="18" charset="0"/>
              </a:rPr>
              <a:t>психологов</a:t>
            </a:r>
            <a:r>
              <a:rPr lang="ru-RU" altLang="ru-RU" dirty="0" smtClean="0">
                <a:latin typeface="Times New Roman" panose="02020603050405020304" pitchFamily="18" charset="0"/>
              </a:rPr>
              <a:t>, (</a:t>
            </a:r>
            <a:r>
              <a:rPr lang="ru-RU" altLang="ru-RU" dirty="0" err="1" smtClean="0">
                <a:latin typeface="Times New Roman" panose="02020603050405020304" pitchFamily="18" charset="0"/>
              </a:rPr>
              <a:t>Асмолова</a:t>
            </a:r>
            <a:r>
              <a:rPr lang="ru-RU" altLang="ru-RU" dirty="0" smtClean="0">
                <a:latin typeface="Times New Roman" panose="02020603050405020304" pitchFamily="18" charset="0"/>
              </a:rPr>
              <a:t> А. Г., Кларина М.В., </a:t>
            </a:r>
            <a:r>
              <a:rPr lang="ru-RU" altLang="ru-RU" dirty="0" err="1" smtClean="0">
                <a:latin typeface="Times New Roman" panose="02020603050405020304" pitchFamily="18" charset="0"/>
              </a:rPr>
              <a:t>Загашева</a:t>
            </a:r>
            <a:r>
              <a:rPr lang="ru-RU" altLang="ru-RU" dirty="0" smtClean="0">
                <a:latin typeface="Times New Roman" panose="02020603050405020304" pitchFamily="18" charset="0"/>
              </a:rPr>
              <a:t> И.О., Заир –Бека С.И., </a:t>
            </a:r>
            <a:r>
              <a:rPr lang="ru-RU" altLang="ru-RU" dirty="0" err="1" smtClean="0">
                <a:latin typeface="Times New Roman" panose="02020603050405020304" pitchFamily="18" charset="0"/>
              </a:rPr>
              <a:t>Муштавинской</a:t>
            </a:r>
            <a:r>
              <a:rPr lang="ru-RU" altLang="ru-RU" dirty="0" smtClean="0">
                <a:latin typeface="Times New Roman" panose="02020603050405020304" pitchFamily="18" charset="0"/>
              </a:rPr>
              <a:t> И.В.), занимающихся вопросами   развивающего обучения и технологией критического мышления.</a:t>
            </a:r>
          </a:p>
          <a:p>
            <a:pPr algn="just">
              <a:lnSpc>
                <a:spcPct val="80000"/>
              </a:lnSpc>
            </a:pPr>
            <a:endParaRPr lang="ru-RU" altLang="ru-RU" dirty="0">
              <a:latin typeface="Times New Roman" panose="02020603050405020304" pitchFamily="18" charset="0"/>
            </a:endParaRPr>
          </a:p>
          <a:p>
            <a:pPr algn="just">
              <a:lnSpc>
                <a:spcPct val="80000"/>
              </a:lnSpc>
            </a:pPr>
            <a:r>
              <a:rPr lang="ru-RU" altLang="ru-RU" b="1" dirty="0">
                <a:solidFill>
                  <a:srgbClr val="002060"/>
                </a:solidFill>
                <a:latin typeface="Times New Roman" panose="02020603050405020304" pitchFamily="18" charset="0"/>
              </a:rPr>
              <a:t>Методические условия: </a:t>
            </a:r>
            <a:r>
              <a:rPr lang="ru-RU" altLang="ru-RU" dirty="0" smtClean="0">
                <a:latin typeface="Times New Roman" panose="02020603050405020304" pitchFamily="18" charset="0"/>
              </a:rPr>
              <a:t>участие в мастерских, конференциях.</a:t>
            </a:r>
            <a:endParaRPr lang="ru-RU" altLang="ru-RU" dirty="0">
              <a:latin typeface="Times New Roman" panose="02020603050405020304" pitchFamily="18" charset="0"/>
            </a:endParaRPr>
          </a:p>
          <a:p>
            <a:pPr algn="just">
              <a:lnSpc>
                <a:spcPct val="80000"/>
              </a:lnSpc>
            </a:pPr>
            <a:r>
              <a:rPr lang="ru-RU" altLang="ru-RU" b="1" dirty="0" smtClean="0">
                <a:solidFill>
                  <a:srgbClr val="002060"/>
                </a:solidFill>
                <a:latin typeface="Times New Roman" panose="02020603050405020304" pitchFamily="18" charset="0"/>
              </a:rPr>
              <a:t>Организационно-педагогические условия:</a:t>
            </a:r>
          </a:p>
          <a:p>
            <a:pPr marL="285750" indent="-285750" algn="just">
              <a:lnSpc>
                <a:spcPct val="80000"/>
              </a:lnSpc>
              <a:buFont typeface="Arial" panose="020B0604020202020204" pitchFamily="34" charset="0"/>
              <a:buChar char="•"/>
            </a:pPr>
            <a:r>
              <a:rPr lang="ru-RU" altLang="ru-RU" dirty="0" smtClean="0">
                <a:latin typeface="Times New Roman" panose="02020603050405020304" pitchFamily="18" charset="0"/>
              </a:rPr>
              <a:t>Преподавание математики и информатики в физико- математическом лицее;</a:t>
            </a:r>
          </a:p>
          <a:p>
            <a:pPr marL="285750" indent="-285750" algn="just">
              <a:lnSpc>
                <a:spcPct val="80000"/>
              </a:lnSpc>
              <a:buFont typeface="Arial" panose="020B0604020202020204" pitchFamily="34" charset="0"/>
              <a:buChar char="•"/>
            </a:pPr>
            <a:r>
              <a:rPr lang="ru-RU" altLang="ru-RU" dirty="0" smtClean="0">
                <a:latin typeface="Times New Roman" panose="02020603050405020304" pitchFamily="18" charset="0"/>
              </a:rPr>
              <a:t>Наличие на базе лицея федеральной инновационной площадки «Воспитательное пространство образовательной организации как ресурс формирования интереса лицеистов к научно-техническому творчеству» (Приказ министерства образования и науки РФ от 17.12.2017г. № 1206);</a:t>
            </a:r>
          </a:p>
          <a:p>
            <a:pPr marL="285750" indent="-285750" algn="just">
              <a:lnSpc>
                <a:spcPct val="80000"/>
              </a:lnSpc>
              <a:buFont typeface="Arial" panose="020B0604020202020204" pitchFamily="34" charset="0"/>
              <a:buChar char="•"/>
            </a:pPr>
            <a:r>
              <a:rPr lang="ru-RU" altLang="ru-RU" dirty="0" smtClean="0">
                <a:latin typeface="Times New Roman" panose="02020603050405020304" pitchFamily="18" charset="0"/>
              </a:rPr>
              <a:t>Реализация на базе лицея Федеральной целевой программы развития образования на 2016-2020 годы по мероприятию 2.3 «Создание сети школ, реализующих инновационные программы для отработки новых технологий и содержания обучения  и воспитания, через конкурсную поддержку школьных инициатив»;</a:t>
            </a:r>
          </a:p>
          <a:p>
            <a:pPr marL="285750" indent="-285750" algn="just">
              <a:lnSpc>
                <a:spcPct val="80000"/>
              </a:lnSpc>
              <a:buFont typeface="Arial" panose="020B0604020202020204" pitchFamily="34" charset="0"/>
              <a:buChar char="•"/>
            </a:pPr>
            <a:r>
              <a:rPr lang="ru-RU" altLang="ru-RU" dirty="0" smtClean="0">
                <a:latin typeface="Times New Roman" panose="02020603050405020304" pitchFamily="18" charset="0"/>
              </a:rPr>
              <a:t>Наличие на базе лицея федеральной инновационной площадки «Проектно- сетевой институт инновационного образования ГБОУ ДПО НИРО» (Приказ № 123 от 31. 05.2012 г.)</a:t>
            </a:r>
          </a:p>
          <a:p>
            <a:pPr marL="285750" indent="-285750" algn="just">
              <a:lnSpc>
                <a:spcPct val="80000"/>
              </a:lnSpc>
              <a:buFont typeface="Arial" panose="020B0604020202020204" pitchFamily="34" charset="0"/>
              <a:buChar char="•"/>
            </a:pPr>
            <a:endParaRPr lang="ru-RU" altLang="ru-RU" dirty="0" smtClean="0">
              <a:latin typeface="Times New Roman" panose="02020603050405020304" pitchFamily="18" charset="0"/>
            </a:endParaRPr>
          </a:p>
          <a:p>
            <a:endParaRPr lang="ru-RU" dirty="0"/>
          </a:p>
          <a:p>
            <a:pPr marL="285750" indent="-285750" algn="just">
              <a:lnSpc>
                <a:spcPct val="80000"/>
              </a:lnSpc>
              <a:buFont typeface="Arial" panose="020B0604020202020204" pitchFamily="34" charset="0"/>
              <a:buChar char="•"/>
            </a:pPr>
            <a:endParaRPr lang="ru-RU" altLang="ru-RU" b="1" dirty="0" smtClean="0">
              <a:solidFill>
                <a:srgbClr val="002060"/>
              </a:solidFill>
              <a:latin typeface="Times New Roman" panose="02020603050405020304" pitchFamily="18" charset="0"/>
            </a:endParaRPr>
          </a:p>
        </p:txBody>
      </p:sp>
    </p:spTree>
    <p:extLst>
      <p:ext uri="{BB962C8B-B14F-4D97-AF65-F5344CB8AC3E}">
        <p14:creationId xmlns:p14="http://schemas.microsoft.com/office/powerpoint/2010/main" val="2594269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7704" y="404664"/>
            <a:ext cx="5724128" cy="954107"/>
          </a:xfrm>
          <a:prstGeom prst="rect">
            <a:avLst/>
          </a:prstGeom>
        </p:spPr>
        <p:txBody>
          <a:bodyPr wrap="square">
            <a:spAutoFit/>
          </a:bodyPr>
          <a:lstStyle/>
          <a:p>
            <a:r>
              <a:rPr lang="ru-RU" altLang="ru-RU" sz="2800" b="1" dirty="0">
                <a:solidFill>
                  <a:srgbClr val="CC0000"/>
                </a:solidFill>
                <a:effectLst>
                  <a:outerShdw blurRad="38100" dist="38100" dir="2700000" algn="tl">
                    <a:srgbClr val="C0C0C0"/>
                  </a:outerShdw>
                </a:effectLst>
                <a:latin typeface="Times New Roman" pitchFamily="18" charset="0"/>
              </a:rPr>
              <a:t>Актуальность личного вклада педагога в </a:t>
            </a:r>
            <a:r>
              <a:rPr lang="ru-RU" altLang="ru-RU" sz="2800" b="1" dirty="0" smtClean="0">
                <a:solidFill>
                  <a:srgbClr val="CC0000"/>
                </a:solidFill>
                <a:effectLst>
                  <a:outerShdw blurRad="38100" dist="38100" dir="2700000" algn="tl">
                    <a:srgbClr val="C0C0C0"/>
                  </a:outerShdw>
                </a:effectLst>
                <a:latin typeface="Times New Roman" pitchFamily="18" charset="0"/>
              </a:rPr>
              <a:t>развитие </a:t>
            </a:r>
            <a:r>
              <a:rPr lang="ru-RU" altLang="ru-RU" sz="2800" b="1" dirty="0">
                <a:solidFill>
                  <a:srgbClr val="CC0000"/>
                </a:solidFill>
                <a:effectLst>
                  <a:outerShdw blurRad="38100" dist="38100" dir="2700000" algn="tl">
                    <a:srgbClr val="C0C0C0"/>
                  </a:outerShdw>
                </a:effectLst>
                <a:latin typeface="Times New Roman" pitchFamily="18" charset="0"/>
              </a:rPr>
              <a:t>образования</a:t>
            </a:r>
            <a:endParaRPr lang="ru-RU" sz="2800" dirty="0"/>
          </a:p>
        </p:txBody>
      </p:sp>
      <p:sp>
        <p:nvSpPr>
          <p:cNvPr id="5" name="Прямоугольник 4"/>
          <p:cNvSpPr/>
          <p:nvPr/>
        </p:nvSpPr>
        <p:spPr>
          <a:xfrm>
            <a:off x="2411760" y="1358771"/>
            <a:ext cx="3086614" cy="341632"/>
          </a:xfrm>
          <a:prstGeom prst="rect">
            <a:avLst/>
          </a:prstGeom>
        </p:spPr>
        <p:txBody>
          <a:bodyPr wrap="none">
            <a:spAutoFit/>
          </a:bodyPr>
          <a:lstStyle/>
          <a:p>
            <a:pPr algn="ctr">
              <a:lnSpc>
                <a:spcPct val="90000"/>
              </a:lnSpc>
              <a:defRPr/>
            </a:pPr>
            <a:r>
              <a:rPr lang="ru-RU" altLang="ru-RU" b="1" dirty="0">
                <a:solidFill>
                  <a:srgbClr val="0000FF"/>
                </a:solidFill>
                <a:effectLst>
                  <a:outerShdw blurRad="38100" dist="38100" dir="2700000" algn="tl">
                    <a:srgbClr val="C0C0C0"/>
                  </a:outerShdw>
                </a:effectLst>
                <a:latin typeface="Times New Roman" pitchFamily="18" charset="0"/>
              </a:rPr>
              <a:t>Противоречия и трудности:</a:t>
            </a:r>
          </a:p>
        </p:txBody>
      </p:sp>
      <p:sp>
        <p:nvSpPr>
          <p:cNvPr id="4" name="Прямоугольник 3"/>
          <p:cNvSpPr/>
          <p:nvPr/>
        </p:nvSpPr>
        <p:spPr>
          <a:xfrm>
            <a:off x="190544" y="1674944"/>
            <a:ext cx="3565221" cy="1477328"/>
          </a:xfrm>
          <a:prstGeom prst="rect">
            <a:avLst/>
          </a:prstGeom>
        </p:spPr>
        <p:txBody>
          <a:bodyPr wrap="square">
            <a:spAutoFit/>
          </a:bodyPr>
          <a:lstStyle/>
          <a:p>
            <a:pPr>
              <a:spcBef>
                <a:spcPct val="0"/>
              </a:spcBef>
            </a:pPr>
            <a:r>
              <a:rPr lang="ru-RU" altLang="ru-RU" b="1" dirty="0" smtClean="0">
                <a:latin typeface="Times New Roman" panose="02020603050405020304" pitchFamily="18" charset="0"/>
              </a:rPr>
              <a:t>Информационная революция привела к лавинообразному потоку информации, поставила проблему ее качественного отбора и осмысления.</a:t>
            </a:r>
            <a:endParaRPr lang="ru-RU" altLang="ru-RU" b="1" dirty="0">
              <a:latin typeface="Times New Roman" panose="02020603050405020304" pitchFamily="18" charset="0"/>
            </a:endParaRPr>
          </a:p>
        </p:txBody>
      </p:sp>
      <p:sp>
        <p:nvSpPr>
          <p:cNvPr id="7" name="Прямоугольник 6"/>
          <p:cNvSpPr/>
          <p:nvPr/>
        </p:nvSpPr>
        <p:spPr>
          <a:xfrm>
            <a:off x="4788024" y="1628800"/>
            <a:ext cx="4032448" cy="1754326"/>
          </a:xfrm>
          <a:prstGeom prst="rect">
            <a:avLst/>
          </a:prstGeom>
        </p:spPr>
        <p:txBody>
          <a:bodyPr wrap="square">
            <a:spAutoFit/>
          </a:bodyPr>
          <a:lstStyle/>
          <a:p>
            <a:pPr algn="just">
              <a:spcBef>
                <a:spcPct val="0"/>
              </a:spcBef>
            </a:pPr>
            <a:r>
              <a:rPr lang="ru-RU" altLang="ru-RU" b="1" dirty="0" smtClean="0">
                <a:latin typeface="Times New Roman" panose="02020603050405020304" pitchFamily="18" charset="0"/>
              </a:rPr>
              <a:t>Образование должно сформировать умения отбора и анализа информации, выстраивания причинно-следственных связей, аргументации  своей точки зрения и  </a:t>
            </a:r>
            <a:r>
              <a:rPr lang="ru-RU" altLang="ru-RU" b="1" smtClean="0">
                <a:latin typeface="Times New Roman" panose="02020603050405020304" pitchFamily="18" charset="0"/>
              </a:rPr>
              <a:t>своих умозаключений.</a:t>
            </a:r>
            <a:endParaRPr lang="ru-RU" altLang="ru-RU" b="1" dirty="0">
              <a:latin typeface="Times New Roman" panose="02020603050405020304" pitchFamily="18" charset="0"/>
            </a:endParaRPr>
          </a:p>
        </p:txBody>
      </p:sp>
      <p:sp>
        <p:nvSpPr>
          <p:cNvPr id="8" name="Прямоугольник 7"/>
          <p:cNvSpPr/>
          <p:nvPr/>
        </p:nvSpPr>
        <p:spPr>
          <a:xfrm>
            <a:off x="204351" y="3273892"/>
            <a:ext cx="3359537" cy="1477328"/>
          </a:xfrm>
          <a:prstGeom prst="rect">
            <a:avLst/>
          </a:prstGeom>
        </p:spPr>
        <p:txBody>
          <a:bodyPr wrap="square">
            <a:spAutoFit/>
          </a:bodyPr>
          <a:lstStyle/>
          <a:p>
            <a:pPr>
              <a:spcBef>
                <a:spcPct val="0"/>
              </a:spcBef>
            </a:pPr>
            <a:r>
              <a:rPr lang="ru-RU" altLang="ru-RU" b="1" dirty="0">
                <a:latin typeface="Times New Roman" panose="02020603050405020304" pitchFamily="18" charset="0"/>
              </a:rPr>
              <a:t>Отсутствие </a:t>
            </a:r>
            <a:r>
              <a:rPr lang="ru-RU" altLang="ru-RU" b="1" dirty="0" smtClean="0">
                <a:latin typeface="Times New Roman" panose="02020603050405020304" pitchFamily="18" charset="0"/>
              </a:rPr>
              <a:t>мотивации к</a:t>
            </a:r>
          </a:p>
          <a:p>
            <a:pPr>
              <a:spcBef>
                <a:spcPct val="0"/>
              </a:spcBef>
            </a:pPr>
            <a:r>
              <a:rPr lang="ru-RU" altLang="ru-RU" b="1" dirty="0" smtClean="0">
                <a:latin typeface="Times New Roman" panose="02020603050405020304" pitchFamily="18" charset="0"/>
              </a:rPr>
              <a:t>   критическому анализу информации, низкий уровень индивидуальной культуры работы с информацией.</a:t>
            </a:r>
            <a:endParaRPr lang="ru-RU" altLang="ru-RU" b="1" dirty="0">
              <a:latin typeface="Times New Roman" panose="02020603050405020304" pitchFamily="18" charset="0"/>
            </a:endParaRPr>
          </a:p>
        </p:txBody>
      </p:sp>
      <p:sp>
        <p:nvSpPr>
          <p:cNvPr id="10" name="Прямоугольник 9"/>
          <p:cNvSpPr/>
          <p:nvPr/>
        </p:nvSpPr>
        <p:spPr>
          <a:xfrm>
            <a:off x="4841776" y="3470968"/>
            <a:ext cx="4032448" cy="1477328"/>
          </a:xfrm>
          <a:prstGeom prst="rect">
            <a:avLst/>
          </a:prstGeom>
        </p:spPr>
        <p:txBody>
          <a:bodyPr wrap="square">
            <a:spAutoFit/>
          </a:bodyPr>
          <a:lstStyle/>
          <a:p>
            <a:pPr>
              <a:spcBef>
                <a:spcPct val="0"/>
              </a:spcBef>
            </a:pPr>
            <a:r>
              <a:rPr lang="ru-RU" altLang="ru-RU" b="1" dirty="0">
                <a:latin typeface="Times New Roman" panose="02020603050405020304" pitchFamily="18" charset="0"/>
              </a:rPr>
              <a:t>Необходимость </a:t>
            </a:r>
            <a:r>
              <a:rPr lang="ru-RU" altLang="ru-RU" b="1" dirty="0" smtClean="0">
                <a:latin typeface="Times New Roman" panose="02020603050405020304" pitchFamily="18" charset="0"/>
              </a:rPr>
              <a:t>повышения индивидуальной культуры  работы с информацией (выполнение </a:t>
            </a:r>
            <a:r>
              <a:rPr lang="ru-RU" altLang="ru-RU" b="1" dirty="0">
                <a:latin typeface="Times New Roman" panose="02020603050405020304" pitchFamily="18" charset="0"/>
              </a:rPr>
              <a:t>заданий креативного характера в процессе обучения, ЕГЭ, </a:t>
            </a:r>
            <a:r>
              <a:rPr lang="ru-RU" altLang="ru-RU" b="1" dirty="0" smtClean="0">
                <a:latin typeface="Times New Roman" panose="02020603050405020304" pitchFamily="18" charset="0"/>
              </a:rPr>
              <a:t>ОГЭ, олимпиадах)</a:t>
            </a:r>
            <a:endParaRPr lang="ru-RU" altLang="ru-RU" b="1" dirty="0">
              <a:latin typeface="Times New Roman" panose="02020603050405020304" pitchFamily="18" charset="0"/>
            </a:endParaRPr>
          </a:p>
        </p:txBody>
      </p:sp>
      <p:sp>
        <p:nvSpPr>
          <p:cNvPr id="11" name="Прямоугольник 10"/>
          <p:cNvSpPr/>
          <p:nvPr/>
        </p:nvSpPr>
        <p:spPr>
          <a:xfrm>
            <a:off x="2627784" y="4948498"/>
            <a:ext cx="2870590" cy="341632"/>
          </a:xfrm>
          <a:prstGeom prst="rect">
            <a:avLst/>
          </a:prstGeom>
        </p:spPr>
        <p:txBody>
          <a:bodyPr wrap="square">
            <a:spAutoFit/>
          </a:bodyPr>
          <a:lstStyle/>
          <a:p>
            <a:pPr algn="ctr">
              <a:lnSpc>
                <a:spcPct val="90000"/>
              </a:lnSpc>
              <a:defRPr/>
            </a:pPr>
            <a:r>
              <a:rPr lang="ru-RU" altLang="ru-RU" b="1" dirty="0">
                <a:solidFill>
                  <a:srgbClr val="0000FF"/>
                </a:solidFill>
                <a:effectLst>
                  <a:outerShdw blurRad="38100" dist="38100" dir="2700000" algn="tl">
                    <a:srgbClr val="C0C0C0"/>
                  </a:outerShdw>
                </a:effectLst>
                <a:latin typeface="Times New Roman" pitchFamily="18" charset="0"/>
                <a:cs typeface="Arial" charset="0"/>
              </a:rPr>
              <a:t>Пути </a:t>
            </a:r>
            <a:r>
              <a:rPr lang="ru-RU" altLang="ru-RU" b="1" dirty="0" smtClean="0">
                <a:solidFill>
                  <a:srgbClr val="0000FF"/>
                </a:solidFill>
                <a:effectLst>
                  <a:outerShdw blurRad="38100" dist="38100" dir="2700000" algn="tl">
                    <a:srgbClr val="C0C0C0"/>
                  </a:outerShdw>
                </a:effectLst>
                <a:latin typeface="Times New Roman" pitchFamily="18" charset="0"/>
                <a:cs typeface="Arial" charset="0"/>
              </a:rPr>
              <a:t> решения проблемы</a:t>
            </a:r>
            <a:endParaRPr lang="ru-RU" altLang="ru-RU" b="1" dirty="0">
              <a:solidFill>
                <a:srgbClr val="0000FF"/>
              </a:solidFill>
              <a:effectLst>
                <a:outerShdw blurRad="38100" dist="38100" dir="2700000" algn="tl">
                  <a:srgbClr val="C0C0C0"/>
                </a:outerShdw>
              </a:effectLst>
              <a:latin typeface="Times New Roman" pitchFamily="18" charset="0"/>
              <a:cs typeface="Arial" charset="0"/>
            </a:endParaRPr>
          </a:p>
        </p:txBody>
      </p:sp>
      <p:sp>
        <p:nvSpPr>
          <p:cNvPr id="15" name="Прямоугольник 14"/>
          <p:cNvSpPr/>
          <p:nvPr/>
        </p:nvSpPr>
        <p:spPr>
          <a:xfrm>
            <a:off x="0" y="5500880"/>
            <a:ext cx="3239028" cy="646331"/>
          </a:xfrm>
          <a:prstGeom prst="rect">
            <a:avLst/>
          </a:prstGeom>
        </p:spPr>
        <p:txBody>
          <a:bodyPr wrap="none">
            <a:spAutoFit/>
          </a:bodyPr>
          <a:lstStyle/>
          <a:p>
            <a:pPr>
              <a:spcBef>
                <a:spcPct val="0"/>
              </a:spcBef>
            </a:pPr>
            <a:r>
              <a:rPr lang="ru-RU" altLang="ru-RU" b="1" dirty="0">
                <a:latin typeface="Times New Roman" panose="02020603050405020304" pitchFamily="18" charset="0"/>
              </a:rPr>
              <a:t>Применение </a:t>
            </a:r>
            <a:r>
              <a:rPr lang="ru-RU" altLang="ru-RU" b="1" dirty="0" smtClean="0">
                <a:latin typeface="Times New Roman" panose="02020603050405020304" pitchFamily="18" charset="0"/>
              </a:rPr>
              <a:t>инновационных</a:t>
            </a:r>
          </a:p>
          <a:p>
            <a:pPr>
              <a:spcBef>
                <a:spcPct val="0"/>
              </a:spcBef>
            </a:pPr>
            <a:r>
              <a:rPr lang="ru-RU" altLang="ru-RU" b="1" dirty="0" smtClean="0">
                <a:latin typeface="Times New Roman" panose="02020603050405020304" pitchFamily="18" charset="0"/>
              </a:rPr>
              <a:t> </a:t>
            </a:r>
            <a:r>
              <a:rPr lang="ru-RU" altLang="ru-RU" b="1" dirty="0">
                <a:latin typeface="Times New Roman" panose="02020603050405020304" pitchFamily="18" charset="0"/>
              </a:rPr>
              <a:t>технологий</a:t>
            </a:r>
          </a:p>
        </p:txBody>
      </p:sp>
      <p:sp>
        <p:nvSpPr>
          <p:cNvPr id="16" name="Прямоугольник 15"/>
          <p:cNvSpPr/>
          <p:nvPr/>
        </p:nvSpPr>
        <p:spPr>
          <a:xfrm>
            <a:off x="2286000" y="5949280"/>
            <a:ext cx="4572000" cy="369332"/>
          </a:xfrm>
          <a:prstGeom prst="rect">
            <a:avLst/>
          </a:prstGeom>
        </p:spPr>
        <p:txBody>
          <a:bodyPr>
            <a:spAutoFit/>
          </a:bodyPr>
          <a:lstStyle/>
          <a:p>
            <a:pPr>
              <a:spcBef>
                <a:spcPct val="0"/>
              </a:spcBef>
            </a:pPr>
            <a:r>
              <a:rPr lang="ru-RU" altLang="ru-RU" b="1" dirty="0" smtClean="0">
                <a:latin typeface="Times New Roman" panose="02020603050405020304" pitchFamily="18" charset="0"/>
              </a:rPr>
              <a:t>Организация комфорта на уроке</a:t>
            </a:r>
            <a:endParaRPr lang="ru-RU" altLang="ru-RU" b="1" dirty="0">
              <a:latin typeface="Times New Roman" panose="02020603050405020304" pitchFamily="18" charset="0"/>
            </a:endParaRPr>
          </a:p>
        </p:txBody>
      </p:sp>
      <p:sp>
        <p:nvSpPr>
          <p:cNvPr id="18" name="Прямоугольник 17"/>
          <p:cNvSpPr/>
          <p:nvPr/>
        </p:nvSpPr>
        <p:spPr>
          <a:xfrm>
            <a:off x="5220072" y="5355748"/>
            <a:ext cx="2951449" cy="646331"/>
          </a:xfrm>
          <a:prstGeom prst="rect">
            <a:avLst/>
          </a:prstGeom>
        </p:spPr>
        <p:txBody>
          <a:bodyPr wrap="none">
            <a:spAutoFit/>
          </a:bodyPr>
          <a:lstStyle/>
          <a:p>
            <a:r>
              <a:rPr lang="ru-RU" altLang="ru-RU" b="1" dirty="0">
                <a:latin typeface="Times New Roman" panose="02020603050405020304" pitchFamily="18" charset="0"/>
              </a:rPr>
              <a:t>Работа с разными видами </a:t>
            </a:r>
            <a:endParaRPr lang="ru-RU" altLang="ru-RU" b="1" dirty="0" smtClean="0">
              <a:latin typeface="Times New Roman" panose="02020603050405020304" pitchFamily="18" charset="0"/>
            </a:endParaRPr>
          </a:p>
          <a:p>
            <a:r>
              <a:rPr lang="ru-RU" altLang="ru-RU" b="1" smtClean="0">
                <a:latin typeface="Times New Roman" panose="02020603050405020304" pitchFamily="18" charset="0"/>
              </a:rPr>
              <a:t>творческих </a:t>
            </a:r>
            <a:r>
              <a:rPr lang="ru-RU" altLang="ru-RU" b="1" dirty="0" smtClean="0">
                <a:latin typeface="Times New Roman" panose="02020603050405020304" pitchFamily="18" charset="0"/>
              </a:rPr>
              <a:t>заданий</a:t>
            </a:r>
            <a:endParaRPr lang="ru-RU" dirty="0"/>
          </a:p>
        </p:txBody>
      </p:sp>
      <p:sp>
        <p:nvSpPr>
          <p:cNvPr id="22" name="Двойная стрелка влево/вправо 21"/>
          <p:cNvSpPr/>
          <p:nvPr/>
        </p:nvSpPr>
        <p:spPr>
          <a:xfrm>
            <a:off x="3526442" y="377024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Двойная стрелка влево/вправо 22"/>
          <p:cNvSpPr/>
          <p:nvPr/>
        </p:nvSpPr>
        <p:spPr>
          <a:xfrm>
            <a:off x="3563888" y="2021331"/>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252430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9" y="228600"/>
            <a:ext cx="6912768" cy="1143000"/>
          </a:xfrm>
        </p:spPr>
        <p:txBody>
          <a:bodyPr vert="horz" wrap="square" lIns="91440" tIns="45720" rIns="91440" bIns="45720" numCol="1" anchorCtr="0" compatLnSpc="1">
            <a:prstTxWarp prst="textNoShape">
              <a:avLst/>
            </a:prstTxWarp>
            <a:noAutofit/>
          </a:bodyPr>
          <a:lstStyle/>
          <a:p>
            <a:pPr algn="ctr" eaLnBrk="1" hangingPunct="1">
              <a:defRPr/>
            </a:pPr>
            <a:r>
              <a:rPr lang="ru-RU" altLang="ru-RU" sz="3200" b="1" dirty="0" smtClean="0">
                <a:solidFill>
                  <a:srgbClr val="CC0000"/>
                </a:solidFill>
                <a:effectLst>
                  <a:outerShdw blurRad="38100" dist="38100" dir="2700000" algn="tl">
                    <a:srgbClr val="C0C0C0"/>
                  </a:outerShdw>
                </a:effectLst>
                <a:latin typeface="Times New Roman" pitchFamily="18" charset="0"/>
              </a:rPr>
              <a:t>Теоретическое обоснование личного вклада в развитие образования</a:t>
            </a:r>
          </a:p>
        </p:txBody>
      </p:sp>
      <p:sp>
        <p:nvSpPr>
          <p:cNvPr id="11267" name="Содержимое 2"/>
          <p:cNvSpPr>
            <a:spLocks noGrp="1"/>
          </p:cNvSpPr>
          <p:nvPr>
            <p:ph idx="1"/>
          </p:nvPr>
        </p:nvSpPr>
        <p:spPr>
          <a:xfrm>
            <a:off x="1382287" y="1576231"/>
            <a:ext cx="8495605" cy="5264564"/>
          </a:xfrm>
        </p:spPr>
        <p:txBody>
          <a:bodyPr/>
          <a:lstStyle/>
          <a:p>
            <a:pPr algn="ctr" eaLnBrk="1" hangingPunct="1">
              <a:buFont typeface="Wingdings 2" panose="05020102010507070707" pitchFamily="18" charset="2"/>
              <a:buNone/>
            </a:pPr>
            <a:r>
              <a:rPr lang="ru-RU" altLang="ru-RU" sz="2800" b="1" dirty="0" smtClean="0">
                <a:solidFill>
                  <a:srgbClr val="0000FF"/>
                </a:solidFill>
                <a:latin typeface="Times New Roman" panose="02020603050405020304" pitchFamily="18" charset="0"/>
              </a:rPr>
              <a:t> </a:t>
            </a:r>
          </a:p>
        </p:txBody>
      </p:sp>
      <p:sp>
        <p:nvSpPr>
          <p:cNvPr id="6" name="TextBox 5"/>
          <p:cNvSpPr txBox="1"/>
          <p:nvPr/>
        </p:nvSpPr>
        <p:spPr>
          <a:xfrm>
            <a:off x="251520" y="1354405"/>
            <a:ext cx="4105531" cy="424731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ru-RU" sz="1800" b="1" dirty="0" smtClean="0">
                <a:solidFill>
                  <a:srgbClr val="000000"/>
                </a:solidFill>
                <a:latin typeface="Times New Roman" pitchFamily="18" charset="0"/>
                <a:cs typeface="Arial" charset="0"/>
              </a:rPr>
              <a:t>Формирование познавательных УУД по А. Г. </a:t>
            </a:r>
            <a:r>
              <a:rPr lang="ru-RU" sz="1800" b="1" dirty="0" err="1" smtClean="0">
                <a:solidFill>
                  <a:srgbClr val="000000"/>
                </a:solidFill>
                <a:latin typeface="Times New Roman" pitchFamily="18" charset="0"/>
                <a:cs typeface="Arial" charset="0"/>
              </a:rPr>
              <a:t>Асмолову</a:t>
            </a:r>
            <a:r>
              <a:rPr lang="ru-RU" sz="1800" b="1" dirty="0" smtClean="0">
                <a:solidFill>
                  <a:srgbClr val="000000"/>
                </a:solidFill>
                <a:latin typeface="Times New Roman" pitchFamily="18" charset="0"/>
                <a:cs typeface="Arial" charset="0"/>
              </a:rPr>
              <a:t>:</a:t>
            </a:r>
          </a:p>
          <a:p>
            <a:pPr marL="285750" indent="-285750">
              <a:buFont typeface="Arial" panose="020B0604020202020204" pitchFamily="34" charset="0"/>
              <a:buChar char="•"/>
              <a:defRPr/>
            </a:pPr>
            <a:r>
              <a:rPr lang="ru-RU" sz="1800" dirty="0" smtClean="0">
                <a:solidFill>
                  <a:srgbClr val="000000"/>
                </a:solidFill>
                <a:latin typeface="Times New Roman" pitchFamily="18" charset="0"/>
                <a:cs typeface="Arial" charset="0"/>
              </a:rPr>
              <a:t>Владение навыками устанавливать причинно-следственные связи;</a:t>
            </a:r>
          </a:p>
          <a:p>
            <a:pPr marL="285750" indent="-285750">
              <a:buFont typeface="Arial" panose="020B0604020202020204" pitchFamily="34" charset="0"/>
              <a:buChar char="•"/>
              <a:defRPr/>
            </a:pPr>
            <a:r>
              <a:rPr lang="ru-RU" dirty="0" smtClean="0">
                <a:solidFill>
                  <a:srgbClr val="000000"/>
                </a:solidFill>
                <a:latin typeface="Times New Roman" pitchFamily="18" charset="0"/>
                <a:cs typeface="Arial" charset="0"/>
              </a:rPr>
              <a:t>Умение систематизировать информацию из различных источников, раскрывая ее социальную принадлежность и познавательную ценность;</a:t>
            </a:r>
          </a:p>
          <a:p>
            <a:pPr marL="285750" indent="-285750">
              <a:buFont typeface="Arial" panose="020B0604020202020204" pitchFamily="34" charset="0"/>
              <a:buChar char="•"/>
              <a:defRPr/>
            </a:pPr>
            <a:r>
              <a:rPr lang="ru-RU" sz="1800" dirty="0" smtClean="0">
                <a:solidFill>
                  <a:srgbClr val="000000"/>
                </a:solidFill>
                <a:latin typeface="Times New Roman" pitchFamily="18" charset="0"/>
                <a:cs typeface="Arial" charset="0"/>
              </a:rPr>
              <a:t>Расширение опыта оценочной деятельности на основе изучения явлений, событий, личностей;</a:t>
            </a:r>
          </a:p>
          <a:p>
            <a:pPr marL="285750" indent="-285750">
              <a:buFont typeface="Arial" panose="020B0604020202020204" pitchFamily="34" charset="0"/>
              <a:buChar char="•"/>
              <a:defRPr/>
            </a:pPr>
            <a:r>
              <a:rPr lang="ru-RU" dirty="0" smtClean="0">
                <a:solidFill>
                  <a:srgbClr val="000000"/>
                </a:solidFill>
                <a:latin typeface="Times New Roman" pitchFamily="18" charset="0"/>
                <a:cs typeface="Arial" charset="0"/>
              </a:rPr>
              <a:t>Готовность к применению знаний на практике.</a:t>
            </a:r>
            <a:endParaRPr lang="ru-RU" sz="1800" dirty="0" smtClean="0">
              <a:solidFill>
                <a:srgbClr val="000000"/>
              </a:solidFill>
              <a:latin typeface="Times New Roman" pitchFamily="18" charset="0"/>
              <a:cs typeface="Arial" charset="0"/>
            </a:endParaRPr>
          </a:p>
          <a:p>
            <a:pPr marL="285750" indent="-285750">
              <a:buFont typeface="Arial" panose="020B0604020202020204" pitchFamily="34" charset="0"/>
              <a:buChar char="•"/>
              <a:defRPr/>
            </a:pPr>
            <a:endParaRPr lang="ru-RU" sz="1800" dirty="0">
              <a:solidFill>
                <a:srgbClr val="000000"/>
              </a:solidFill>
              <a:latin typeface="Times New Roman" pitchFamily="18" charset="0"/>
              <a:cs typeface="Arial" charset="0"/>
            </a:endParaRPr>
          </a:p>
        </p:txBody>
      </p:sp>
      <p:sp>
        <p:nvSpPr>
          <p:cNvPr id="8" name="TextBox 7"/>
          <p:cNvSpPr txBox="1"/>
          <p:nvPr/>
        </p:nvSpPr>
        <p:spPr>
          <a:xfrm>
            <a:off x="4788024" y="1354405"/>
            <a:ext cx="3971877" cy="424731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ru-RU" b="1" dirty="0" smtClean="0">
                <a:solidFill>
                  <a:srgbClr val="000000"/>
                </a:solidFill>
                <a:latin typeface="Times New Roman" pitchFamily="18" charset="0"/>
                <a:cs typeface="Arial" charset="0"/>
              </a:rPr>
              <a:t>Технология критического мышления по М. В. Кларину:</a:t>
            </a:r>
          </a:p>
          <a:p>
            <a:pPr marL="285750" indent="-285750">
              <a:buFont typeface="Arial" panose="020B0604020202020204" pitchFamily="34" charset="0"/>
              <a:buChar char="•"/>
              <a:defRPr/>
            </a:pPr>
            <a:r>
              <a:rPr lang="ru-RU" sz="1800" dirty="0" smtClean="0">
                <a:solidFill>
                  <a:srgbClr val="000000"/>
                </a:solidFill>
                <a:latin typeface="Times New Roman" pitchFamily="18" charset="0"/>
                <a:cs typeface="Arial" charset="0"/>
              </a:rPr>
              <a:t>Формирует умения аргументировать свое мнение;</a:t>
            </a:r>
          </a:p>
          <a:p>
            <a:pPr marL="285750" indent="-285750">
              <a:buFont typeface="Arial" panose="020B0604020202020204" pitchFamily="34" charset="0"/>
              <a:buChar char="•"/>
              <a:defRPr/>
            </a:pPr>
            <a:r>
              <a:rPr lang="ru-RU" dirty="0" smtClean="0">
                <a:solidFill>
                  <a:srgbClr val="000000"/>
                </a:solidFill>
                <a:latin typeface="Times New Roman" pitchFamily="18" charset="0"/>
                <a:cs typeface="Arial" charset="0"/>
              </a:rPr>
              <a:t>Отличать факты от предположений, достоверную информацию от ложной;</a:t>
            </a:r>
          </a:p>
          <a:p>
            <a:pPr marL="285750" indent="-285750">
              <a:buFont typeface="Arial" panose="020B0604020202020204" pitchFamily="34" charset="0"/>
              <a:buChar char="•"/>
              <a:defRPr/>
            </a:pPr>
            <a:r>
              <a:rPr lang="ru-RU" dirty="0" smtClean="0">
                <a:solidFill>
                  <a:srgbClr val="000000"/>
                </a:solidFill>
                <a:latin typeface="Times New Roman" pitchFamily="18" charset="0"/>
                <a:cs typeface="Arial" charset="0"/>
              </a:rPr>
              <a:t>Различать обоснованные и необоснованные оценки, делать выводы и прогнозы;</a:t>
            </a:r>
          </a:p>
          <a:p>
            <a:pPr marL="285750" indent="-285750">
              <a:buFont typeface="Arial" panose="020B0604020202020204" pitchFamily="34" charset="0"/>
              <a:buChar char="•"/>
              <a:defRPr/>
            </a:pPr>
            <a:r>
              <a:rPr lang="ru-RU" dirty="0" smtClean="0">
                <a:solidFill>
                  <a:srgbClr val="000000"/>
                </a:solidFill>
                <a:latin typeface="Times New Roman" pitchFamily="18" charset="0"/>
                <a:cs typeface="Arial" charset="0"/>
              </a:rPr>
              <a:t>Формирует креативность, умение найти продуктивное решение</a:t>
            </a:r>
            <a:r>
              <a:rPr lang="ru-RU" b="1" dirty="0" smtClean="0">
                <a:solidFill>
                  <a:srgbClr val="000000"/>
                </a:solidFill>
                <a:latin typeface="Times New Roman" pitchFamily="18" charset="0"/>
                <a:cs typeface="Arial" charset="0"/>
              </a:rPr>
              <a:t>.</a:t>
            </a:r>
          </a:p>
          <a:p>
            <a:pPr marL="285750" indent="-285750">
              <a:buFont typeface="Arial" panose="020B0604020202020204" pitchFamily="34" charset="0"/>
              <a:buChar char="•"/>
              <a:defRPr/>
            </a:pPr>
            <a:endParaRPr lang="ru-RU" b="1" dirty="0">
              <a:solidFill>
                <a:srgbClr val="000000"/>
              </a:solidFill>
              <a:latin typeface="Times New Roman" pitchFamily="18" charset="0"/>
              <a:cs typeface="Arial" charset="0"/>
            </a:endParaRPr>
          </a:p>
          <a:p>
            <a:pPr>
              <a:defRPr/>
            </a:pPr>
            <a:endParaRPr lang="ru-RU" b="1" dirty="0" smtClean="0">
              <a:solidFill>
                <a:srgbClr val="000000"/>
              </a:solidFill>
              <a:latin typeface="Times New Roman" pitchFamily="18" charset="0"/>
              <a:cs typeface="Arial" charset="0"/>
            </a:endParaRPr>
          </a:p>
          <a:p>
            <a:pPr>
              <a:defRPr/>
            </a:pPr>
            <a:endParaRPr lang="ru-RU" b="1" dirty="0" smtClean="0">
              <a:solidFill>
                <a:srgbClr val="000000"/>
              </a:solidFill>
              <a:latin typeface="Times New Roman" pitchFamily="18" charset="0"/>
              <a:cs typeface="Arial" charset="0"/>
            </a:endParaRPr>
          </a:p>
        </p:txBody>
      </p:sp>
      <p:sp>
        <p:nvSpPr>
          <p:cNvPr id="10" name="TextBox 9"/>
          <p:cNvSpPr txBox="1"/>
          <p:nvPr/>
        </p:nvSpPr>
        <p:spPr>
          <a:xfrm>
            <a:off x="2326279" y="6181468"/>
            <a:ext cx="3653483"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ru-RU" sz="1800" b="1" dirty="0" smtClean="0">
                <a:solidFill>
                  <a:srgbClr val="000000"/>
                </a:solidFill>
                <a:latin typeface="Times New Roman" pitchFamily="18" charset="0"/>
                <a:cs typeface="Arial" charset="0"/>
              </a:rPr>
              <a:t>В условиях работы в физико- математической школе</a:t>
            </a:r>
            <a:endParaRPr lang="ru-RU" sz="1800" b="1" dirty="0">
              <a:solidFill>
                <a:srgbClr val="000000"/>
              </a:solidFill>
              <a:latin typeface="Times New Roman" pitchFamily="18" charset="0"/>
              <a:cs typeface="Arial"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94367"/>
            <a:ext cx="731520" cy="731520"/>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5125" y="394367"/>
            <a:ext cx="762000" cy="762000"/>
          </a:xfrm>
          <a:prstGeom prst="rect">
            <a:avLst/>
          </a:prstGeom>
        </p:spPr>
      </p:pic>
      <p:sp>
        <p:nvSpPr>
          <p:cNvPr id="18" name="Выгнутая влево стрелка 17"/>
          <p:cNvSpPr/>
          <p:nvPr/>
        </p:nvSpPr>
        <p:spPr>
          <a:xfrm>
            <a:off x="3131840" y="4965316"/>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9" name="Выгнутая вправо стрелка 18"/>
          <p:cNvSpPr/>
          <p:nvPr/>
        </p:nvSpPr>
        <p:spPr>
          <a:xfrm>
            <a:off x="5148064" y="4965316"/>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610566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2"/>
          <p:cNvSpPr txBox="1">
            <a:spLocks/>
          </p:cNvSpPr>
          <p:nvPr/>
        </p:nvSpPr>
        <p:spPr bwMode="auto">
          <a:xfrm>
            <a:off x="734396" y="228601"/>
            <a:ext cx="8229600" cy="1039812"/>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lvl1pPr marL="342900" indent="-342900" algn="l" rtl="0" eaLnBrk="0" fontAlgn="base" hangingPunct="0">
              <a:spcBef>
                <a:spcPct val="20000"/>
              </a:spcBef>
              <a:spcAft>
                <a:spcPct val="0"/>
              </a:spcAft>
              <a:buChar char="•"/>
              <a:defRPr sz="3200">
                <a:solidFill>
                  <a:schemeClr val="dk1"/>
                </a:solidFill>
                <a:latin typeface="+mn-lt"/>
                <a:ea typeface="+mn-ea"/>
                <a:cs typeface="+mn-cs"/>
              </a:defRPr>
            </a:lvl1pPr>
            <a:lvl2pPr marL="742950" indent="-285750" algn="l" rtl="0" eaLnBrk="0" fontAlgn="base" hangingPunct="0">
              <a:spcBef>
                <a:spcPct val="20000"/>
              </a:spcBef>
              <a:spcAft>
                <a:spcPct val="0"/>
              </a:spcAft>
              <a:buChar char="–"/>
              <a:defRPr sz="2800">
                <a:solidFill>
                  <a:schemeClr val="dk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dk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dk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dk1"/>
                </a:solidFill>
                <a:latin typeface="+mn-lt"/>
                <a:ea typeface="+mn-ea"/>
                <a:cs typeface="+mn-cs"/>
              </a:defRPr>
            </a:lvl5pPr>
            <a:lvl6pPr marL="2514600" indent="-228600" algn="l" rtl="0" fontAlgn="base">
              <a:spcBef>
                <a:spcPct val="20000"/>
              </a:spcBef>
              <a:spcAft>
                <a:spcPct val="0"/>
              </a:spcAft>
              <a:buChar char="»"/>
              <a:defRPr sz="2000">
                <a:solidFill>
                  <a:schemeClr val="dk1"/>
                </a:solidFill>
                <a:latin typeface="+mn-lt"/>
                <a:ea typeface="+mn-ea"/>
                <a:cs typeface="+mn-cs"/>
              </a:defRPr>
            </a:lvl6pPr>
            <a:lvl7pPr marL="2971800" indent="-228600" algn="l" rtl="0" fontAlgn="base">
              <a:spcBef>
                <a:spcPct val="20000"/>
              </a:spcBef>
              <a:spcAft>
                <a:spcPct val="0"/>
              </a:spcAft>
              <a:buChar char="»"/>
              <a:defRPr sz="2000">
                <a:solidFill>
                  <a:schemeClr val="dk1"/>
                </a:solidFill>
                <a:latin typeface="+mn-lt"/>
                <a:ea typeface="+mn-ea"/>
                <a:cs typeface="+mn-cs"/>
              </a:defRPr>
            </a:lvl7pPr>
            <a:lvl8pPr marL="3429000" indent="-228600" algn="l" rtl="0" fontAlgn="base">
              <a:spcBef>
                <a:spcPct val="20000"/>
              </a:spcBef>
              <a:spcAft>
                <a:spcPct val="0"/>
              </a:spcAft>
              <a:buChar char="»"/>
              <a:defRPr sz="2000">
                <a:solidFill>
                  <a:schemeClr val="dk1"/>
                </a:solidFill>
                <a:latin typeface="+mn-lt"/>
                <a:ea typeface="+mn-ea"/>
                <a:cs typeface="+mn-cs"/>
              </a:defRPr>
            </a:lvl8pPr>
            <a:lvl9pPr marL="3886200" indent="-228600" algn="l" rtl="0" fontAlgn="base">
              <a:spcBef>
                <a:spcPct val="20000"/>
              </a:spcBef>
              <a:spcAft>
                <a:spcPct val="0"/>
              </a:spcAft>
              <a:buChar char="»"/>
              <a:defRPr sz="2000">
                <a:solidFill>
                  <a:schemeClr val="dk1"/>
                </a:solidFill>
                <a:latin typeface="+mn-lt"/>
                <a:ea typeface="+mn-ea"/>
                <a:cs typeface="+mn-cs"/>
              </a:defRPr>
            </a:lvl9pPr>
          </a:lstStyle>
          <a:p>
            <a:pPr marL="0" indent="0" algn="ctr">
              <a:buFontTx/>
              <a:buNone/>
              <a:defRPr/>
            </a:pPr>
            <a:r>
              <a:rPr lang="ru-RU" sz="2800" b="1" dirty="0">
                <a:latin typeface="Times New Roman" panose="02020603050405020304" pitchFamily="18" charset="0"/>
                <a:cs typeface="Times New Roman" panose="02020603050405020304" pitchFamily="18" charset="0"/>
              </a:rPr>
              <a:t>Цель и задачи педагогической</a:t>
            </a:r>
          </a:p>
          <a:p>
            <a:pPr marL="0" indent="0" algn="ctr">
              <a:buFontTx/>
              <a:buNone/>
              <a:defRPr/>
            </a:pPr>
            <a:r>
              <a:rPr lang="ru-RU" sz="2800" b="1" dirty="0">
                <a:latin typeface="Times New Roman" panose="02020603050405020304" pitchFamily="18" charset="0"/>
                <a:cs typeface="Times New Roman" panose="02020603050405020304" pitchFamily="18" charset="0"/>
              </a:rPr>
              <a:t>деятельности</a:t>
            </a:r>
            <a:endParaRPr lang="ru-RU" sz="2800" kern="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42875" y="1444565"/>
            <a:ext cx="8858250" cy="707886"/>
          </a:xfrm>
          <a:prstGeom prst="rect">
            <a:avLst/>
          </a:prstGeom>
          <a:noFill/>
        </p:spPr>
        <p:txBody>
          <a:bodyPr>
            <a:spAutoFit/>
          </a:bodyPr>
          <a:lstStyle/>
          <a:p>
            <a:pPr algn="just">
              <a:defRPr/>
            </a:pPr>
            <a:r>
              <a:rPr lang="ru-RU" sz="2000" b="1" u="sng" dirty="0" smtClean="0">
                <a:latin typeface="Times New Roman" panose="02020603050405020304" pitchFamily="18" charset="0"/>
                <a:cs typeface="Times New Roman" panose="02020603050405020304" pitchFamily="18" charset="0"/>
              </a:rPr>
              <a:t>Цель:</a:t>
            </a:r>
            <a:r>
              <a:rPr lang="ru-RU" sz="2000" b="1" dirty="0" smtClean="0">
                <a:latin typeface="Times New Roman" panose="02020603050405020304" pitchFamily="18" charset="0"/>
                <a:cs typeface="Times New Roman" panose="02020603050405020304" pitchFamily="18" charset="0"/>
              </a:rPr>
              <a:t> сформировать познавательные универсальные учебные действия посредством технологии критического мышления.</a:t>
            </a:r>
            <a:endParaRPr lang="ru-RU"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42875" y="2420938"/>
            <a:ext cx="8821738" cy="4678204"/>
          </a:xfrm>
          <a:prstGeom prst="rect">
            <a:avLst/>
          </a:prstGeom>
          <a:noFill/>
        </p:spPr>
        <p:txBody>
          <a:bodyPr>
            <a:spAutoFit/>
          </a:bodyPr>
          <a:lstStyle/>
          <a:p>
            <a:pPr algn="just">
              <a:defRPr/>
            </a:pPr>
            <a:r>
              <a:rPr lang="ru-RU" sz="2000" b="1" u="sng" dirty="0">
                <a:latin typeface="Times New Roman" panose="02020603050405020304" pitchFamily="18" charset="0"/>
                <a:cs typeface="Times New Roman" panose="02020603050405020304" pitchFamily="18" charset="0"/>
              </a:rPr>
              <a:t>Задачи:</a:t>
            </a:r>
          </a:p>
          <a:p>
            <a:pPr algn="just">
              <a:defRPr/>
            </a:pPr>
            <a:endParaRPr lang="ru-RU" sz="2000" dirty="0">
              <a:latin typeface="Times New Roman" panose="02020603050405020304" pitchFamily="18" charset="0"/>
              <a:cs typeface="Times New Roman" panose="02020603050405020304" pitchFamily="18" charset="0"/>
            </a:endParaRPr>
          </a:p>
          <a:p>
            <a:pPr marL="342900" indent="-342900" algn="just">
              <a:buFontTx/>
              <a:buAutoNum type="arabicPeriod"/>
              <a:defRPr/>
            </a:pPr>
            <a:r>
              <a:rPr lang="ru-RU" b="1" dirty="0">
                <a:latin typeface="Times New Roman" panose="02020603050405020304" pitchFamily="18" charset="0"/>
                <a:cs typeface="Times New Roman" panose="02020603050405020304" pitchFamily="18" charset="0"/>
              </a:rPr>
              <a:t>Проанализировать </a:t>
            </a:r>
            <a:r>
              <a:rPr lang="ru-RU" b="1" dirty="0" smtClean="0">
                <a:latin typeface="Times New Roman" panose="02020603050405020304" pitchFamily="18" charset="0"/>
                <a:cs typeface="Times New Roman" panose="02020603050405020304" pitchFamily="18" charset="0"/>
              </a:rPr>
              <a:t> программы и учебный </a:t>
            </a:r>
            <a:r>
              <a:rPr lang="ru-RU" b="1" dirty="0">
                <a:latin typeface="Times New Roman" panose="02020603050405020304" pitchFamily="18" charset="0"/>
                <a:cs typeface="Times New Roman" panose="02020603050405020304" pitchFamily="18" charset="0"/>
              </a:rPr>
              <a:t>материал школьного </a:t>
            </a:r>
            <a:r>
              <a:rPr lang="ru-RU" b="1" dirty="0" smtClean="0">
                <a:latin typeface="Times New Roman" panose="02020603050405020304" pitchFamily="18" charset="0"/>
                <a:cs typeface="Times New Roman" panose="02020603050405020304" pitchFamily="18" charset="0"/>
              </a:rPr>
              <a:t> курса математики и информатики с </a:t>
            </a:r>
            <a:r>
              <a:rPr lang="ru-RU" b="1" dirty="0">
                <a:latin typeface="Times New Roman" panose="02020603050405020304" pitchFamily="18" charset="0"/>
                <a:cs typeface="Times New Roman" panose="02020603050405020304" pitchFamily="18" charset="0"/>
              </a:rPr>
              <a:t>точки зрения применения технологии </a:t>
            </a:r>
            <a:r>
              <a:rPr lang="ru-RU" b="1" dirty="0" smtClean="0">
                <a:latin typeface="Times New Roman" panose="02020603050405020304" pitchFamily="18" charset="0"/>
                <a:cs typeface="Times New Roman" panose="02020603050405020304" pitchFamily="18" charset="0"/>
              </a:rPr>
              <a:t>критического мышления</a:t>
            </a:r>
            <a:r>
              <a:rPr lang="ru-RU" sz="2000" b="1" dirty="0" smtClean="0">
                <a:latin typeface="Times New Roman" panose="02020603050405020304" pitchFamily="18" charset="0"/>
                <a:cs typeface="Times New Roman" panose="02020603050405020304" pitchFamily="18" charset="0"/>
              </a:rPr>
              <a:t>; </a:t>
            </a:r>
          </a:p>
          <a:p>
            <a:pPr algn="just">
              <a:defRPr/>
            </a:pPr>
            <a:r>
              <a:rPr lang="ru-RU" sz="2000" b="1" dirty="0" smtClean="0">
                <a:latin typeface="Times New Roman" panose="02020603050405020304" pitchFamily="18" charset="0"/>
                <a:cs typeface="Times New Roman" panose="02020603050405020304" pitchFamily="18" charset="0"/>
              </a:rPr>
              <a:t>2</a:t>
            </a:r>
            <a:r>
              <a:rPr lang="ru-RU" sz="2000"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Внедрить </a:t>
            </a:r>
            <a:r>
              <a:rPr lang="ru-RU" b="1" dirty="0">
                <a:latin typeface="Times New Roman" panose="02020603050405020304" pitchFamily="18" charset="0"/>
                <a:cs typeface="Times New Roman" panose="02020603050405020304" pitchFamily="18" charset="0"/>
              </a:rPr>
              <a:t>в образовательный процесс наиболее </a:t>
            </a:r>
            <a:r>
              <a:rPr lang="ru-RU" b="1" dirty="0" smtClean="0">
                <a:latin typeface="Times New Roman" panose="02020603050405020304" pitchFamily="18" charset="0"/>
                <a:cs typeface="Times New Roman" panose="02020603050405020304" pitchFamily="18" charset="0"/>
              </a:rPr>
              <a:t>эффективные методы и приемы технологии критического мышления для развития познавательных УУД, ( </a:t>
            </a:r>
            <a:r>
              <a:rPr lang="ru-RU" b="1" dirty="0">
                <a:latin typeface="Times New Roman" panose="02020603050405020304" pitchFamily="18" charset="0"/>
                <a:cs typeface="Times New Roman" panose="02020603050405020304" pitchFamily="18" charset="0"/>
              </a:rPr>
              <a:t>учитывая возрастные и индивидуальные особенности </a:t>
            </a:r>
            <a:r>
              <a:rPr lang="ru-RU" b="1" dirty="0" smtClean="0">
                <a:latin typeface="Times New Roman" panose="02020603050405020304" pitchFamily="18" charset="0"/>
                <a:cs typeface="Times New Roman" panose="02020603050405020304" pitchFamily="18" charset="0"/>
              </a:rPr>
              <a:t>обучающихся);</a:t>
            </a:r>
          </a:p>
          <a:p>
            <a:pPr algn="just">
              <a:defRPr/>
            </a:pPr>
            <a:r>
              <a:rPr lang="ru-RU" b="1" dirty="0" smtClean="0">
                <a:latin typeface="Times New Roman" panose="02020603050405020304" pitchFamily="18" charset="0"/>
                <a:cs typeface="Times New Roman" panose="02020603050405020304" pitchFamily="18" charset="0"/>
              </a:rPr>
              <a:t> 3. Научить мыслить логично, научно, креативно, доказательно, содействовать формированию прочных знаний;</a:t>
            </a:r>
            <a:endParaRPr lang="ru-RU" b="1" dirty="0">
              <a:latin typeface="Times New Roman" panose="02020603050405020304" pitchFamily="18" charset="0"/>
              <a:cs typeface="Times New Roman" panose="02020603050405020304" pitchFamily="18" charset="0"/>
            </a:endParaRPr>
          </a:p>
          <a:p>
            <a:pPr algn="just">
              <a:defRPr/>
            </a:pPr>
            <a:endParaRPr lang="ru-RU" sz="2000" b="1" dirty="0">
              <a:latin typeface="Times New Roman" panose="02020603050405020304" pitchFamily="18" charset="0"/>
              <a:cs typeface="Times New Roman" panose="02020603050405020304" pitchFamily="18" charset="0"/>
            </a:endParaRPr>
          </a:p>
          <a:p>
            <a:pPr algn="just">
              <a:defRPr/>
            </a:pPr>
            <a:r>
              <a:rPr lang="ru-RU" b="1" dirty="0">
                <a:latin typeface="Times New Roman" panose="02020603050405020304" pitchFamily="18" charset="0"/>
                <a:cs typeface="Times New Roman" panose="02020603050405020304" pitchFamily="18" charset="0"/>
              </a:rPr>
              <a:t>4</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Создать систему мониторинга </a:t>
            </a:r>
            <a:r>
              <a:rPr lang="ru-RU" b="1" dirty="0" smtClean="0">
                <a:latin typeface="Times New Roman" panose="02020603050405020304" pitchFamily="18" charset="0"/>
                <a:cs typeface="Times New Roman" panose="02020603050405020304" pitchFamily="18" charset="0"/>
              </a:rPr>
              <a:t>влияния технологии критического мышления для решения творческих заданий в ОГЭ, ЕГЭ, олимпиадных заданий по математике и информатике.</a:t>
            </a:r>
            <a:endParaRPr lang="ru-RU" b="1" dirty="0">
              <a:latin typeface="Times New Roman" panose="02020603050405020304" pitchFamily="18" charset="0"/>
              <a:cs typeface="Times New Roman" panose="02020603050405020304" pitchFamily="18" charset="0"/>
            </a:endParaRPr>
          </a:p>
          <a:p>
            <a:pPr algn="just">
              <a:defRPr/>
            </a:pPr>
            <a:r>
              <a:rPr lang="ru-RU" b="1" dirty="0"/>
              <a:t> </a:t>
            </a:r>
            <a:endParaRPr lang="ru-RU" dirty="0"/>
          </a:p>
          <a:p>
            <a:pPr>
              <a:defRPr/>
            </a:pPr>
            <a:endParaRPr lang="ru-RU" dirty="0"/>
          </a:p>
        </p:txBody>
      </p:sp>
    </p:spTree>
    <p:extLst>
      <p:ext uri="{BB962C8B-B14F-4D97-AF65-F5344CB8AC3E}">
        <p14:creationId xmlns:p14="http://schemas.microsoft.com/office/powerpoint/2010/main" val="3865187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wrap="square" lIns="91440" tIns="45720" rIns="91440" bIns="45720" numCol="1" anchorCtr="0" compatLnSpc="1">
            <a:prstTxWarp prst="textNoShape">
              <a:avLst/>
            </a:prstTxWarp>
            <a:normAutofit/>
          </a:bodyPr>
          <a:lstStyle/>
          <a:p>
            <a:pPr algn="ctr" eaLnBrk="1" hangingPunct="1">
              <a:defRPr/>
            </a:pPr>
            <a:r>
              <a:rPr lang="ru-RU" sz="2400" b="1" u="sng" dirty="0" smtClean="0">
                <a:solidFill>
                  <a:srgbClr val="03495C"/>
                </a:solidFill>
                <a:effectLst>
                  <a:outerShdw blurRad="38100" dist="38100" dir="2700000" algn="tl">
                    <a:srgbClr val="C0C0C0"/>
                  </a:outerShdw>
                </a:effectLst>
                <a:latin typeface="Times New Roman" pitchFamily="18" charset="0"/>
              </a:rPr>
              <a:t>Ведущая педагогическая идея</a:t>
            </a:r>
          </a:p>
        </p:txBody>
      </p:sp>
      <p:sp>
        <p:nvSpPr>
          <p:cNvPr id="13315" name="Содержимое 2"/>
          <p:cNvSpPr>
            <a:spLocks noGrp="1"/>
          </p:cNvSpPr>
          <p:nvPr>
            <p:ph idx="1"/>
          </p:nvPr>
        </p:nvSpPr>
        <p:spPr>
          <a:xfrm>
            <a:off x="822325" y="1196752"/>
            <a:ext cx="7499350" cy="4679032"/>
          </a:xfrm>
        </p:spPr>
        <p:txBody>
          <a:bodyPr/>
          <a:lstStyle/>
          <a:p>
            <a:pPr marL="82550" indent="0" algn="just" eaLnBrk="1" hangingPunct="1">
              <a:buFont typeface="Wingdings 2" panose="05020102010507070707" pitchFamily="18" charset="2"/>
              <a:buNone/>
            </a:pPr>
            <a:r>
              <a:rPr lang="ru-RU" altLang="ru-RU" sz="1800" dirty="0" smtClean="0">
                <a:latin typeface="Times New Roman" panose="02020603050405020304" pitchFamily="18" charset="0"/>
              </a:rPr>
              <a:t> </a:t>
            </a:r>
            <a:r>
              <a:rPr lang="ru-RU" altLang="ru-RU" sz="1800" b="1" dirty="0" smtClean="0">
                <a:latin typeface="Times New Roman" panose="02020603050405020304" pitchFamily="18" charset="0"/>
              </a:rPr>
              <a:t>Применение технологии критического мышления позволяет активизировать самостоятельную  познавательную деятельность обучающихся по умению поиска информации для решения сложных вопросов цивилизационного вызова,   требующих актуализации полученных ранее знаний,  их анализа, умения видеть за отдельными фактами процесс, явление, закономерность.</a:t>
            </a:r>
          </a:p>
          <a:p>
            <a:pPr marL="82550" indent="0" algn="just" eaLnBrk="1" hangingPunct="1">
              <a:buFont typeface="Wingdings 2" panose="05020102010507070707" pitchFamily="18" charset="2"/>
              <a:buNone/>
            </a:pPr>
            <a:endParaRPr lang="ru-RU" altLang="ru-RU" sz="2400" dirty="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smtClean="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smtClean="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smtClean="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smtClean="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smtClean="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smtClean="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smtClean="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sz="2400" dirty="0" smtClean="0">
              <a:latin typeface="Times New Roman" panose="02020603050405020304" pitchFamily="18" charset="0"/>
            </a:endParaRPr>
          </a:p>
          <a:p>
            <a:pPr marL="82550" indent="0" algn="just" eaLnBrk="1" hangingPunct="1">
              <a:buFont typeface="Wingdings 2" panose="05020102010507070707" pitchFamily="18" charset="2"/>
              <a:buNone/>
            </a:pPr>
            <a:endParaRPr lang="ru-RU" altLang="ru-RU" dirty="0" smtClean="0">
              <a:latin typeface="Arial" panose="020B0604020202020204" pitchFamily="34" charset="0"/>
            </a:endParaRPr>
          </a:p>
        </p:txBody>
      </p:sp>
      <p:pic>
        <p:nvPicPr>
          <p:cNvPr id="4" name="Изображение 2" descr="IMG_8523.jpg"/>
          <p:cNvPicPr>
            <a:picLocks noChangeAspect="1"/>
          </p:cNvPicPr>
          <p:nvPr/>
        </p:nvPicPr>
        <p:blipFill rotWithShape="1">
          <a:blip r:embed="rId2" cstate="email">
            <a:extLst>
              <a:ext uri="{28A0092B-C50C-407E-A947-70E740481C1C}">
                <a14:useLocalDpi xmlns:a14="http://schemas.microsoft.com/office/drawing/2010/main" val="0"/>
              </a:ext>
            </a:extLst>
          </a:blip>
          <a:srcRect t="17799" b="-1"/>
          <a:stretch/>
        </p:blipFill>
        <p:spPr>
          <a:xfrm>
            <a:off x="1835696" y="3645024"/>
            <a:ext cx="5184576" cy="2808312"/>
          </a:xfrm>
          <a:prstGeom prst="rect">
            <a:avLst/>
          </a:prstGeom>
        </p:spPr>
      </p:pic>
    </p:spTree>
    <p:extLst>
      <p:ext uri="{BB962C8B-B14F-4D97-AF65-F5344CB8AC3E}">
        <p14:creationId xmlns:p14="http://schemas.microsoft.com/office/powerpoint/2010/main" val="272668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Содержимое 2"/>
          <p:cNvSpPr>
            <a:spLocks noGrp="1"/>
          </p:cNvSpPr>
          <p:nvPr>
            <p:ph idx="1"/>
          </p:nvPr>
        </p:nvSpPr>
        <p:spPr>
          <a:xfrm>
            <a:off x="683568" y="765175"/>
            <a:ext cx="8219132" cy="2592388"/>
          </a:xfrm>
        </p:spPr>
        <p:txBody>
          <a:bodyPr>
            <a:normAutofit fontScale="92500"/>
          </a:bodyPr>
          <a:lstStyle/>
          <a:p>
            <a:pPr algn="ctr" eaLnBrk="1" hangingPunct="1">
              <a:buClr>
                <a:srgbClr val="0F6FC6"/>
              </a:buClr>
              <a:buFont typeface="Wingdings 2" panose="05020102010507070707" pitchFamily="18" charset="2"/>
              <a:buNone/>
            </a:pPr>
            <a:r>
              <a:rPr lang="ru-RU" altLang="ru-RU" sz="2800" b="1" dirty="0" smtClean="0">
                <a:solidFill>
                  <a:srgbClr val="0000FF"/>
                </a:solidFill>
                <a:latin typeface="Times New Roman" panose="02020603050405020304" pitchFamily="18" charset="0"/>
              </a:rPr>
              <a:t>       Технология критического мышления</a:t>
            </a:r>
          </a:p>
          <a:p>
            <a:pPr algn="ctr" eaLnBrk="1" hangingPunct="1">
              <a:buClr>
                <a:srgbClr val="0F6FC6"/>
              </a:buClr>
              <a:buFont typeface="Wingdings 2" panose="05020102010507070707" pitchFamily="18" charset="2"/>
              <a:buNone/>
            </a:pPr>
            <a:r>
              <a:rPr lang="ru-RU" altLang="ru-RU" sz="2400" b="1" dirty="0" smtClean="0">
                <a:solidFill>
                  <a:srgbClr val="0000FF"/>
                </a:solidFill>
                <a:latin typeface="Times New Roman" panose="02020603050405020304" pitchFamily="18" charset="0"/>
              </a:rPr>
              <a:t>	Цель</a:t>
            </a:r>
            <a:r>
              <a:rPr lang="ru-RU" altLang="ru-RU" sz="2400" dirty="0" smtClean="0">
                <a:solidFill>
                  <a:srgbClr val="0000FF"/>
                </a:solidFill>
                <a:latin typeface="Times New Roman" panose="02020603050405020304" pitchFamily="18" charset="0"/>
              </a:rPr>
              <a:t>:</a:t>
            </a:r>
            <a:r>
              <a:rPr lang="ru-RU" altLang="ru-RU" sz="2400" dirty="0" smtClean="0">
                <a:solidFill>
                  <a:srgbClr val="000000"/>
                </a:solidFill>
                <a:latin typeface="Times New Roman" panose="02020603050405020304" pitchFamily="18" charset="0"/>
              </a:rPr>
              <a:t> Создать условия для личностного роста обучающихся через систему формирования навыков критической работы с информацией, позволяющих развивать у школьников  аналитическое, конструктивное, креативное мышление.</a:t>
            </a:r>
          </a:p>
          <a:p>
            <a:pPr algn="ctr" eaLnBrk="1" hangingPunct="1">
              <a:buClr>
                <a:srgbClr val="0F6FC6"/>
              </a:buClr>
              <a:buFont typeface="Wingdings 2" panose="05020102010507070707" pitchFamily="18" charset="2"/>
              <a:buNone/>
            </a:pPr>
            <a:r>
              <a:rPr lang="ru-RU" altLang="ru-RU" sz="2400" b="1" dirty="0" smtClean="0">
                <a:solidFill>
                  <a:srgbClr val="0000FF"/>
                </a:solidFill>
                <a:latin typeface="Times New Roman" panose="02020603050405020304" pitchFamily="18" charset="0"/>
              </a:rPr>
              <a:t>	</a:t>
            </a:r>
            <a:endParaRPr lang="ru-RU" altLang="ru-RU" sz="2400" dirty="0" smtClean="0">
              <a:solidFill>
                <a:srgbClr val="000000"/>
              </a:solidFill>
              <a:latin typeface="Times New Roman" panose="02020603050405020304" pitchFamily="18" charset="0"/>
            </a:endParaRPr>
          </a:p>
        </p:txBody>
      </p:sp>
      <p:sp>
        <p:nvSpPr>
          <p:cNvPr id="2" name="Заголовок 1"/>
          <p:cNvSpPr>
            <a:spLocks noGrp="1"/>
          </p:cNvSpPr>
          <p:nvPr>
            <p:ph type="title" idx="4294967295"/>
          </p:nvPr>
        </p:nvSpPr>
        <p:spPr bwMode="auto">
          <a:xfrm>
            <a:off x="1435100" y="274638"/>
            <a:ext cx="7499350" cy="490537"/>
          </a:xfrm>
        </p:spPr>
        <p:txBody>
          <a:bodyPr vert="horz" wrap="square" lIns="91440" tIns="45720" rIns="91440" bIns="45720" numCol="1" anchorCtr="0" compatLnSpc="1">
            <a:prstTxWarp prst="textNoShape">
              <a:avLst/>
            </a:prstTxWarp>
            <a:noAutofit/>
          </a:bodyPr>
          <a:lstStyle/>
          <a:p>
            <a:pPr eaLnBrk="1" hangingPunct="1">
              <a:defRPr/>
            </a:pPr>
            <a:r>
              <a:rPr lang="ru-RU" sz="2800" b="1" dirty="0" err="1" smtClean="0">
                <a:solidFill>
                  <a:srgbClr val="03495C"/>
                </a:solidFill>
                <a:effectLst>
                  <a:outerShdw blurRad="38100" dist="38100" dir="2700000" algn="tl">
                    <a:srgbClr val="C0C0C0"/>
                  </a:outerShdw>
                </a:effectLst>
                <a:latin typeface="Times New Roman" pitchFamily="18" charset="0"/>
              </a:rPr>
              <a:t>Деятельностный</a:t>
            </a:r>
            <a:r>
              <a:rPr lang="ru-RU" sz="2800" b="1" dirty="0" smtClean="0">
                <a:solidFill>
                  <a:srgbClr val="03495C"/>
                </a:solidFill>
                <a:effectLst>
                  <a:outerShdw blurRad="38100" dist="38100" dir="2700000" algn="tl">
                    <a:srgbClr val="C0C0C0"/>
                  </a:outerShdw>
                </a:effectLst>
                <a:latin typeface="Times New Roman" pitchFamily="18" charset="0"/>
              </a:rPr>
              <a:t> аспект личного вклада</a:t>
            </a:r>
          </a:p>
        </p:txBody>
      </p:sp>
      <p:sp>
        <p:nvSpPr>
          <p:cNvPr id="14340" name="TextBox 2"/>
          <p:cNvSpPr txBox="1">
            <a:spLocks noChangeArrowheads="1"/>
          </p:cNvSpPr>
          <p:nvPr/>
        </p:nvSpPr>
        <p:spPr bwMode="auto">
          <a:xfrm>
            <a:off x="3923928" y="3402707"/>
            <a:ext cx="180072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Times New Roman" panose="02020603050405020304" pitchFamily="18" charset="0"/>
                <a:cs typeface="Arial" panose="020B0604020202020204" pitchFamily="34" charset="0"/>
              </a:defRPr>
            </a:lvl1pPr>
            <a:lvl2pPr marL="742950" indent="-285750" eaLnBrk="0" hangingPunct="0">
              <a:defRPr sz="2000">
                <a:solidFill>
                  <a:schemeClr val="tx1"/>
                </a:solidFill>
                <a:latin typeface="Times New Roman" panose="02020603050405020304" pitchFamily="18" charset="0"/>
                <a:cs typeface="Arial" panose="020B0604020202020204" pitchFamily="34" charset="0"/>
              </a:defRPr>
            </a:lvl2pPr>
            <a:lvl3pPr marL="1143000" indent="-228600" eaLnBrk="0" hangingPunct="0">
              <a:defRPr sz="2000">
                <a:solidFill>
                  <a:schemeClr val="tx1"/>
                </a:solidFill>
                <a:latin typeface="Times New Roman" panose="02020603050405020304" pitchFamily="18" charset="0"/>
                <a:cs typeface="Arial" panose="020B0604020202020204" pitchFamily="34" charset="0"/>
              </a:defRPr>
            </a:lvl3pPr>
            <a:lvl4pPr marL="1600200" indent="-228600" eaLnBrk="0" hangingPunct="0">
              <a:defRPr sz="2000">
                <a:solidFill>
                  <a:schemeClr val="tx1"/>
                </a:solidFill>
                <a:latin typeface="Times New Roman" panose="02020603050405020304" pitchFamily="18" charset="0"/>
                <a:cs typeface="Arial" panose="020B0604020202020204" pitchFamily="34" charset="0"/>
              </a:defRPr>
            </a:lvl4pPr>
            <a:lvl5pPr marL="2057400" indent="-228600" eaLnBrk="0" hangingPunct="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ctr" eaLnBrk="1" hangingPunct="1"/>
            <a:r>
              <a:rPr lang="ru-RU" sz="1800" b="1" dirty="0" smtClean="0">
                <a:solidFill>
                  <a:srgbClr val="FF0000"/>
                </a:solidFill>
              </a:rPr>
              <a:t>УРОК, внеурочное время</a:t>
            </a:r>
            <a:endParaRPr lang="ru-RU" sz="1800" b="1" dirty="0">
              <a:solidFill>
                <a:srgbClr val="FF0000"/>
              </a:solidFill>
            </a:endParaRPr>
          </a:p>
        </p:txBody>
      </p:sp>
      <p:sp>
        <p:nvSpPr>
          <p:cNvPr id="14349" name="TextBox 22"/>
          <p:cNvSpPr txBox="1">
            <a:spLocks noChangeArrowheads="1"/>
          </p:cNvSpPr>
          <p:nvPr/>
        </p:nvSpPr>
        <p:spPr bwMode="auto">
          <a:xfrm>
            <a:off x="2195736" y="2986882"/>
            <a:ext cx="507739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Times New Roman" panose="02020603050405020304" pitchFamily="18" charset="0"/>
                <a:cs typeface="Arial" panose="020B0604020202020204" pitchFamily="34" charset="0"/>
              </a:defRPr>
            </a:lvl1pPr>
            <a:lvl2pPr marL="742950" indent="-285750" eaLnBrk="0" hangingPunct="0">
              <a:defRPr sz="2000">
                <a:solidFill>
                  <a:schemeClr val="tx1"/>
                </a:solidFill>
                <a:latin typeface="Times New Roman" panose="02020603050405020304" pitchFamily="18" charset="0"/>
                <a:cs typeface="Arial" panose="020B0604020202020204" pitchFamily="34" charset="0"/>
              </a:defRPr>
            </a:lvl2pPr>
            <a:lvl3pPr marL="1143000" indent="-228600" eaLnBrk="0" hangingPunct="0">
              <a:defRPr sz="2000">
                <a:solidFill>
                  <a:schemeClr val="tx1"/>
                </a:solidFill>
                <a:latin typeface="Times New Roman" panose="02020603050405020304" pitchFamily="18" charset="0"/>
                <a:cs typeface="Arial" panose="020B0604020202020204" pitchFamily="34" charset="0"/>
              </a:defRPr>
            </a:lvl3pPr>
            <a:lvl4pPr marL="1600200" indent="-228600" eaLnBrk="0" hangingPunct="0">
              <a:defRPr sz="2000">
                <a:solidFill>
                  <a:schemeClr val="tx1"/>
                </a:solidFill>
                <a:latin typeface="Times New Roman" panose="02020603050405020304" pitchFamily="18" charset="0"/>
                <a:cs typeface="Arial" panose="020B0604020202020204" pitchFamily="34" charset="0"/>
              </a:defRPr>
            </a:lvl4pPr>
            <a:lvl5pPr marL="2057400" indent="-228600" eaLnBrk="0" hangingPunct="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ctr" eaLnBrk="1" hangingPunct="1"/>
            <a:r>
              <a:rPr lang="ru-RU" b="1" dirty="0">
                <a:solidFill>
                  <a:srgbClr val="0000FF"/>
                </a:solidFill>
              </a:rPr>
              <a:t>ОБЛАСТЬ ПРИМЕНЕНИЯ</a:t>
            </a:r>
          </a:p>
        </p:txBody>
      </p:sp>
      <p:sp>
        <p:nvSpPr>
          <p:cNvPr id="3" name="Скругленный прямоугольник 2"/>
          <p:cNvSpPr/>
          <p:nvPr/>
        </p:nvSpPr>
        <p:spPr>
          <a:xfrm>
            <a:off x="3923928" y="3386932"/>
            <a:ext cx="1800722" cy="1261268"/>
          </a:xfrm>
          <a:prstGeom prst="roundRect">
            <a:avLst/>
          </a:prstGeom>
          <a:ln w="38100">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a:solidFill>
                  <a:srgbClr val="FF0000"/>
                </a:solidFill>
              </a:rPr>
              <a:t>УРОК, внеурочное время</a:t>
            </a:r>
          </a:p>
        </p:txBody>
      </p:sp>
      <p:sp>
        <p:nvSpPr>
          <p:cNvPr id="4" name="Скругленный прямоугольник 3"/>
          <p:cNvSpPr/>
          <p:nvPr/>
        </p:nvSpPr>
        <p:spPr>
          <a:xfrm>
            <a:off x="1428750" y="5476172"/>
            <a:ext cx="914400"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hlinkClick r:id="rId2" action="ppaction://hlinkpres?slideindex=1&amp;slidetitle="/>
              </a:rPr>
              <a:t>урок.</a:t>
            </a:r>
            <a:r>
              <a:rPr lang="en-US" b="1" dirty="0" err="1" smtClean="0">
                <a:hlinkClick r:id="rId2" action="ppaction://hlinkpres?slideindex=1&amp;slidetitle="/>
              </a:rPr>
              <a:t>pptx</a:t>
            </a:r>
            <a:endParaRPr lang="ru-RU" dirty="0"/>
          </a:p>
        </p:txBody>
      </p:sp>
      <p:sp>
        <p:nvSpPr>
          <p:cNvPr id="18" name="Скругленный прямоугольник 17"/>
          <p:cNvSpPr/>
          <p:nvPr/>
        </p:nvSpPr>
        <p:spPr>
          <a:xfrm>
            <a:off x="2825992" y="5508880"/>
            <a:ext cx="2268128"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b="1" dirty="0"/>
          </a:p>
        </p:txBody>
      </p:sp>
      <p:sp>
        <p:nvSpPr>
          <p:cNvPr id="19" name="Скругленный прямоугольник 18"/>
          <p:cNvSpPr/>
          <p:nvPr/>
        </p:nvSpPr>
        <p:spPr>
          <a:xfrm>
            <a:off x="5597506" y="5535517"/>
            <a:ext cx="2016224"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a:hlinkClick r:id="rId3" action="ppaction://hlinkpres?slideindex=1&amp;slidetitle="/>
              </a:rPr>
              <a:t>Подготовка к экзаменам, олимпиадам</a:t>
            </a:r>
            <a:endParaRPr lang="ru-RU" b="1" dirty="0"/>
          </a:p>
        </p:txBody>
      </p:sp>
      <p:cxnSp>
        <p:nvCxnSpPr>
          <p:cNvPr id="6" name="Прямая со стрелкой 5"/>
          <p:cNvCxnSpPr>
            <a:stCxn id="3" idx="2"/>
          </p:cNvCxnSpPr>
          <p:nvPr/>
        </p:nvCxnSpPr>
        <p:spPr>
          <a:xfrm flipH="1">
            <a:off x="1763689" y="4648200"/>
            <a:ext cx="3060600" cy="78657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1" name="Прямая со стрелкой 20"/>
          <p:cNvCxnSpPr/>
          <p:nvPr/>
        </p:nvCxnSpPr>
        <p:spPr>
          <a:xfrm flipH="1">
            <a:off x="4283968" y="4700258"/>
            <a:ext cx="540321" cy="78657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3" name="Прямая со стрелкой 22"/>
          <p:cNvCxnSpPr>
            <a:endCxn id="19" idx="0"/>
          </p:cNvCxnSpPr>
          <p:nvPr/>
        </p:nvCxnSpPr>
        <p:spPr>
          <a:xfrm>
            <a:off x="4824289" y="4651570"/>
            <a:ext cx="1781329" cy="88394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7717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p:cNvSpPr>
          <p:nvPr>
            <p:ph type="body" idx="1"/>
          </p:nvPr>
        </p:nvSpPr>
        <p:spPr>
          <a:xfrm>
            <a:off x="683568" y="908720"/>
            <a:ext cx="8074670" cy="5544616"/>
          </a:xfrm>
        </p:spPr>
        <p:txBody>
          <a:bodyPr>
            <a:noAutofit/>
          </a:bodyPr>
          <a:lstStyle/>
          <a:p>
            <a:pPr algn="just">
              <a:lnSpc>
                <a:spcPct val="80000"/>
              </a:lnSpc>
              <a:buFont typeface="Wingdings 2" panose="05020102010507070707" pitchFamily="18" charset="2"/>
              <a:buNone/>
              <a:defRPr/>
            </a:pPr>
            <a:r>
              <a:rPr lang="ru-RU" altLang="ru-RU" sz="1800" b="1" u="sng" dirty="0" smtClean="0">
                <a:latin typeface="Times New Roman" pitchFamily="18" charset="0"/>
                <a:cs typeface="Times New Roman" panose="02020603050405020304" pitchFamily="18" charset="0"/>
              </a:rPr>
              <a:t>Пример: </a:t>
            </a:r>
            <a:r>
              <a:rPr lang="ru-RU" altLang="ru-RU" sz="1800" b="1" u="sng" dirty="0" smtClean="0">
                <a:latin typeface="Times New Roman" pitchFamily="18" charset="0"/>
                <a:cs typeface="Times New Roman" panose="02020603050405020304" pitchFamily="18" charset="0"/>
              </a:rPr>
              <a:t>Кейс</a:t>
            </a:r>
            <a:r>
              <a:rPr lang="ru-RU" altLang="ru-RU" sz="1800" u="sng" dirty="0" smtClean="0">
                <a:latin typeface="Times New Roman" pitchFamily="18" charset="0"/>
                <a:cs typeface="Times New Roman" panose="02020603050405020304" pitchFamily="18" charset="0"/>
              </a:rPr>
              <a:t>: «Отбор корней при решении логарифмических уравнений»,     11 класс</a:t>
            </a:r>
            <a:r>
              <a:rPr lang="ru-RU" altLang="ru-RU" sz="1800" u="sng" dirty="0" smtClean="0">
                <a:latin typeface="Times New Roman" pitchFamily="18" charset="0"/>
                <a:cs typeface="Times New Roman" panose="02020603050405020304" pitchFamily="18" charset="0"/>
              </a:rPr>
              <a:t>.</a:t>
            </a:r>
          </a:p>
          <a:p>
            <a:pPr algn="just">
              <a:lnSpc>
                <a:spcPct val="80000"/>
              </a:lnSpc>
              <a:buFont typeface="Wingdings 2" panose="05020102010507070707" pitchFamily="18" charset="2"/>
              <a:buNone/>
              <a:defRPr/>
            </a:pPr>
            <a:r>
              <a:rPr lang="ru-RU" sz="1800" b="1" dirty="0" smtClean="0">
                <a:latin typeface="Times New Roman" panose="02020603050405020304" pitchFamily="18" charset="0"/>
                <a:cs typeface="Times New Roman" panose="02020603050405020304" pitchFamily="18" charset="0"/>
              </a:rPr>
              <a:t> Вид кейса: </a:t>
            </a:r>
            <a:r>
              <a:rPr lang="ru-RU" sz="1800" dirty="0" smtClean="0">
                <a:latin typeface="Times New Roman" panose="02020603050405020304" pitchFamily="18" charset="0"/>
                <a:cs typeface="Times New Roman" panose="02020603050405020304" pitchFamily="18" charset="0"/>
              </a:rPr>
              <a:t>печатный</a:t>
            </a:r>
          </a:p>
          <a:p>
            <a:pPr algn="just">
              <a:lnSpc>
                <a:spcPct val="80000"/>
              </a:lnSpc>
              <a:buFont typeface="Wingdings 2" panose="05020102010507070707" pitchFamily="18" charset="2"/>
              <a:buNone/>
              <a:defRPr/>
            </a:pPr>
            <a:r>
              <a:rPr lang="ru-RU" altLang="ru-RU" sz="1800" b="1" dirty="0" smtClean="0">
                <a:latin typeface="Times New Roman" panose="02020603050405020304" pitchFamily="18" charset="0"/>
                <a:cs typeface="Times New Roman" panose="02020603050405020304" pitchFamily="18" charset="0"/>
              </a:rPr>
              <a:t>Тип кейса</a:t>
            </a:r>
            <a:r>
              <a:rPr lang="ru-RU" altLang="ru-RU" sz="1800" dirty="0" smtClean="0">
                <a:latin typeface="Times New Roman" panose="02020603050405020304" pitchFamily="18" charset="0"/>
                <a:cs typeface="Times New Roman" panose="02020603050405020304" pitchFamily="18" charset="0"/>
              </a:rPr>
              <a:t>: практический</a:t>
            </a:r>
            <a:endParaRPr lang="ru-RU" altLang="ru-RU" sz="1800" dirty="0" smtClean="0">
              <a:latin typeface="Times New Roman" pitchFamily="18" charset="0"/>
              <a:cs typeface="Times New Roman" panose="02020603050405020304" pitchFamily="18" charset="0"/>
            </a:endParaRPr>
          </a:p>
          <a:p>
            <a:pPr marL="0" indent="0">
              <a:buNone/>
            </a:pPr>
            <a:r>
              <a:rPr lang="ru-RU" altLang="ru-RU" sz="1800" b="1" dirty="0" smtClean="0">
                <a:latin typeface="Times New Roman" pitchFamily="18" charset="0"/>
                <a:cs typeface="Times New Roman" panose="02020603050405020304" pitchFamily="18" charset="0"/>
              </a:rPr>
              <a:t>Проблема</a:t>
            </a:r>
            <a:r>
              <a:rPr lang="ru-RU" altLang="ru-RU" sz="1800" dirty="0" smtClean="0">
                <a:latin typeface="Times New Roman"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Все усилия ученицы 11 класса Марии направлены на поступление в престижный вуз города. Познакомившись с заданиями 1и 2 части ЕГЭ, Мария сразу определила своего «врага»- задание №13. Так давайте поможем Марии справиться с ее проблемой…</a:t>
            </a:r>
            <a:endParaRPr lang="ru-RU" sz="1800" dirty="0">
              <a:latin typeface="Times New Roman" panose="02020603050405020304" pitchFamily="18" charset="0"/>
              <a:cs typeface="Times New Roman" panose="02020603050405020304" pitchFamily="18" charset="0"/>
            </a:endParaRPr>
          </a:p>
          <a:p>
            <a:pPr marL="0" indent="0">
              <a:buNone/>
            </a:pPr>
            <a:r>
              <a:rPr lang="ru-RU" sz="1800" b="1" dirty="0" smtClean="0">
                <a:latin typeface="Times New Roman" panose="02020603050405020304" pitchFamily="18" charset="0"/>
                <a:cs typeface="Times New Roman" panose="02020603050405020304" pitchFamily="18" charset="0"/>
              </a:rPr>
              <a:t>Цель </a:t>
            </a:r>
            <a:r>
              <a:rPr lang="ru-RU" sz="1800" b="1" dirty="0">
                <a:latin typeface="Times New Roman" panose="02020603050405020304" pitchFamily="18" charset="0"/>
                <a:cs typeface="Times New Roman" panose="02020603050405020304" pitchFamily="18" charset="0"/>
              </a:rPr>
              <a:t>урока</a:t>
            </a:r>
            <a:r>
              <a:rPr lang="ru-RU" sz="1800" b="1" u="sng"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рассмотреть пример решения задания с учителем и далее весь класс решает аналогичное задание.</a:t>
            </a:r>
            <a:endParaRPr lang="ru-RU" sz="1800" dirty="0">
              <a:latin typeface="Times New Roman" panose="02020603050405020304" pitchFamily="18" charset="0"/>
              <a:cs typeface="Times New Roman" panose="02020603050405020304" pitchFamily="18" charset="0"/>
            </a:endParaRPr>
          </a:p>
          <a:p>
            <a:pPr marL="0" indent="0">
              <a:buNone/>
            </a:pPr>
            <a:r>
              <a:rPr lang="ru-RU" sz="1800" b="1" dirty="0">
                <a:latin typeface="Times New Roman" panose="02020603050405020304" pitchFamily="18" charset="0"/>
                <a:cs typeface="Times New Roman" panose="02020603050405020304" pitchFamily="18" charset="0"/>
              </a:rPr>
              <a:t>    Задачи урока</a:t>
            </a:r>
            <a:r>
              <a:rPr lang="ru-RU" sz="1800" b="1" dirty="0" smtClean="0">
                <a:latin typeface="Times New Roman" panose="02020603050405020304" pitchFamily="18" charset="0"/>
                <a:cs typeface="Times New Roman" panose="02020603050405020304" pitchFamily="18" charset="0"/>
              </a:rPr>
              <a:t>:</a:t>
            </a:r>
          </a:p>
          <a:p>
            <a:pPr marL="0" indent="0">
              <a:buNone/>
            </a:pPr>
            <a:endParaRPr lang="ru-RU" sz="1800" dirty="0">
              <a:latin typeface="Times New Roman" panose="02020603050405020304" pitchFamily="18" charset="0"/>
              <a:cs typeface="Times New Roman" panose="02020603050405020304" pitchFamily="18" charset="0"/>
            </a:endParaRPr>
          </a:p>
          <a:p>
            <a:pPr algn="just">
              <a:lnSpc>
                <a:spcPct val="80000"/>
              </a:lnSpc>
              <a:buFont typeface="Wingdings 2" panose="05020102010507070707" pitchFamily="18" charset="2"/>
              <a:buNone/>
              <a:defRPr/>
            </a:pPr>
            <a:r>
              <a:rPr lang="ru-RU" altLang="ru-RU" sz="1800" b="1" dirty="0">
                <a:latin typeface="Times New Roman" pitchFamily="18" charset="0"/>
                <a:cs typeface="Times New Roman" panose="02020603050405020304" pitchFamily="18" charset="0"/>
              </a:rPr>
              <a:t>И</a:t>
            </a:r>
            <a:r>
              <a:rPr lang="ru-RU" altLang="ru-RU" sz="1800" b="1" dirty="0" smtClean="0">
                <a:latin typeface="Times New Roman" pitchFamily="18" charset="0"/>
                <a:cs typeface="Times New Roman" panose="02020603050405020304" pitchFamily="18" charset="0"/>
              </a:rPr>
              <a:t>спользование </a:t>
            </a:r>
            <a:r>
              <a:rPr lang="ru-RU" altLang="ru-RU" sz="1800" b="1" dirty="0" smtClean="0">
                <a:latin typeface="Times New Roman" pitchFamily="18" charset="0"/>
                <a:cs typeface="Times New Roman" panose="02020603050405020304" pitchFamily="18" charset="0"/>
              </a:rPr>
              <a:t>технологии:</a:t>
            </a:r>
            <a:r>
              <a:rPr lang="ru-RU" altLang="ru-RU" sz="1800" dirty="0" smtClean="0">
                <a:latin typeface="Times New Roman" panose="02020603050405020304" pitchFamily="18" charset="0"/>
                <a:cs typeface="Times New Roman" panose="02020603050405020304" pitchFamily="18" charset="0"/>
              </a:rPr>
              <a:t> перевод проблемного вопроса в проблемную ситуацию, определение путей решения проблемы, подготовка проблемного домашнего задания; </a:t>
            </a:r>
          </a:p>
          <a:p>
            <a:pPr algn="just">
              <a:lnSpc>
                <a:spcPct val="80000"/>
              </a:lnSpc>
              <a:buFont typeface="Wingdings 2" panose="05020102010507070707" pitchFamily="18" charset="2"/>
              <a:buNone/>
              <a:defRPr/>
            </a:pPr>
            <a:endParaRPr lang="ru-RU" altLang="ru-RU" sz="1800" b="1" dirty="0" smtClean="0">
              <a:latin typeface="Times New Roman" pitchFamily="18" charset="0"/>
              <a:cs typeface="Times New Roman" panose="02020603050405020304" pitchFamily="18" charset="0"/>
            </a:endParaRPr>
          </a:p>
        </p:txBody>
      </p:sp>
      <p:sp>
        <p:nvSpPr>
          <p:cNvPr id="2" name="Заголовок 1"/>
          <p:cNvSpPr>
            <a:spLocks noGrp="1"/>
          </p:cNvSpPr>
          <p:nvPr>
            <p:ph type="title"/>
          </p:nvPr>
        </p:nvSpPr>
        <p:spPr bwMode="auto">
          <a:xfrm>
            <a:off x="1435100" y="274638"/>
            <a:ext cx="7499350" cy="706437"/>
          </a:xfrm>
        </p:spPr>
        <p:txBody>
          <a:bodyPr vert="horz" wrap="square" lIns="91440" tIns="45720" rIns="91440" bIns="45720" numCol="1" anchorCtr="0" compatLnSpc="1">
            <a:prstTxWarp prst="textNoShape">
              <a:avLst/>
            </a:prstTxWarp>
          </a:bodyPr>
          <a:lstStyle/>
          <a:p>
            <a:pPr algn="ctr" eaLnBrk="1" hangingPunct="1">
              <a:defRPr/>
            </a:pPr>
            <a:r>
              <a:rPr lang="ru-RU" sz="2800" b="1" dirty="0" err="1" smtClean="0">
                <a:solidFill>
                  <a:srgbClr val="03495C"/>
                </a:solidFill>
                <a:effectLst>
                  <a:outerShdw blurRad="38100" dist="38100" dir="2700000" algn="tl">
                    <a:srgbClr val="C0C0C0"/>
                  </a:outerShdw>
                </a:effectLst>
                <a:latin typeface="Times New Roman" pitchFamily="18" charset="0"/>
              </a:rPr>
              <a:t>Деятельностный</a:t>
            </a:r>
            <a:r>
              <a:rPr lang="ru-RU" sz="2800" b="1" dirty="0" smtClean="0">
                <a:solidFill>
                  <a:srgbClr val="03495C"/>
                </a:solidFill>
                <a:effectLst>
                  <a:outerShdw blurRad="38100" dist="38100" dir="2700000" algn="tl">
                    <a:srgbClr val="C0C0C0"/>
                  </a:outerShdw>
                </a:effectLst>
                <a:latin typeface="Times New Roman" pitchFamily="18" charset="0"/>
              </a:rPr>
              <a:t> аспект личного вклада</a:t>
            </a:r>
          </a:p>
        </p:txBody>
      </p:sp>
    </p:spTree>
    <p:extLst>
      <p:ext uri="{BB962C8B-B14F-4D97-AF65-F5344CB8AC3E}">
        <p14:creationId xmlns:p14="http://schemas.microsoft.com/office/powerpoint/2010/main" val="2781755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1251</TotalTime>
  <Words>1237</Words>
  <Application>Microsoft Office PowerPoint</Application>
  <PresentationFormat>Экран (4:3)</PresentationFormat>
  <Paragraphs>172</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Презентация PowerPoint</vt:lpstr>
      <vt:lpstr>Презентация PowerPoint</vt:lpstr>
      <vt:lpstr>Презентация PowerPoint</vt:lpstr>
      <vt:lpstr>Презентация PowerPoint</vt:lpstr>
      <vt:lpstr>Теоретическое обоснование личного вклада в развитие образования</vt:lpstr>
      <vt:lpstr>Презентация PowerPoint</vt:lpstr>
      <vt:lpstr>Ведущая педагогическая идея</vt:lpstr>
      <vt:lpstr>Деятельностный аспект личного вклада</vt:lpstr>
      <vt:lpstr>Деятельностный аспект личного вклада</vt:lpstr>
      <vt:lpstr>Деятельностный аспект личного вклада</vt:lpstr>
      <vt:lpstr>Критерии, которым, по мнению обучающихся 10-11 классов должен соответствовать выпускник современной школы (в %)</vt:lpstr>
      <vt:lpstr>Диапазон личного вклада и степень его новизны </vt:lpstr>
      <vt:lpstr>Транслируемость практических достижений профессиональной деятельности</vt:lpstr>
      <vt:lpstr>Литература</vt:lpstr>
      <vt:lpstr>Вместо 13 слайда…..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МБОУ лицей №87 имени Л.И. Новиковой</dc:title>
  <dc:creator>User</dc:creator>
  <cp:lastModifiedBy>Елена В. Морозова</cp:lastModifiedBy>
  <cp:revision>160</cp:revision>
  <dcterms:created xsi:type="dcterms:W3CDTF">2014-03-22T06:51:37Z</dcterms:created>
  <dcterms:modified xsi:type="dcterms:W3CDTF">2020-02-18T11:47:45Z</dcterms:modified>
</cp:coreProperties>
</file>