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86CDA-6021-4D84-AD32-27852646E01A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DDC22-FF3B-4581-B67E-BDC423DA8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991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F44FC-9BCB-4859-AEE1-7731C3E0883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кластера</a:t>
            </a:r>
            <a:endParaRPr lang="ru-RU" sz="440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29196"/>
          </a:xfr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71472" y="4857760"/>
            <a:ext cx="2571736" cy="128588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Приведенные а=1</a:t>
            </a:r>
            <a:endParaRPr lang="ru-RU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8596" y="1857364"/>
            <a:ext cx="2428892" cy="114300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Полные</a:t>
            </a:r>
            <a:endParaRPr lang="ru-RU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а≠0,</a:t>
            </a:r>
            <a:r>
              <a:rPr 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b≠0,c≠0</a:t>
            </a:r>
            <a:endParaRPr lang="en-US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000364" y="3500438"/>
            <a:ext cx="2928958" cy="128588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Кв</a:t>
            </a:r>
            <a:r>
              <a:rPr lang="ru-RU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а</a:t>
            </a: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дратные уравнения</a:t>
            </a:r>
            <a:endParaRPr lang="ru-RU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ax</a:t>
            </a:r>
            <a:r>
              <a:rPr lang="en-US" b="1" baseline="30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2</a:t>
            </a:r>
            <a:r>
              <a:rPr 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+bx+c=0</a:t>
            </a:r>
            <a:endParaRPr lang="en-US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15008" y="1785926"/>
            <a:ext cx="3214710" cy="128588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Неполные</a:t>
            </a:r>
            <a:endParaRPr lang="ru-RU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a≠0, b=0 </a:t>
            </a:r>
            <a:r>
              <a:rPr lang="en-US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или</a:t>
            </a:r>
            <a:r>
              <a:rPr 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с =0</a:t>
            </a:r>
            <a:endParaRPr lang="en-US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57818" y="4857760"/>
            <a:ext cx="3000396" cy="14287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Неприведенные</a:t>
            </a:r>
            <a:endParaRPr lang="ru-RU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а</a:t>
            </a: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≠1</a:t>
            </a:r>
            <a:endParaRPr lang="ru-RU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143108" y="3000372"/>
            <a:ext cx="1285884" cy="64294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6" idx="7"/>
          </p:cNvCxnSpPr>
          <p:nvPr/>
        </p:nvCxnSpPr>
        <p:spPr>
          <a:xfrm rot="5400000" flipH="1" flipV="1">
            <a:off x="5870732" y="2701465"/>
            <a:ext cx="616941" cy="135763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715008" y="4429132"/>
            <a:ext cx="1500198" cy="42862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4" idx="0"/>
            <a:endCxn id="6" idx="3"/>
          </p:cNvCxnSpPr>
          <p:nvPr/>
        </p:nvCxnSpPr>
        <p:spPr>
          <a:xfrm rot="5400000" flipH="1" flipV="1">
            <a:off x="2513445" y="3941905"/>
            <a:ext cx="259751" cy="157196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55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85884"/>
          </a:xfrm>
        </p:spPr>
        <p:txBody>
          <a:bodyPr>
            <a:normAutofit fontScale="90000"/>
          </a:bodyPr>
          <a:lstStyle/>
          <a:p>
            <a:pPr lvl="0"/>
            <a:r>
              <a:rPr lang="ru-RU" sz="4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Положительные стороны приема «Кубик»</a:t>
            </a:r>
            <a:r>
              <a:rPr lang="ru-RU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ru-RU" sz="3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571612"/>
            <a:ext cx="78581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позволяет ученикам реализовать различные фокусы рассмотрения проблемы, темы, задания;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создает на уроке целостное (многогранное) представление об изучаемом материале;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создает условия для конструктивной интерпретации полученной информации.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7591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dirty="0" smtClean="0"/>
              <a:t>Концептуальная таблица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857233"/>
          <a:ext cx="8715435" cy="5194289"/>
        </p:xfrm>
        <a:graphic>
          <a:graphicData uri="http://schemas.openxmlformats.org/drawingml/2006/table">
            <a:tbl>
              <a:tblPr/>
              <a:tblGrid>
                <a:gridCol w="2806871"/>
                <a:gridCol w="3188103"/>
                <a:gridCol w="2720461"/>
              </a:tblGrid>
              <a:tr h="309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 Четыреугольники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6" marR="27256" marT="27256" marB="272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Определение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6" marR="27256" marT="27256" marB="272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свойства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6" marR="27256" marT="27256" marB="272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3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Параллелограмм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6" marR="27256" marT="27256" marB="272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 Четырехугольник, стороны которого параллельны, т.е.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6" marR="27256" marT="27256" marB="272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 Противолежащие стороны параллелограмма равны, противолежащие углы равны.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Диагонали параллелограмма пересекаются и делятся пополам.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6" marR="27256" marT="27256" marB="272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Ромб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6" marR="27256" marT="27256" marB="272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 Параллелограмм, у которого все стороны равны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6" marR="27256" marT="27256" marB="272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 Диагонали ромба пересекаются под прямым углом, являются биссектрисами его углов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6" marR="27256" marT="27256" marB="272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Прямоугольник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6" marR="27256" marT="27256" marB="272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Параллелограмм, у которого все углы прямые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6" marR="27256" marT="27256" marB="272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 прямоугольника все углы прямые, диагонали равны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6" marR="27256" marT="27256" marB="272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9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Квадрат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6" marR="27256" marT="27256" marB="272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Прямоугольник, у которого все стороны равны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6" marR="27256" marT="27256" marB="272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Все углы прямые, диагонали равны, пресекаются под прямым углом и являются биссектрисами его углов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6" marR="27256" marT="27256" marB="272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71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Прием  "Зигзаг" или "Отсюда – туда"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Урок алгебры в 10 классе «Обратные тригонометрические функции». </a:t>
            </a:r>
            <a:br>
              <a:rPr lang="ru-RU" dirty="0" smtClean="0"/>
            </a:br>
            <a:r>
              <a:rPr lang="ru-RU" dirty="0" smtClean="0"/>
              <a:t>Класс делится на  4 групп по 3 человека, каждому ученику внутри группы предлагается  один из текстов о функциях:   </a:t>
            </a:r>
            <a:r>
              <a:rPr lang="ru-RU" dirty="0" err="1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arc</a:t>
            </a:r>
            <a:r>
              <a:rPr lang="ru-RU" dirty="0" err="1" smtClean="0"/>
              <a:t>sin</a:t>
            </a:r>
            <a:r>
              <a:rPr lang="ru-RU" dirty="0" smtClean="0"/>
              <a:t> </a:t>
            </a:r>
            <a:r>
              <a:rPr lang="ru-RU" dirty="0" err="1" smtClean="0"/>
              <a:t>x</a:t>
            </a:r>
            <a:r>
              <a:rPr lang="ru-RU" dirty="0" smtClean="0"/>
              <a:t>, </a:t>
            </a:r>
            <a:r>
              <a:rPr lang="ru-RU" dirty="0" err="1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arc</a:t>
            </a:r>
            <a:r>
              <a:rPr lang="ru-RU" dirty="0" err="1" smtClean="0"/>
              <a:t>cos</a:t>
            </a:r>
            <a:r>
              <a:rPr lang="ru-RU" dirty="0" smtClean="0"/>
              <a:t> </a:t>
            </a:r>
            <a:r>
              <a:rPr lang="ru-RU" dirty="0" err="1" smtClean="0"/>
              <a:t>x</a:t>
            </a:r>
            <a:r>
              <a:rPr lang="ru-RU" dirty="0" smtClean="0"/>
              <a:t>, </a:t>
            </a:r>
            <a:r>
              <a:rPr lang="ru-RU" dirty="0" err="1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arc</a:t>
            </a:r>
            <a:r>
              <a:rPr lang="ru-RU" dirty="0" err="1" smtClean="0"/>
              <a:t>tg</a:t>
            </a:r>
            <a:r>
              <a:rPr lang="ru-RU" dirty="0" smtClean="0"/>
              <a:t> </a:t>
            </a:r>
            <a:r>
              <a:rPr lang="ru-RU" dirty="0" err="1" smtClean="0"/>
              <a:t>x</a:t>
            </a:r>
            <a:r>
              <a:rPr lang="ru-RU" dirty="0" smtClean="0"/>
              <a:t>, </a:t>
            </a:r>
            <a:r>
              <a:rPr lang="ru-RU" dirty="0" err="1" smtClean="0"/>
              <a:t>y</a:t>
            </a:r>
            <a:r>
              <a:rPr lang="ru-RU" dirty="0" smtClean="0"/>
              <a:t> = </a:t>
            </a:r>
            <a:r>
              <a:rPr lang="en-US" dirty="0" smtClean="0"/>
              <a:t>arc</a:t>
            </a:r>
            <a:r>
              <a:rPr lang="ru-RU" dirty="0" err="1" smtClean="0"/>
              <a:t>ctg</a:t>
            </a:r>
            <a:r>
              <a:rPr lang="ru-RU" dirty="0" smtClean="0"/>
              <a:t> </a:t>
            </a:r>
            <a:r>
              <a:rPr lang="ru-RU" dirty="0" err="1" smtClean="0"/>
              <a:t>x</a:t>
            </a:r>
            <a:r>
              <a:rPr lang="ru-RU" dirty="0" smtClean="0"/>
              <a:t>. Сначала ученики индивидуально знакомятся с теоретическим материалом, потом переходят в группы (их – 4 согласно текстам) и  обсуждают основное содержание, выводы, которые посчитают нужными, записывают в тетради. </a:t>
            </a:r>
          </a:p>
          <a:p>
            <a:r>
              <a:rPr lang="ru-RU" dirty="0" smtClean="0"/>
              <a:t>Далее  ученики возвращаются в свои  группы. Они  ознакомились со своими текстами и теперь доносят до всей группы их содержание. Каждый участник группы записывает основное из всех четырех текстов.  После этого группы  готовятся к презентации всех четырех блоков теоретической информации. </a:t>
            </a:r>
          </a:p>
          <a:p>
            <a:r>
              <a:rPr lang="ru-RU" dirty="0" smtClean="0"/>
              <a:t>Заключительный шаг – презентация.  Все 4 группы по очереди представляют весь материал. Многократное разнообразное повторение теории позволяет каждому из присутствующих овладеть ею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30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Основные приемы технологии</a:t>
            </a:r>
            <a:br>
              <a:rPr lang="ru-RU" sz="36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360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Инсерт</a:t>
            </a:r>
            <a:endParaRPr lang="ru-RU" sz="360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Чтение текста с пометками:</a:t>
            </a:r>
            <a:b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 </a:t>
            </a:r>
            <a:r>
              <a:rPr lang="ru-RU" b="1" dirty="0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+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я это знал,</a:t>
            </a:r>
            <a:b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  </a:t>
            </a:r>
            <a:r>
              <a:rPr lang="ru-RU" b="1" dirty="0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  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я этого не знал,</a:t>
            </a:r>
            <a:b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  </a:t>
            </a:r>
            <a:r>
              <a:rPr lang="ru-RU" b="1" dirty="0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это меня удивило</a:t>
            </a:r>
            <a:b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  </a:t>
            </a:r>
            <a:r>
              <a:rPr lang="ru-RU" b="1" dirty="0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хотел бы узнать подробнее.</a:t>
            </a:r>
          </a:p>
          <a:p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Составление таблицы, выписываются основные положения из текста</a:t>
            </a:r>
          </a:p>
          <a:p>
            <a:pPr fontAlgn="t"/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fontAlgn="t"/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fontAlgn="t"/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fontAlgn="t"/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fontAlgn="t"/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fontAlgn="t"/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fontAlgn="t"/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5000636"/>
          <a:ext cx="6096000" cy="136417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642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accent2"/>
                          </a:solidFill>
                        </a:rPr>
                        <a:t>+</a:t>
                      </a:r>
                    </a:p>
                    <a:p>
                      <a:pPr algn="ctr"/>
                      <a:endParaRPr lang="ru-RU" sz="2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accent2"/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n w="11430"/>
                          <a:solidFill>
                            <a:schemeClr val="accent2"/>
                          </a:soli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!</a:t>
                      </a:r>
                      <a:endParaRPr lang="ru-RU" sz="2800" dirty="0" smtClean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accent2"/>
                          </a:solidFill>
                        </a:rPr>
                        <a:t>?</a:t>
                      </a:r>
                    </a:p>
                    <a:p>
                      <a:pPr algn="ctr"/>
                      <a:endParaRPr lang="ru-RU" sz="2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92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02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Кластер «</a:t>
            </a:r>
            <a:r>
              <a:rPr lang="ru-RU" sz="32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Свойства функции</a:t>
            </a:r>
            <a:r>
              <a:rPr lang="ru-RU" sz="32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32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2950" y="1643063"/>
            <a:ext cx="8401050" cy="4525962"/>
          </a:xfrm>
        </p:spPr>
        <p:txBody>
          <a:bodyPr/>
          <a:lstStyle/>
          <a:p>
            <a:pPr marL="0" indent="-180000" eaLnBrk="1" hangingPunct="1">
              <a:spcBef>
                <a:spcPts val="0"/>
              </a:spcBef>
              <a:buNone/>
              <a:defRPr/>
            </a:pPr>
            <a:endParaRPr lang="ru-RU" b="1" cap="all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928926" y="1071547"/>
            <a:ext cx="3571900" cy="64294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функция</a:t>
            </a:r>
            <a:endParaRPr lang="ru-RU" sz="28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14612" y="3071810"/>
            <a:ext cx="3643338" cy="714380"/>
          </a:xfrm>
          <a:prstGeom prst="flowChartAlternateProcess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монотонная 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286116" y="2071678"/>
            <a:ext cx="2500330" cy="64294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нечетная 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57158" y="2000240"/>
            <a:ext cx="2000264" cy="64294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четная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786314" y="4286256"/>
            <a:ext cx="3071834" cy="10001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убывающая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85852" y="4286256"/>
            <a:ext cx="2786072" cy="100012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возрастающая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 стрелкой 14"/>
          <p:cNvCxnSpPr>
            <a:stCxn id="4" idx="2"/>
          </p:cNvCxnSpPr>
          <p:nvPr/>
        </p:nvCxnSpPr>
        <p:spPr>
          <a:xfrm rot="5400000">
            <a:off x="4536282" y="1893083"/>
            <a:ext cx="357189" cy="1588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5929322" y="2714620"/>
            <a:ext cx="1214446" cy="357190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41" idx="0"/>
          </p:cNvCxnSpPr>
          <p:nvPr/>
        </p:nvCxnSpPr>
        <p:spPr>
          <a:xfrm>
            <a:off x="5572133" y="1714488"/>
            <a:ext cx="2071701" cy="357190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" idx="2"/>
          </p:cNvCxnSpPr>
          <p:nvPr/>
        </p:nvCxnSpPr>
        <p:spPr>
          <a:xfrm rot="16200000" flipH="1">
            <a:off x="4375544" y="2875356"/>
            <a:ext cx="357192" cy="35719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143108" y="2643182"/>
            <a:ext cx="857253" cy="428627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3036084" y="3893346"/>
            <a:ext cx="785818" cy="428630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5179223" y="3821909"/>
            <a:ext cx="642942" cy="571504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Блок-схема: альтернативный процесс 40"/>
          <p:cNvSpPr/>
          <p:nvPr/>
        </p:nvSpPr>
        <p:spPr>
          <a:xfrm rot="10800000" flipV="1">
            <a:off x="6572264" y="2071678"/>
            <a:ext cx="2143140" cy="64294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общего вида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 rot="10800000" flipV="1">
            <a:off x="1857356" y="1714488"/>
            <a:ext cx="1714512" cy="285752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54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Мозговая атака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«</a:t>
            </a:r>
            <a:r>
              <a:rPr lang="ru-RU" b="1" dirty="0" smtClean="0"/>
              <a:t>Думай, в паре, обсуди» </a:t>
            </a:r>
            <a:r>
              <a:rPr lang="ru-RU" dirty="0" smtClean="0"/>
              <a:t>- один из основных видов стратегии Мозговой атаки. Хорошо отражает цель Активизирующей фазы, так как дает возможность каждому обратиться к долгосрочной памяти и выбрать все, что находится в соприкосновении с этим словом или понятием. Обсуждение своего списка с соседом помогает собрать еще большее количество слов и идей, затем при обсуждении в группах более четко обрабатывается окончательный список – что-то убирается как незначительное, что-то добавляется.  Например, при изучении темы «Векторы» на уроке геометрии в 9 классе, обучающиеся  записывают все слова, которые у них ассоциируются со  словом «вектор», при изучении темы «Четырехугольники» на уроке геометрии в 8 классе, учащиеся записывают все слова, которые у них ассоциируются со словом «Четырехугольник».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29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Приём  "Верные и неверные утверждения" или "верите ли вы"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Геометрия 7 класс</a:t>
            </a:r>
          </a:p>
          <a:p>
            <a:r>
              <a:rPr lang="ru-RU" dirty="0" smtClean="0"/>
              <a:t>1.Через любые две точки можно провести прямую и притом только одну.</a:t>
            </a:r>
          </a:p>
          <a:p>
            <a:r>
              <a:rPr lang="ru-RU" dirty="0" smtClean="0"/>
              <a:t>2. Если две прямые имеют общую точку, то они пересекаются .</a:t>
            </a:r>
          </a:p>
          <a:p>
            <a:r>
              <a:rPr lang="ru-RU" dirty="0" smtClean="0"/>
              <a:t>3. Лучи, ограничивающие угол, называют его сторонами.</a:t>
            </a:r>
          </a:p>
          <a:p>
            <a:r>
              <a:rPr lang="ru-RU" dirty="0" smtClean="0"/>
              <a:t>4.  Два угла называются смежными, если стороны одного угла являются продолжениями сторон другого.</a:t>
            </a:r>
          </a:p>
          <a:p>
            <a:r>
              <a:rPr lang="ru-RU" dirty="0" smtClean="0"/>
              <a:t>5. Точка, делящая отрезок пополам, называется серединой отрезка. </a:t>
            </a:r>
          </a:p>
          <a:p>
            <a:r>
              <a:rPr lang="ru-RU" dirty="0" smtClean="0"/>
              <a:t>6. При пересечении двух прямых образовались четыре угла, равные между собой.</a:t>
            </a:r>
          </a:p>
          <a:p>
            <a:r>
              <a:rPr lang="ru-RU" dirty="0" smtClean="0"/>
              <a:t>7. Часть прямой, ограниченная двумя точками, называется лучом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34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Составление </a:t>
            </a:r>
            <a:r>
              <a:rPr lang="ru-RU" dirty="0" err="1" smtClean="0"/>
              <a:t>синквейна</a:t>
            </a:r>
            <a:endParaRPr lang="ru-RU" dirty="0"/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357158" y="0"/>
            <a:ext cx="84296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Урок геометрии в 7 классе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Треугольник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равнобедренный, равносторонний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строится, является, называется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Сумма сторон треугольника – периметр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Фигура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52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Составление </a:t>
            </a:r>
            <a:r>
              <a:rPr lang="ru-RU" dirty="0" err="1" smtClean="0"/>
              <a:t>синквейна</a:t>
            </a:r>
            <a:r>
              <a:rPr lang="ru-RU" dirty="0" smtClean="0"/>
              <a:t>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Уравнение</a:t>
            </a:r>
          </a:p>
          <a:p>
            <a:pPr>
              <a:buNone/>
            </a:pPr>
            <a:r>
              <a:rPr lang="ru-RU" dirty="0" smtClean="0"/>
              <a:t>Тригонометрическое</a:t>
            </a:r>
            <a:r>
              <a:rPr lang="ru-RU" dirty="0"/>
              <a:t>, простейшее, равносильное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Решается, является, </a:t>
            </a:r>
            <a:r>
              <a:rPr lang="ru-RU" dirty="0" smtClean="0"/>
              <a:t>преобразуется</a:t>
            </a:r>
          </a:p>
          <a:p>
            <a:pPr>
              <a:buNone/>
            </a:pPr>
            <a:r>
              <a:rPr lang="ru-RU" dirty="0" smtClean="0"/>
              <a:t>Синус </a:t>
            </a:r>
            <a:r>
              <a:rPr lang="ru-RU" dirty="0" err="1" smtClean="0"/>
              <a:t>х</a:t>
            </a:r>
            <a:r>
              <a:rPr lang="en-US" dirty="0" smtClean="0"/>
              <a:t> - </a:t>
            </a:r>
            <a:r>
              <a:rPr lang="ru-RU" dirty="0" smtClean="0"/>
              <a:t> </a:t>
            </a:r>
            <a:r>
              <a:rPr lang="ru-RU" dirty="0"/>
              <a:t>простейшее </a:t>
            </a:r>
            <a:r>
              <a:rPr lang="ru-RU" dirty="0" smtClean="0"/>
              <a:t>тригонометрическое</a:t>
            </a:r>
          </a:p>
          <a:p>
            <a:pPr>
              <a:buNone/>
            </a:pPr>
            <a:r>
              <a:rPr lang="ru-RU" dirty="0" smtClean="0"/>
              <a:t>уравнение.</a:t>
            </a:r>
            <a:endParaRPr lang="ru-RU" dirty="0"/>
          </a:p>
          <a:p>
            <a:pPr>
              <a:buNone/>
            </a:pPr>
            <a:r>
              <a:rPr lang="ru-RU" b="1" dirty="0" smtClean="0"/>
              <a:t>Неизвестное</a:t>
            </a:r>
            <a:endParaRPr lang="ru-RU" b="1" dirty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0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Рефлексия: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686800" cy="4954590"/>
          </a:xfrm>
        </p:spPr>
        <p:txBody>
          <a:bodyPr/>
          <a:lstStyle/>
          <a:p>
            <a:pPr eaLnBrk="1" hangingPunct="1">
              <a:buNone/>
              <a:defRPr/>
            </a:pPr>
            <a:endParaRPr lang="ru-RU" sz="1800" cap="all" dirty="0" smtClean="0">
              <a:solidFill>
                <a:srgbClr val="0033CC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eaLnBrk="1" hangingPunct="1">
              <a:defRPr/>
            </a:pPr>
            <a:r>
              <a:rPr lang="ru-RU" cap="all" dirty="0" err="1" smtClean="0">
                <a:solidFill>
                  <a:srgbClr val="0033CC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Синквейн</a:t>
            </a:r>
            <a:r>
              <a:rPr lang="ru-RU" cap="all" dirty="0" smtClean="0">
                <a:solidFill>
                  <a:srgbClr val="0033CC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929063" y="2214563"/>
            <a:ext cx="214312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Трапеция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14938" y="2928938"/>
            <a:ext cx="2500312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прямоугольная</a:t>
            </a:r>
            <a:endParaRPr lang="ru-RU" sz="20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86563" y="4786313"/>
            <a:ext cx="2000250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параллельны</a:t>
            </a:r>
            <a:endParaRPr lang="ru-RU" sz="20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3786190"/>
            <a:ext cx="214312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состоит</a:t>
            </a:r>
            <a:endParaRPr lang="ru-RU" sz="20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28813" y="2928938"/>
            <a:ext cx="2500312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</a:rPr>
              <a:t>равнобедренная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643688" y="3857624"/>
            <a:ext cx="2143125" cy="714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последовательно соединяет</a:t>
            </a:r>
            <a:endParaRPr lang="ru-RU" sz="20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500" y="3857625"/>
            <a:ext cx="214312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называется</a:t>
            </a:r>
            <a:endParaRPr lang="ru-RU" sz="20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4786313"/>
            <a:ext cx="1928813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стороны</a:t>
            </a:r>
            <a:endParaRPr lang="ru-RU" sz="20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500" y="4786313"/>
            <a:ext cx="1500188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две</a:t>
            </a:r>
            <a:endParaRPr lang="ru-RU" sz="20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4857760"/>
            <a:ext cx="185737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20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трапеции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14688" y="5715000"/>
            <a:ext cx="3357562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четырехугольник</a:t>
            </a:r>
            <a:endParaRPr lang="ru-RU" sz="2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57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Рефлексия: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686800" cy="4954590"/>
          </a:xfrm>
        </p:spPr>
        <p:txBody>
          <a:bodyPr/>
          <a:lstStyle/>
          <a:p>
            <a:pPr eaLnBrk="1" hangingPunct="1">
              <a:buNone/>
              <a:defRPr/>
            </a:pPr>
            <a:endParaRPr lang="ru-RU" sz="1800" cap="all" dirty="0" smtClean="0">
              <a:solidFill>
                <a:srgbClr val="0033CC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eaLnBrk="1" hangingPunct="1">
              <a:defRPr/>
            </a:pPr>
            <a:r>
              <a:rPr lang="ru-RU" cap="all" dirty="0" err="1" smtClean="0">
                <a:solidFill>
                  <a:srgbClr val="0033CC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Синквейн</a:t>
            </a:r>
            <a:r>
              <a:rPr lang="ru-RU" cap="all" dirty="0" smtClean="0">
                <a:solidFill>
                  <a:srgbClr val="0033CC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929063" y="2214563"/>
            <a:ext cx="214312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Прогрессия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14938" y="2928938"/>
            <a:ext cx="2500312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арифметическая</a:t>
            </a:r>
            <a:endParaRPr lang="ru-RU" sz="20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86563" y="4786313"/>
            <a:ext cx="2000250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функцией</a:t>
            </a:r>
            <a:endParaRPr lang="ru-RU" sz="20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3786190"/>
            <a:ext cx="214312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является</a:t>
            </a:r>
            <a:endParaRPr lang="ru-RU" sz="20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28813" y="2928938"/>
            <a:ext cx="2500312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геометрическая</a:t>
            </a:r>
            <a:endParaRPr lang="ru-RU" sz="20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43688" y="3857625"/>
            <a:ext cx="214312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Указывается (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член прогрессии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500" y="3857625"/>
            <a:ext cx="214312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находится (сумма)</a:t>
            </a:r>
            <a:endParaRPr lang="ru-RU" sz="20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4786313"/>
            <a:ext cx="1928813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линейной </a:t>
            </a:r>
            <a:endParaRPr lang="ru-RU" sz="20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500" y="4786313"/>
            <a:ext cx="1500188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является </a:t>
            </a:r>
            <a:endParaRPr lang="ru-RU" sz="20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2910" y="4857760"/>
            <a:ext cx="1857375" cy="785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Арифметическая прогрессия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14688" y="5715000"/>
            <a:ext cx="3714766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последовательность</a:t>
            </a:r>
            <a:endParaRPr lang="ru-RU" sz="2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76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«Кубик»:     </a:t>
            </a:r>
            <a:r>
              <a:rPr lang="ru-RU" sz="3300" b="1" dirty="0" smtClean="0">
                <a:solidFill>
                  <a:srgbClr val="0033CC"/>
                </a:solidFill>
              </a:rPr>
              <a:t>« Четырехугольники».</a:t>
            </a:r>
            <a:endParaRPr lang="ru-RU" sz="3300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1500188"/>
          <a:ext cx="8634444" cy="50622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8611"/>
                <a:gridCol w="2158611"/>
                <a:gridCol w="2158611"/>
                <a:gridCol w="2158611"/>
              </a:tblGrid>
              <a:tr h="16784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что это похоже? Чем отличается?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86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Опиши свойства данной фигуры      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Опиши свойства данного четырехугольника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что это похоже? Чем отличается?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Опиши свойства данного четырехугольника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</a:tr>
              <a:tr h="17230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Опиши свойства данного четырехугольника</a:t>
                      </a:r>
                    </a:p>
                    <a:p>
                      <a:pPr algn="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Параллелограмм 13"/>
          <p:cNvSpPr/>
          <p:nvPr/>
        </p:nvSpPr>
        <p:spPr>
          <a:xfrm>
            <a:off x="3286116" y="2357430"/>
            <a:ext cx="857256" cy="42862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4143380"/>
            <a:ext cx="114300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омб 15"/>
          <p:cNvSpPr/>
          <p:nvPr/>
        </p:nvSpPr>
        <p:spPr>
          <a:xfrm>
            <a:off x="3357554" y="4071942"/>
            <a:ext cx="714380" cy="64294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15008" y="4143380"/>
            <a:ext cx="714380" cy="628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рапеция 17"/>
          <p:cNvSpPr/>
          <p:nvPr/>
        </p:nvSpPr>
        <p:spPr>
          <a:xfrm>
            <a:off x="7643834" y="4214818"/>
            <a:ext cx="785818" cy="571504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Трапеция 18"/>
          <p:cNvSpPr/>
          <p:nvPr/>
        </p:nvSpPr>
        <p:spPr>
          <a:xfrm>
            <a:off x="3428992" y="5929330"/>
            <a:ext cx="785818" cy="571504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63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</TotalTime>
  <Words>489</Words>
  <Application>Microsoft Office PowerPoint</Application>
  <PresentationFormat>Экран (4:3)</PresentationFormat>
  <Paragraphs>125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Презентация кластера</vt:lpstr>
      <vt:lpstr>Кластер «Свойства функции»</vt:lpstr>
      <vt:lpstr>Мозговая атака</vt:lpstr>
      <vt:lpstr>Приём  "Верные и неверные утверждения" или "верите ли вы"</vt:lpstr>
      <vt:lpstr>Составление синквейна</vt:lpstr>
      <vt:lpstr>Составление синквейна   </vt:lpstr>
      <vt:lpstr>Рефлексия:</vt:lpstr>
      <vt:lpstr>Рефлексия:</vt:lpstr>
      <vt:lpstr>«Кубик»:     « Четырехугольники».</vt:lpstr>
      <vt:lpstr>Положительные стороны приема «Кубик» </vt:lpstr>
      <vt:lpstr>Концептуальная таблица</vt:lpstr>
      <vt:lpstr>Прием  "Зигзаг" или "Отсюда – туда"</vt:lpstr>
      <vt:lpstr>Основные приемы технологии Инсерт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В. Морозова</dc:creator>
  <cp:lastModifiedBy>Елена В. Морозова</cp:lastModifiedBy>
  <cp:revision>4</cp:revision>
  <dcterms:modified xsi:type="dcterms:W3CDTF">2020-02-18T08:48:35Z</dcterms:modified>
</cp:coreProperties>
</file>