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4" r:id="rId4"/>
    <p:sldId id="262" r:id="rId5"/>
    <p:sldId id="269" r:id="rId6"/>
    <p:sldId id="259" r:id="rId7"/>
    <p:sldId id="258" r:id="rId8"/>
    <p:sldId id="257" r:id="rId9"/>
    <p:sldId id="266" r:id="rId10"/>
    <p:sldId id="267" r:id="rId11"/>
    <p:sldId id="265" r:id="rId12"/>
    <p:sldId id="263" r:id="rId13"/>
    <p:sldId id="270" r:id="rId14"/>
    <p:sldId id="271" r:id="rId15"/>
    <p:sldId id="276" r:id="rId16"/>
    <p:sldId id="274" r:id="rId17"/>
    <p:sldId id="277" r:id="rId18"/>
    <p:sldId id="281" r:id="rId19"/>
    <p:sldId id="293" r:id="rId20"/>
    <p:sldId id="294" r:id="rId21"/>
    <p:sldId id="282" r:id="rId22"/>
    <p:sldId id="283" r:id="rId23"/>
    <p:sldId id="284" r:id="rId24"/>
    <p:sldId id="286" r:id="rId25"/>
    <p:sldId id="287" r:id="rId26"/>
    <p:sldId id="285" r:id="rId27"/>
    <p:sldId id="288" r:id="rId28"/>
    <p:sldId id="289" r:id="rId29"/>
    <p:sldId id="291" r:id="rId30"/>
    <p:sldId id="290" r:id="rId31"/>
    <p:sldId id="292" r:id="rId32"/>
    <p:sldId id="273" r:id="rId33"/>
    <p:sldId id="27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BCE4485-26BC-4CCD-AAA0-A3FB111B2270}">
          <p14:sldIdLst>
            <p14:sldId id="256"/>
            <p14:sldId id="272"/>
            <p14:sldId id="264"/>
            <p14:sldId id="262"/>
            <p14:sldId id="269"/>
            <p14:sldId id="259"/>
            <p14:sldId id="258"/>
            <p14:sldId id="257"/>
            <p14:sldId id="266"/>
            <p14:sldId id="267"/>
            <p14:sldId id="265"/>
            <p14:sldId id="263"/>
            <p14:sldId id="270"/>
            <p14:sldId id="271"/>
            <p14:sldId id="276"/>
            <p14:sldId id="274"/>
            <p14:sldId id="277"/>
            <p14:sldId id="281"/>
            <p14:sldId id="293"/>
            <p14:sldId id="294"/>
            <p14:sldId id="282"/>
            <p14:sldId id="283"/>
          </p14:sldIdLst>
        </p14:section>
        <p14:section name="Раздел без заголовка" id="{888B36A8-BBBF-47BE-9C83-E55F198847AF}">
          <p14:sldIdLst>
            <p14:sldId id="284"/>
            <p14:sldId id="286"/>
            <p14:sldId id="287"/>
            <p14:sldId id="285"/>
            <p14:sldId id="288"/>
            <p14:sldId id="289"/>
            <p14:sldId id="291"/>
            <p14:sldId id="290"/>
            <p14:sldId id="292"/>
            <p14:sldId id="273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-90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C28639-9FA9-4A83-9652-8911011A45FB}" type="doc">
      <dgm:prSet loTypeId="urn:microsoft.com/office/officeart/2008/layout/PictureStrip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51015A-7931-4CC4-8917-D8395A000DBB}">
      <dgm:prSet phldrT="[Текст]" custT="1"/>
      <dgm:spPr/>
      <dgm:t>
        <a:bodyPr/>
        <a:lstStyle/>
        <a:p>
          <a:r>
            <a:rPr lang="ru-RU" sz="4400" b="1" dirty="0" smtClean="0"/>
            <a:t>Участие в </a:t>
          </a:r>
          <a:r>
            <a:rPr lang="ru-RU" sz="4400" b="1" dirty="0" err="1" smtClean="0"/>
            <a:t>ВсОШ</a:t>
          </a:r>
          <a:r>
            <a:rPr lang="ru-RU" sz="4400" b="1" dirty="0" smtClean="0"/>
            <a:t> </a:t>
          </a:r>
          <a:r>
            <a:rPr lang="ru-RU" sz="3200" b="1" dirty="0" smtClean="0"/>
            <a:t>(7-11кл)</a:t>
          </a:r>
          <a:endParaRPr lang="ru-RU" sz="3200" b="1" dirty="0"/>
        </a:p>
      </dgm:t>
    </dgm:pt>
    <dgm:pt modelId="{ECF88CED-2874-42A9-95F6-D6357B9C9F7A}" type="parTrans" cxnId="{9C138B60-6EDA-452D-B2B3-3362E6C93242}">
      <dgm:prSet/>
      <dgm:spPr/>
      <dgm:t>
        <a:bodyPr/>
        <a:lstStyle/>
        <a:p>
          <a:endParaRPr lang="ru-RU"/>
        </a:p>
      </dgm:t>
    </dgm:pt>
    <dgm:pt modelId="{248FEA96-1101-4EBF-8C0A-BDDCEB5A495E}" type="sibTrans" cxnId="{9C138B60-6EDA-452D-B2B3-3362E6C93242}">
      <dgm:prSet/>
      <dgm:spPr/>
      <dgm:t>
        <a:bodyPr/>
        <a:lstStyle/>
        <a:p>
          <a:endParaRPr lang="ru-RU"/>
        </a:p>
      </dgm:t>
    </dgm:pt>
    <dgm:pt modelId="{3AFAC910-6E42-4B50-BF87-B78D347561C2}">
      <dgm:prSet phldrT="[Текст]" custT="1"/>
      <dgm:spPr/>
      <dgm:t>
        <a:bodyPr/>
        <a:lstStyle/>
        <a:p>
          <a:r>
            <a:rPr lang="ru-RU" sz="4800" b="1" dirty="0" smtClean="0"/>
            <a:t>НОУ </a:t>
          </a:r>
          <a:r>
            <a:rPr lang="ru-RU" sz="3200" b="1" dirty="0" smtClean="0"/>
            <a:t>(5-11кл)</a:t>
          </a:r>
          <a:endParaRPr lang="ru-RU" sz="3200" b="1" dirty="0"/>
        </a:p>
      </dgm:t>
    </dgm:pt>
    <dgm:pt modelId="{93615F33-892B-4EEF-B509-9CD9B179E510}" type="parTrans" cxnId="{A441B7E4-8CE8-4635-8CEF-83D535468D37}">
      <dgm:prSet/>
      <dgm:spPr/>
      <dgm:t>
        <a:bodyPr/>
        <a:lstStyle/>
        <a:p>
          <a:endParaRPr lang="ru-RU"/>
        </a:p>
      </dgm:t>
    </dgm:pt>
    <dgm:pt modelId="{E23D7737-2D83-4237-A884-FD7760A9A6D6}" type="sibTrans" cxnId="{A441B7E4-8CE8-4635-8CEF-83D535468D37}">
      <dgm:prSet/>
      <dgm:spPr/>
      <dgm:t>
        <a:bodyPr/>
        <a:lstStyle/>
        <a:p>
          <a:endParaRPr lang="ru-RU"/>
        </a:p>
      </dgm:t>
    </dgm:pt>
    <dgm:pt modelId="{0F6809BB-6D72-4DF7-9A88-A096B147D134}">
      <dgm:prSet phldrT="[Текст]" custT="1"/>
      <dgm:spPr/>
      <dgm:t>
        <a:bodyPr/>
        <a:lstStyle/>
        <a:p>
          <a:r>
            <a:rPr lang="ru-RU" sz="2800" b="1" dirty="0" smtClean="0"/>
            <a:t>Городская олимпиада по астрономии  и физике    (7-11кл)</a:t>
          </a:r>
          <a:endParaRPr lang="ru-RU" sz="2800" b="1" dirty="0"/>
        </a:p>
      </dgm:t>
    </dgm:pt>
    <dgm:pt modelId="{BDA1BCAE-E4A7-47B3-B1CD-C381F6537E9A}" type="parTrans" cxnId="{2AA6BACC-6330-4FC0-BA5D-11C043DB068D}">
      <dgm:prSet/>
      <dgm:spPr/>
      <dgm:t>
        <a:bodyPr/>
        <a:lstStyle/>
        <a:p>
          <a:endParaRPr lang="ru-RU"/>
        </a:p>
      </dgm:t>
    </dgm:pt>
    <dgm:pt modelId="{FB907B53-4A97-4116-8157-CCE369FFD9F1}" type="sibTrans" cxnId="{2AA6BACC-6330-4FC0-BA5D-11C043DB068D}">
      <dgm:prSet/>
      <dgm:spPr/>
      <dgm:t>
        <a:bodyPr/>
        <a:lstStyle/>
        <a:p>
          <a:endParaRPr lang="ru-RU"/>
        </a:p>
      </dgm:t>
    </dgm:pt>
    <dgm:pt modelId="{3A703F43-BF0A-409B-8574-11933A37368E}">
      <dgm:prSet phldrT="[Текст]"/>
      <dgm:spPr/>
      <dgm:t>
        <a:bodyPr/>
        <a:lstStyle/>
        <a:p>
          <a:r>
            <a:rPr lang="ru-RU" b="1" dirty="0" smtClean="0"/>
            <a:t>Дополнительные занятия по физике и астрономии </a:t>
          </a:r>
          <a:r>
            <a:rPr lang="ru-RU" b="1" dirty="0" smtClean="0"/>
            <a:t>(7-11кл)</a:t>
          </a:r>
          <a:endParaRPr lang="ru-RU" b="1" dirty="0"/>
        </a:p>
      </dgm:t>
    </dgm:pt>
    <dgm:pt modelId="{EDCD7F57-17DA-4A01-9546-F818AB835EFB}" type="parTrans" cxnId="{E5946A9A-5D94-4215-9C61-A3AB34B7CA47}">
      <dgm:prSet/>
      <dgm:spPr/>
      <dgm:t>
        <a:bodyPr/>
        <a:lstStyle/>
        <a:p>
          <a:endParaRPr lang="ru-RU"/>
        </a:p>
      </dgm:t>
    </dgm:pt>
    <dgm:pt modelId="{72C7F8A1-9922-4234-A1F5-B8C9D3EE31C8}" type="sibTrans" cxnId="{E5946A9A-5D94-4215-9C61-A3AB34B7CA47}">
      <dgm:prSet/>
      <dgm:spPr/>
      <dgm:t>
        <a:bodyPr/>
        <a:lstStyle/>
        <a:p>
          <a:endParaRPr lang="ru-RU"/>
        </a:p>
      </dgm:t>
    </dgm:pt>
    <dgm:pt modelId="{C31105CD-C8A5-470C-B9C2-EF398E1AAC50}" type="pres">
      <dgm:prSet presAssocID="{6AC28639-9FA9-4A83-9652-8911011A45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019E09-1834-4151-9C15-C035CE53ABAF}" type="pres">
      <dgm:prSet presAssocID="{9E51015A-7931-4CC4-8917-D8395A000DBB}" presName="composite" presStyleCnt="0"/>
      <dgm:spPr/>
    </dgm:pt>
    <dgm:pt modelId="{06780CBA-3FB3-4118-9752-7AB9B29339C5}" type="pres">
      <dgm:prSet presAssocID="{9E51015A-7931-4CC4-8917-D8395A000DBB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8EF1D-09CB-4A5D-8235-E253E9CA0297}" type="pres">
      <dgm:prSet presAssocID="{9E51015A-7931-4CC4-8917-D8395A000DBB}" presName="rect2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t>
        <a:bodyPr/>
        <a:lstStyle/>
        <a:p>
          <a:endParaRPr lang="ru-RU"/>
        </a:p>
      </dgm:t>
    </dgm:pt>
    <dgm:pt modelId="{089646EF-952B-457E-9766-360AA8DAA086}" type="pres">
      <dgm:prSet presAssocID="{248FEA96-1101-4EBF-8C0A-BDDCEB5A495E}" presName="sibTrans" presStyleCnt="0"/>
      <dgm:spPr/>
    </dgm:pt>
    <dgm:pt modelId="{4B81ADC2-D6CB-4955-89BA-408E0429B968}" type="pres">
      <dgm:prSet presAssocID="{3AFAC910-6E42-4B50-BF87-B78D347561C2}" presName="composite" presStyleCnt="0"/>
      <dgm:spPr/>
    </dgm:pt>
    <dgm:pt modelId="{E4A4DBD4-5722-4A14-9C9B-73DD8A5B2EE3}" type="pres">
      <dgm:prSet presAssocID="{3AFAC910-6E42-4B50-BF87-B78D347561C2}" presName="rect1" presStyleLbl="trAlignAcc1" presStyleIdx="1" presStyleCnt="4" custLinFactNeighborX="10379" custLinFactNeighborY="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1E26F-07A5-448C-BAD2-FC7B78370E13}" type="pres">
      <dgm:prSet presAssocID="{3AFAC910-6E42-4B50-BF87-B78D347561C2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3B6CD44A-1E66-410D-B7AC-AA801CF6AC5F}" type="pres">
      <dgm:prSet presAssocID="{E23D7737-2D83-4237-A884-FD7760A9A6D6}" presName="sibTrans" presStyleCnt="0"/>
      <dgm:spPr/>
    </dgm:pt>
    <dgm:pt modelId="{00756AB1-8564-4C61-AEE0-8B82D482418A}" type="pres">
      <dgm:prSet presAssocID="{0F6809BB-6D72-4DF7-9A88-A096B147D134}" presName="composite" presStyleCnt="0"/>
      <dgm:spPr/>
    </dgm:pt>
    <dgm:pt modelId="{479963C9-BD73-4DFF-98FB-A380C00A9904}" type="pres">
      <dgm:prSet presAssocID="{0F6809BB-6D72-4DF7-9A88-A096B147D134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075B2-775F-445D-8C10-A2E5DDBE2438}" type="pres">
      <dgm:prSet presAssocID="{0F6809BB-6D72-4DF7-9A88-A096B147D134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  <dgm:t>
        <a:bodyPr/>
        <a:lstStyle/>
        <a:p>
          <a:endParaRPr lang="ru-RU"/>
        </a:p>
      </dgm:t>
    </dgm:pt>
    <dgm:pt modelId="{CACE6B67-6B28-4069-AA6D-729094F5E22E}" type="pres">
      <dgm:prSet presAssocID="{FB907B53-4A97-4116-8157-CCE369FFD9F1}" presName="sibTrans" presStyleCnt="0"/>
      <dgm:spPr/>
    </dgm:pt>
    <dgm:pt modelId="{69B6C600-81EE-4707-BAE3-29599D6A7D8A}" type="pres">
      <dgm:prSet presAssocID="{3A703F43-BF0A-409B-8574-11933A37368E}" presName="composite" presStyleCnt="0"/>
      <dgm:spPr/>
    </dgm:pt>
    <dgm:pt modelId="{EE9EE3B1-014B-4650-8319-81B165B9939B}" type="pres">
      <dgm:prSet presAssocID="{3A703F43-BF0A-409B-8574-11933A37368E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21A86-421E-42F1-81C1-0F3A51219894}" type="pres">
      <dgm:prSet presAssocID="{3A703F43-BF0A-409B-8574-11933A37368E}" presName="rect2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815BA300-B2BF-4E67-B9E2-CBAF5BB4CEA5}" type="presOf" srcId="{9E51015A-7931-4CC4-8917-D8395A000DBB}" destId="{06780CBA-3FB3-4118-9752-7AB9B29339C5}" srcOrd="0" destOrd="0" presId="urn:microsoft.com/office/officeart/2008/layout/PictureStrips"/>
    <dgm:cxn modelId="{87A4CE44-1F8B-4264-82A3-04B07977FE0A}" type="presOf" srcId="{0F6809BB-6D72-4DF7-9A88-A096B147D134}" destId="{479963C9-BD73-4DFF-98FB-A380C00A9904}" srcOrd="0" destOrd="0" presId="urn:microsoft.com/office/officeart/2008/layout/PictureStrips"/>
    <dgm:cxn modelId="{9447B4D0-BB73-45F3-B96C-D1E635806C15}" type="presOf" srcId="{3A703F43-BF0A-409B-8574-11933A37368E}" destId="{EE9EE3B1-014B-4650-8319-81B165B9939B}" srcOrd="0" destOrd="0" presId="urn:microsoft.com/office/officeart/2008/layout/PictureStrips"/>
    <dgm:cxn modelId="{2AA6BACC-6330-4FC0-BA5D-11C043DB068D}" srcId="{6AC28639-9FA9-4A83-9652-8911011A45FB}" destId="{0F6809BB-6D72-4DF7-9A88-A096B147D134}" srcOrd="2" destOrd="0" parTransId="{BDA1BCAE-E4A7-47B3-B1CD-C381F6537E9A}" sibTransId="{FB907B53-4A97-4116-8157-CCE369FFD9F1}"/>
    <dgm:cxn modelId="{E5946A9A-5D94-4215-9C61-A3AB34B7CA47}" srcId="{6AC28639-9FA9-4A83-9652-8911011A45FB}" destId="{3A703F43-BF0A-409B-8574-11933A37368E}" srcOrd="3" destOrd="0" parTransId="{EDCD7F57-17DA-4A01-9546-F818AB835EFB}" sibTransId="{72C7F8A1-9922-4234-A1F5-B8C9D3EE31C8}"/>
    <dgm:cxn modelId="{9C138B60-6EDA-452D-B2B3-3362E6C93242}" srcId="{6AC28639-9FA9-4A83-9652-8911011A45FB}" destId="{9E51015A-7931-4CC4-8917-D8395A000DBB}" srcOrd="0" destOrd="0" parTransId="{ECF88CED-2874-42A9-95F6-D6357B9C9F7A}" sibTransId="{248FEA96-1101-4EBF-8C0A-BDDCEB5A495E}"/>
    <dgm:cxn modelId="{BBFD9053-884D-40C0-B580-0FC4ECAC51D4}" type="presOf" srcId="{6AC28639-9FA9-4A83-9652-8911011A45FB}" destId="{C31105CD-C8A5-470C-B9C2-EF398E1AAC50}" srcOrd="0" destOrd="0" presId="urn:microsoft.com/office/officeart/2008/layout/PictureStrips"/>
    <dgm:cxn modelId="{4BE9A28E-AF14-4710-9F13-81B6459C5A7F}" type="presOf" srcId="{3AFAC910-6E42-4B50-BF87-B78D347561C2}" destId="{E4A4DBD4-5722-4A14-9C9B-73DD8A5B2EE3}" srcOrd="0" destOrd="0" presId="urn:microsoft.com/office/officeart/2008/layout/PictureStrips"/>
    <dgm:cxn modelId="{A441B7E4-8CE8-4635-8CEF-83D535468D37}" srcId="{6AC28639-9FA9-4A83-9652-8911011A45FB}" destId="{3AFAC910-6E42-4B50-BF87-B78D347561C2}" srcOrd="1" destOrd="0" parTransId="{93615F33-892B-4EEF-B509-9CD9B179E510}" sibTransId="{E23D7737-2D83-4237-A884-FD7760A9A6D6}"/>
    <dgm:cxn modelId="{F0CFC93D-5229-4EE6-AD6D-3D22CDC68155}" type="presParOf" srcId="{C31105CD-C8A5-470C-B9C2-EF398E1AAC50}" destId="{45019E09-1834-4151-9C15-C035CE53ABAF}" srcOrd="0" destOrd="0" presId="urn:microsoft.com/office/officeart/2008/layout/PictureStrips"/>
    <dgm:cxn modelId="{2EA0430E-40DF-480C-B6BA-E484C8C2FDF9}" type="presParOf" srcId="{45019E09-1834-4151-9C15-C035CE53ABAF}" destId="{06780CBA-3FB3-4118-9752-7AB9B29339C5}" srcOrd="0" destOrd="0" presId="urn:microsoft.com/office/officeart/2008/layout/PictureStrips"/>
    <dgm:cxn modelId="{571FB3E1-D7EE-4822-A262-3606A90C2518}" type="presParOf" srcId="{45019E09-1834-4151-9C15-C035CE53ABAF}" destId="{7668EF1D-09CB-4A5D-8235-E253E9CA0297}" srcOrd="1" destOrd="0" presId="urn:microsoft.com/office/officeart/2008/layout/PictureStrips"/>
    <dgm:cxn modelId="{CCD145F9-7463-42B5-AD12-2291E29188B0}" type="presParOf" srcId="{C31105CD-C8A5-470C-B9C2-EF398E1AAC50}" destId="{089646EF-952B-457E-9766-360AA8DAA086}" srcOrd="1" destOrd="0" presId="urn:microsoft.com/office/officeart/2008/layout/PictureStrips"/>
    <dgm:cxn modelId="{1D139297-C016-42DA-8EFF-EB2956E670FC}" type="presParOf" srcId="{C31105CD-C8A5-470C-B9C2-EF398E1AAC50}" destId="{4B81ADC2-D6CB-4955-89BA-408E0429B968}" srcOrd="2" destOrd="0" presId="urn:microsoft.com/office/officeart/2008/layout/PictureStrips"/>
    <dgm:cxn modelId="{8E57B03F-1CE1-43F0-AF0F-835710E58CFA}" type="presParOf" srcId="{4B81ADC2-D6CB-4955-89BA-408E0429B968}" destId="{E4A4DBD4-5722-4A14-9C9B-73DD8A5B2EE3}" srcOrd="0" destOrd="0" presId="urn:microsoft.com/office/officeart/2008/layout/PictureStrips"/>
    <dgm:cxn modelId="{6A0229D1-D10D-4586-AE66-9636C08B4DA0}" type="presParOf" srcId="{4B81ADC2-D6CB-4955-89BA-408E0429B968}" destId="{CA71E26F-07A5-448C-BAD2-FC7B78370E13}" srcOrd="1" destOrd="0" presId="urn:microsoft.com/office/officeart/2008/layout/PictureStrips"/>
    <dgm:cxn modelId="{5FAF927F-81C5-47D1-B365-24227FE594D3}" type="presParOf" srcId="{C31105CD-C8A5-470C-B9C2-EF398E1AAC50}" destId="{3B6CD44A-1E66-410D-B7AC-AA801CF6AC5F}" srcOrd="3" destOrd="0" presId="urn:microsoft.com/office/officeart/2008/layout/PictureStrips"/>
    <dgm:cxn modelId="{A94127B5-CD7C-401E-B3F7-D502566B6DA9}" type="presParOf" srcId="{C31105CD-C8A5-470C-B9C2-EF398E1AAC50}" destId="{00756AB1-8564-4C61-AEE0-8B82D482418A}" srcOrd="4" destOrd="0" presId="urn:microsoft.com/office/officeart/2008/layout/PictureStrips"/>
    <dgm:cxn modelId="{1C8067B9-3689-45A1-A68B-FA6F6CE2BE14}" type="presParOf" srcId="{00756AB1-8564-4C61-AEE0-8B82D482418A}" destId="{479963C9-BD73-4DFF-98FB-A380C00A9904}" srcOrd="0" destOrd="0" presId="urn:microsoft.com/office/officeart/2008/layout/PictureStrips"/>
    <dgm:cxn modelId="{103BA348-3505-45D0-ADF5-3BE8385AE85E}" type="presParOf" srcId="{00756AB1-8564-4C61-AEE0-8B82D482418A}" destId="{8B4075B2-775F-445D-8C10-A2E5DDBE2438}" srcOrd="1" destOrd="0" presId="urn:microsoft.com/office/officeart/2008/layout/PictureStrips"/>
    <dgm:cxn modelId="{D24A1312-8028-4B87-A0FB-908001078FAA}" type="presParOf" srcId="{C31105CD-C8A5-470C-B9C2-EF398E1AAC50}" destId="{CACE6B67-6B28-4069-AA6D-729094F5E22E}" srcOrd="5" destOrd="0" presId="urn:microsoft.com/office/officeart/2008/layout/PictureStrips"/>
    <dgm:cxn modelId="{11CA460F-5177-463F-8D12-9D8CC832E097}" type="presParOf" srcId="{C31105CD-C8A5-470C-B9C2-EF398E1AAC50}" destId="{69B6C600-81EE-4707-BAE3-29599D6A7D8A}" srcOrd="6" destOrd="0" presId="urn:microsoft.com/office/officeart/2008/layout/PictureStrips"/>
    <dgm:cxn modelId="{6EE1890C-89DD-49D5-A9A6-8047A8B83514}" type="presParOf" srcId="{69B6C600-81EE-4707-BAE3-29599D6A7D8A}" destId="{EE9EE3B1-014B-4650-8319-81B165B9939B}" srcOrd="0" destOrd="0" presId="urn:microsoft.com/office/officeart/2008/layout/PictureStrips"/>
    <dgm:cxn modelId="{C779AD4B-2020-490B-8CFF-4BC33E65ABDA}" type="presParOf" srcId="{69B6C600-81EE-4707-BAE3-29599D6A7D8A}" destId="{19421A86-421E-42F1-81C1-0F3A512198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C28639-9FA9-4A83-9652-8911011A45FB}" type="doc">
      <dgm:prSet loTypeId="urn:microsoft.com/office/officeart/2008/layout/PictureStrips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51015A-7931-4CC4-8917-D8395A000DBB}">
      <dgm:prSet phldrT="[Текст]"/>
      <dgm:spPr/>
      <dgm:t>
        <a:bodyPr/>
        <a:lstStyle/>
        <a:p>
          <a:r>
            <a:rPr lang="ru-RU" b="1" dirty="0" smtClean="0"/>
            <a:t>Внеклассные и школьные мероприятия (1-11кл)</a:t>
          </a:r>
          <a:endParaRPr lang="ru-RU" b="1" dirty="0"/>
        </a:p>
      </dgm:t>
    </dgm:pt>
    <dgm:pt modelId="{ECF88CED-2874-42A9-95F6-D6357B9C9F7A}" type="parTrans" cxnId="{9C138B60-6EDA-452D-B2B3-3362E6C93242}">
      <dgm:prSet/>
      <dgm:spPr/>
      <dgm:t>
        <a:bodyPr/>
        <a:lstStyle/>
        <a:p>
          <a:endParaRPr lang="ru-RU"/>
        </a:p>
      </dgm:t>
    </dgm:pt>
    <dgm:pt modelId="{248FEA96-1101-4EBF-8C0A-BDDCEB5A495E}" type="sibTrans" cxnId="{9C138B60-6EDA-452D-B2B3-3362E6C93242}">
      <dgm:prSet/>
      <dgm:spPr/>
      <dgm:t>
        <a:bodyPr/>
        <a:lstStyle/>
        <a:p>
          <a:endParaRPr lang="ru-RU"/>
        </a:p>
      </dgm:t>
    </dgm:pt>
    <dgm:pt modelId="{3AFAC910-6E42-4B50-BF87-B78D347561C2}">
      <dgm:prSet phldrT="[Текст]"/>
      <dgm:spPr/>
      <dgm:t>
        <a:bodyPr/>
        <a:lstStyle/>
        <a:p>
          <a:r>
            <a:rPr lang="ru-RU" b="1" dirty="0" smtClean="0"/>
            <a:t>Сотрудничество с Нижегородским </a:t>
          </a:r>
          <a:r>
            <a:rPr lang="ru-RU" b="1" dirty="0" smtClean="0"/>
            <a:t>планетарием, ВУЗами страны (5-11кл</a:t>
          </a:r>
          <a:r>
            <a:rPr lang="ru-RU" b="1" dirty="0" smtClean="0"/>
            <a:t>)</a:t>
          </a:r>
          <a:endParaRPr lang="ru-RU" b="1" dirty="0"/>
        </a:p>
      </dgm:t>
    </dgm:pt>
    <dgm:pt modelId="{93615F33-892B-4EEF-B509-9CD9B179E510}" type="parTrans" cxnId="{A441B7E4-8CE8-4635-8CEF-83D535468D37}">
      <dgm:prSet/>
      <dgm:spPr/>
      <dgm:t>
        <a:bodyPr/>
        <a:lstStyle/>
        <a:p>
          <a:endParaRPr lang="ru-RU"/>
        </a:p>
      </dgm:t>
    </dgm:pt>
    <dgm:pt modelId="{E23D7737-2D83-4237-A884-FD7760A9A6D6}" type="sibTrans" cxnId="{A441B7E4-8CE8-4635-8CEF-83D535468D37}">
      <dgm:prSet/>
      <dgm:spPr/>
      <dgm:t>
        <a:bodyPr/>
        <a:lstStyle/>
        <a:p>
          <a:endParaRPr lang="ru-RU"/>
        </a:p>
      </dgm:t>
    </dgm:pt>
    <dgm:pt modelId="{0F6809BB-6D72-4DF7-9A88-A096B147D134}">
      <dgm:prSet phldrT="[Текст]"/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/>
            <a:t>Ученический «Обмен опытом» (7-11кл)</a:t>
          </a:r>
          <a:endParaRPr lang="ru-RU" b="1" dirty="0"/>
        </a:p>
      </dgm:t>
    </dgm:pt>
    <dgm:pt modelId="{BDA1BCAE-E4A7-47B3-B1CD-C381F6537E9A}" type="parTrans" cxnId="{2AA6BACC-6330-4FC0-BA5D-11C043DB068D}">
      <dgm:prSet/>
      <dgm:spPr/>
      <dgm:t>
        <a:bodyPr/>
        <a:lstStyle/>
        <a:p>
          <a:endParaRPr lang="ru-RU"/>
        </a:p>
      </dgm:t>
    </dgm:pt>
    <dgm:pt modelId="{FB907B53-4A97-4116-8157-CCE369FFD9F1}" type="sibTrans" cxnId="{2AA6BACC-6330-4FC0-BA5D-11C043DB068D}">
      <dgm:prSet/>
      <dgm:spPr/>
      <dgm:t>
        <a:bodyPr/>
        <a:lstStyle/>
        <a:p>
          <a:endParaRPr lang="ru-RU"/>
        </a:p>
      </dgm:t>
    </dgm:pt>
    <dgm:pt modelId="{3A703F43-BF0A-409B-8574-11933A37368E}">
      <dgm:prSet phldrT="[Текст]"/>
      <dgm:spPr/>
      <dgm:t>
        <a:bodyPr/>
        <a:lstStyle/>
        <a:p>
          <a:r>
            <a:rPr lang="ru-RU" b="1" dirty="0" smtClean="0"/>
            <a:t>Выездные астрофизические школы (7-11кл)  </a:t>
          </a:r>
          <a:endParaRPr lang="ru-RU" b="1" dirty="0"/>
        </a:p>
      </dgm:t>
    </dgm:pt>
    <dgm:pt modelId="{EDCD7F57-17DA-4A01-9546-F818AB835EFB}" type="parTrans" cxnId="{E5946A9A-5D94-4215-9C61-A3AB34B7CA47}">
      <dgm:prSet/>
      <dgm:spPr/>
      <dgm:t>
        <a:bodyPr/>
        <a:lstStyle/>
        <a:p>
          <a:endParaRPr lang="ru-RU"/>
        </a:p>
      </dgm:t>
    </dgm:pt>
    <dgm:pt modelId="{72C7F8A1-9922-4234-A1F5-B8C9D3EE31C8}" type="sibTrans" cxnId="{E5946A9A-5D94-4215-9C61-A3AB34B7CA47}">
      <dgm:prSet/>
      <dgm:spPr/>
      <dgm:t>
        <a:bodyPr/>
        <a:lstStyle/>
        <a:p>
          <a:endParaRPr lang="ru-RU"/>
        </a:p>
      </dgm:t>
    </dgm:pt>
    <dgm:pt modelId="{C31105CD-C8A5-470C-B9C2-EF398E1AAC50}" type="pres">
      <dgm:prSet presAssocID="{6AC28639-9FA9-4A83-9652-8911011A45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019E09-1834-4151-9C15-C035CE53ABAF}" type="pres">
      <dgm:prSet presAssocID="{9E51015A-7931-4CC4-8917-D8395A000DBB}" presName="composite" presStyleCnt="0"/>
      <dgm:spPr/>
    </dgm:pt>
    <dgm:pt modelId="{06780CBA-3FB3-4118-9752-7AB9B29339C5}" type="pres">
      <dgm:prSet presAssocID="{9E51015A-7931-4CC4-8917-D8395A000DBB}" presName="rect1" presStyleLbl="trAlignAcc1" presStyleIdx="0" presStyleCnt="4" custLinFactNeighborY="-5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8EF1D-09CB-4A5D-8235-E253E9CA0297}" type="pres">
      <dgm:prSet presAssocID="{9E51015A-7931-4CC4-8917-D8395A000DBB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  <dgm:t>
        <a:bodyPr/>
        <a:lstStyle/>
        <a:p>
          <a:endParaRPr lang="ru-RU"/>
        </a:p>
      </dgm:t>
    </dgm:pt>
    <dgm:pt modelId="{089646EF-952B-457E-9766-360AA8DAA086}" type="pres">
      <dgm:prSet presAssocID="{248FEA96-1101-4EBF-8C0A-BDDCEB5A495E}" presName="sibTrans" presStyleCnt="0"/>
      <dgm:spPr/>
    </dgm:pt>
    <dgm:pt modelId="{4B81ADC2-D6CB-4955-89BA-408E0429B968}" type="pres">
      <dgm:prSet presAssocID="{3AFAC910-6E42-4B50-BF87-B78D347561C2}" presName="composite" presStyleCnt="0"/>
      <dgm:spPr/>
    </dgm:pt>
    <dgm:pt modelId="{E4A4DBD4-5722-4A14-9C9B-73DD8A5B2EE3}" type="pres">
      <dgm:prSet presAssocID="{3AFAC910-6E42-4B50-BF87-B78D347561C2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1E26F-07A5-448C-BAD2-FC7B78370E13}" type="pres">
      <dgm:prSet presAssocID="{3AFAC910-6E42-4B50-BF87-B78D347561C2}" presName="rect2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3B6CD44A-1E66-410D-B7AC-AA801CF6AC5F}" type="pres">
      <dgm:prSet presAssocID="{E23D7737-2D83-4237-A884-FD7760A9A6D6}" presName="sibTrans" presStyleCnt="0"/>
      <dgm:spPr/>
    </dgm:pt>
    <dgm:pt modelId="{00756AB1-8564-4C61-AEE0-8B82D482418A}" type="pres">
      <dgm:prSet presAssocID="{0F6809BB-6D72-4DF7-9A88-A096B147D134}" presName="composite" presStyleCnt="0"/>
      <dgm:spPr/>
    </dgm:pt>
    <dgm:pt modelId="{479963C9-BD73-4DFF-98FB-A380C00A9904}" type="pres">
      <dgm:prSet presAssocID="{0F6809BB-6D72-4DF7-9A88-A096B147D134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075B2-775F-445D-8C10-A2E5DDBE2438}" type="pres">
      <dgm:prSet presAssocID="{0F6809BB-6D72-4DF7-9A88-A096B147D134}" presName="rect2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  <dgm:t>
        <a:bodyPr/>
        <a:lstStyle/>
        <a:p>
          <a:endParaRPr lang="ru-RU"/>
        </a:p>
      </dgm:t>
    </dgm:pt>
    <dgm:pt modelId="{CACE6B67-6B28-4069-AA6D-729094F5E22E}" type="pres">
      <dgm:prSet presAssocID="{FB907B53-4A97-4116-8157-CCE369FFD9F1}" presName="sibTrans" presStyleCnt="0"/>
      <dgm:spPr/>
    </dgm:pt>
    <dgm:pt modelId="{69B6C600-81EE-4707-BAE3-29599D6A7D8A}" type="pres">
      <dgm:prSet presAssocID="{3A703F43-BF0A-409B-8574-11933A37368E}" presName="composite" presStyleCnt="0"/>
      <dgm:spPr/>
    </dgm:pt>
    <dgm:pt modelId="{EE9EE3B1-014B-4650-8319-81B165B9939B}" type="pres">
      <dgm:prSet presAssocID="{3A703F43-BF0A-409B-8574-11933A37368E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21A86-421E-42F1-81C1-0F3A51219894}" type="pres">
      <dgm:prSet presAssocID="{3A703F43-BF0A-409B-8574-11933A37368E}" presName="rect2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0" r="-90000"/>
          </a:stretch>
        </a:blipFill>
      </dgm:spPr>
    </dgm:pt>
  </dgm:ptLst>
  <dgm:cxnLst>
    <dgm:cxn modelId="{5E6C55BD-BCE7-45BF-BFA3-581E906B9630}" type="presOf" srcId="{0F6809BB-6D72-4DF7-9A88-A096B147D134}" destId="{479963C9-BD73-4DFF-98FB-A380C00A9904}" srcOrd="0" destOrd="0" presId="urn:microsoft.com/office/officeart/2008/layout/PictureStrips"/>
    <dgm:cxn modelId="{F0A618C4-9878-4042-A536-B26FDAE65594}" type="presOf" srcId="{6AC28639-9FA9-4A83-9652-8911011A45FB}" destId="{C31105CD-C8A5-470C-B9C2-EF398E1AAC50}" srcOrd="0" destOrd="0" presId="urn:microsoft.com/office/officeart/2008/layout/PictureStrips"/>
    <dgm:cxn modelId="{0E80F2B7-BBB5-429F-A9E4-004A1F799F10}" type="presOf" srcId="{3AFAC910-6E42-4B50-BF87-B78D347561C2}" destId="{E4A4DBD4-5722-4A14-9C9B-73DD8A5B2EE3}" srcOrd="0" destOrd="0" presId="urn:microsoft.com/office/officeart/2008/layout/PictureStrips"/>
    <dgm:cxn modelId="{A441B7E4-8CE8-4635-8CEF-83D535468D37}" srcId="{6AC28639-9FA9-4A83-9652-8911011A45FB}" destId="{3AFAC910-6E42-4B50-BF87-B78D347561C2}" srcOrd="1" destOrd="0" parTransId="{93615F33-892B-4EEF-B509-9CD9B179E510}" sibTransId="{E23D7737-2D83-4237-A884-FD7760A9A6D6}"/>
    <dgm:cxn modelId="{9C138B60-6EDA-452D-B2B3-3362E6C93242}" srcId="{6AC28639-9FA9-4A83-9652-8911011A45FB}" destId="{9E51015A-7931-4CC4-8917-D8395A000DBB}" srcOrd="0" destOrd="0" parTransId="{ECF88CED-2874-42A9-95F6-D6357B9C9F7A}" sibTransId="{248FEA96-1101-4EBF-8C0A-BDDCEB5A495E}"/>
    <dgm:cxn modelId="{317DFFD5-690D-4B9A-BCEC-864B996D520E}" type="presOf" srcId="{9E51015A-7931-4CC4-8917-D8395A000DBB}" destId="{06780CBA-3FB3-4118-9752-7AB9B29339C5}" srcOrd="0" destOrd="0" presId="urn:microsoft.com/office/officeart/2008/layout/PictureStrips"/>
    <dgm:cxn modelId="{3563CDCF-DB76-42BC-B92B-6FB4977D0600}" type="presOf" srcId="{3A703F43-BF0A-409B-8574-11933A37368E}" destId="{EE9EE3B1-014B-4650-8319-81B165B9939B}" srcOrd="0" destOrd="0" presId="urn:microsoft.com/office/officeart/2008/layout/PictureStrips"/>
    <dgm:cxn modelId="{2AA6BACC-6330-4FC0-BA5D-11C043DB068D}" srcId="{6AC28639-9FA9-4A83-9652-8911011A45FB}" destId="{0F6809BB-6D72-4DF7-9A88-A096B147D134}" srcOrd="2" destOrd="0" parTransId="{BDA1BCAE-E4A7-47B3-B1CD-C381F6537E9A}" sibTransId="{FB907B53-4A97-4116-8157-CCE369FFD9F1}"/>
    <dgm:cxn modelId="{E5946A9A-5D94-4215-9C61-A3AB34B7CA47}" srcId="{6AC28639-9FA9-4A83-9652-8911011A45FB}" destId="{3A703F43-BF0A-409B-8574-11933A37368E}" srcOrd="3" destOrd="0" parTransId="{EDCD7F57-17DA-4A01-9546-F818AB835EFB}" sibTransId="{72C7F8A1-9922-4234-A1F5-B8C9D3EE31C8}"/>
    <dgm:cxn modelId="{FA7A1950-D349-4CF6-92A5-7EF80C79B55A}" type="presParOf" srcId="{C31105CD-C8A5-470C-B9C2-EF398E1AAC50}" destId="{45019E09-1834-4151-9C15-C035CE53ABAF}" srcOrd="0" destOrd="0" presId="urn:microsoft.com/office/officeart/2008/layout/PictureStrips"/>
    <dgm:cxn modelId="{671CB5A7-DAC7-41C1-B0B1-8DE52E5186A9}" type="presParOf" srcId="{45019E09-1834-4151-9C15-C035CE53ABAF}" destId="{06780CBA-3FB3-4118-9752-7AB9B29339C5}" srcOrd="0" destOrd="0" presId="urn:microsoft.com/office/officeart/2008/layout/PictureStrips"/>
    <dgm:cxn modelId="{C9E2E100-5210-46FD-92F6-9952D534A71A}" type="presParOf" srcId="{45019E09-1834-4151-9C15-C035CE53ABAF}" destId="{7668EF1D-09CB-4A5D-8235-E253E9CA0297}" srcOrd="1" destOrd="0" presId="urn:microsoft.com/office/officeart/2008/layout/PictureStrips"/>
    <dgm:cxn modelId="{E439C234-A5FD-47B5-960B-59AA261681E3}" type="presParOf" srcId="{C31105CD-C8A5-470C-B9C2-EF398E1AAC50}" destId="{089646EF-952B-457E-9766-360AA8DAA086}" srcOrd="1" destOrd="0" presId="urn:microsoft.com/office/officeart/2008/layout/PictureStrips"/>
    <dgm:cxn modelId="{8E7D9236-06E2-4543-9CE1-D3FB9BCAED8A}" type="presParOf" srcId="{C31105CD-C8A5-470C-B9C2-EF398E1AAC50}" destId="{4B81ADC2-D6CB-4955-89BA-408E0429B968}" srcOrd="2" destOrd="0" presId="urn:microsoft.com/office/officeart/2008/layout/PictureStrips"/>
    <dgm:cxn modelId="{5A50A831-29A4-40E4-B520-398C4074B63F}" type="presParOf" srcId="{4B81ADC2-D6CB-4955-89BA-408E0429B968}" destId="{E4A4DBD4-5722-4A14-9C9B-73DD8A5B2EE3}" srcOrd="0" destOrd="0" presId="urn:microsoft.com/office/officeart/2008/layout/PictureStrips"/>
    <dgm:cxn modelId="{151ADC98-EC9B-4536-9E8A-FDE59DFFB20C}" type="presParOf" srcId="{4B81ADC2-D6CB-4955-89BA-408E0429B968}" destId="{CA71E26F-07A5-448C-BAD2-FC7B78370E13}" srcOrd="1" destOrd="0" presId="urn:microsoft.com/office/officeart/2008/layout/PictureStrips"/>
    <dgm:cxn modelId="{B1DC8BF4-951E-48F5-A44D-38528A59D4F2}" type="presParOf" srcId="{C31105CD-C8A5-470C-B9C2-EF398E1AAC50}" destId="{3B6CD44A-1E66-410D-B7AC-AA801CF6AC5F}" srcOrd="3" destOrd="0" presId="urn:microsoft.com/office/officeart/2008/layout/PictureStrips"/>
    <dgm:cxn modelId="{6B24460E-37CB-4589-9EEF-3B9C63131B82}" type="presParOf" srcId="{C31105CD-C8A5-470C-B9C2-EF398E1AAC50}" destId="{00756AB1-8564-4C61-AEE0-8B82D482418A}" srcOrd="4" destOrd="0" presId="urn:microsoft.com/office/officeart/2008/layout/PictureStrips"/>
    <dgm:cxn modelId="{07D89EC1-8381-4C43-B6D2-29EC52ED3F1A}" type="presParOf" srcId="{00756AB1-8564-4C61-AEE0-8B82D482418A}" destId="{479963C9-BD73-4DFF-98FB-A380C00A9904}" srcOrd="0" destOrd="0" presId="urn:microsoft.com/office/officeart/2008/layout/PictureStrips"/>
    <dgm:cxn modelId="{7C165ECA-5031-4E90-874A-7B6D9CFB5456}" type="presParOf" srcId="{00756AB1-8564-4C61-AEE0-8B82D482418A}" destId="{8B4075B2-775F-445D-8C10-A2E5DDBE2438}" srcOrd="1" destOrd="0" presId="urn:microsoft.com/office/officeart/2008/layout/PictureStrips"/>
    <dgm:cxn modelId="{F246CF86-A071-4D45-A255-27B01956A765}" type="presParOf" srcId="{C31105CD-C8A5-470C-B9C2-EF398E1AAC50}" destId="{CACE6B67-6B28-4069-AA6D-729094F5E22E}" srcOrd="5" destOrd="0" presId="urn:microsoft.com/office/officeart/2008/layout/PictureStrips"/>
    <dgm:cxn modelId="{15622320-FE6C-481F-8A48-B462D16917A4}" type="presParOf" srcId="{C31105CD-C8A5-470C-B9C2-EF398E1AAC50}" destId="{69B6C600-81EE-4707-BAE3-29599D6A7D8A}" srcOrd="6" destOrd="0" presId="urn:microsoft.com/office/officeart/2008/layout/PictureStrips"/>
    <dgm:cxn modelId="{92B50C34-49FE-434E-9712-C59A0E76A43E}" type="presParOf" srcId="{69B6C600-81EE-4707-BAE3-29599D6A7D8A}" destId="{EE9EE3B1-014B-4650-8319-81B165B9939B}" srcOrd="0" destOrd="0" presId="urn:microsoft.com/office/officeart/2008/layout/PictureStrips"/>
    <dgm:cxn modelId="{F6F72EE3-4870-497F-A599-30DE8479A2B5}" type="presParOf" srcId="{69B6C600-81EE-4707-BAE3-29599D6A7D8A}" destId="{19421A86-421E-42F1-81C1-0F3A512198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80CBA-3FB3-4118-9752-7AB9B29339C5}">
      <dsp:nvSpPr>
        <dsp:cNvPr id="0" name=""/>
        <dsp:cNvSpPr/>
      </dsp:nvSpPr>
      <dsp:spPr>
        <a:xfrm>
          <a:off x="192671" y="1198600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Участие в </a:t>
          </a:r>
          <a:r>
            <a:rPr lang="ru-RU" sz="4400" b="1" kern="1200" dirty="0" err="1" smtClean="0"/>
            <a:t>ВсОШ</a:t>
          </a:r>
          <a:r>
            <a:rPr lang="ru-RU" sz="4400" b="1" kern="1200" dirty="0" smtClean="0"/>
            <a:t> </a:t>
          </a:r>
          <a:r>
            <a:rPr lang="ru-RU" sz="3200" b="1" kern="1200" dirty="0" smtClean="0"/>
            <a:t>(7-11кл)</a:t>
          </a:r>
          <a:endParaRPr lang="ru-RU" sz="3200" b="1" kern="1200" dirty="0"/>
        </a:p>
      </dsp:txBody>
      <dsp:txXfrm>
        <a:off x="192671" y="1198600"/>
        <a:ext cx="4572685" cy="1428964"/>
      </dsp:txXfrm>
    </dsp:sp>
    <dsp:sp modelId="{7668EF1D-09CB-4A5D-8235-E253E9CA0297}">
      <dsp:nvSpPr>
        <dsp:cNvPr id="0" name=""/>
        <dsp:cNvSpPr/>
      </dsp:nvSpPr>
      <dsp:spPr>
        <a:xfrm>
          <a:off x="2143" y="992194"/>
          <a:ext cx="1000275" cy="150041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4A4DBD4-5722-4A14-9C9B-73DD8A5B2EE3}">
      <dsp:nvSpPr>
        <dsp:cNvPr id="0" name=""/>
        <dsp:cNvSpPr/>
      </dsp:nvSpPr>
      <dsp:spPr>
        <a:xfrm>
          <a:off x="5221554" y="1204488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НОУ </a:t>
          </a:r>
          <a:r>
            <a:rPr lang="ru-RU" sz="3200" b="1" kern="1200" dirty="0" smtClean="0"/>
            <a:t>(5-11кл)</a:t>
          </a:r>
          <a:endParaRPr lang="ru-RU" sz="3200" b="1" kern="1200" dirty="0"/>
        </a:p>
      </dsp:txBody>
      <dsp:txXfrm>
        <a:off x="5221554" y="1204488"/>
        <a:ext cx="4572685" cy="1428964"/>
      </dsp:txXfrm>
    </dsp:sp>
    <dsp:sp modelId="{CA71E26F-07A5-448C-BAD2-FC7B78370E13}">
      <dsp:nvSpPr>
        <dsp:cNvPr id="0" name=""/>
        <dsp:cNvSpPr/>
      </dsp:nvSpPr>
      <dsp:spPr>
        <a:xfrm>
          <a:off x="5028882" y="992194"/>
          <a:ext cx="1000275" cy="150041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79963C9-BD73-4DFF-98FB-A380C00A9904}">
      <dsp:nvSpPr>
        <dsp:cNvPr id="0" name=""/>
        <dsp:cNvSpPr/>
      </dsp:nvSpPr>
      <dsp:spPr>
        <a:xfrm>
          <a:off x="192671" y="2997507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Городская олимпиада по астрономии  и физике    (7-11кл)</a:t>
          </a:r>
          <a:endParaRPr lang="ru-RU" sz="2800" b="1" kern="1200" dirty="0"/>
        </a:p>
      </dsp:txBody>
      <dsp:txXfrm>
        <a:off x="192671" y="2997507"/>
        <a:ext cx="4572685" cy="1428964"/>
      </dsp:txXfrm>
    </dsp:sp>
    <dsp:sp modelId="{8B4075B2-775F-445D-8C10-A2E5DDBE2438}">
      <dsp:nvSpPr>
        <dsp:cNvPr id="0" name=""/>
        <dsp:cNvSpPr/>
      </dsp:nvSpPr>
      <dsp:spPr>
        <a:xfrm>
          <a:off x="2143" y="2791102"/>
          <a:ext cx="1000275" cy="15004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E9EE3B1-014B-4650-8319-81B165B9939B}">
      <dsp:nvSpPr>
        <dsp:cNvPr id="0" name=""/>
        <dsp:cNvSpPr/>
      </dsp:nvSpPr>
      <dsp:spPr>
        <a:xfrm>
          <a:off x="5219411" y="2997507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Дополнительные занятия по физике и астрономии </a:t>
          </a:r>
          <a:r>
            <a:rPr lang="ru-RU" sz="2800" b="1" kern="1200" dirty="0" smtClean="0"/>
            <a:t>(7-11кл)</a:t>
          </a:r>
          <a:endParaRPr lang="ru-RU" sz="2800" b="1" kern="1200" dirty="0"/>
        </a:p>
      </dsp:txBody>
      <dsp:txXfrm>
        <a:off x="5219411" y="2997507"/>
        <a:ext cx="4572685" cy="1428964"/>
      </dsp:txXfrm>
    </dsp:sp>
    <dsp:sp modelId="{19421A86-421E-42F1-81C1-0F3A51219894}">
      <dsp:nvSpPr>
        <dsp:cNvPr id="0" name=""/>
        <dsp:cNvSpPr/>
      </dsp:nvSpPr>
      <dsp:spPr>
        <a:xfrm>
          <a:off x="5028882" y="2791102"/>
          <a:ext cx="1000275" cy="150041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80CBA-3FB3-4118-9752-7AB9B29339C5}">
      <dsp:nvSpPr>
        <dsp:cNvPr id="0" name=""/>
        <dsp:cNvSpPr/>
      </dsp:nvSpPr>
      <dsp:spPr>
        <a:xfrm>
          <a:off x="192671" y="1122394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Внеклассные и школьные мероприятия (1-11кл)</a:t>
          </a:r>
          <a:endParaRPr lang="ru-RU" sz="2200" b="1" kern="1200" dirty="0"/>
        </a:p>
      </dsp:txBody>
      <dsp:txXfrm>
        <a:off x="192671" y="1122394"/>
        <a:ext cx="4572685" cy="1428964"/>
      </dsp:txXfrm>
    </dsp:sp>
    <dsp:sp modelId="{7668EF1D-09CB-4A5D-8235-E253E9CA0297}">
      <dsp:nvSpPr>
        <dsp:cNvPr id="0" name=""/>
        <dsp:cNvSpPr/>
      </dsp:nvSpPr>
      <dsp:spPr>
        <a:xfrm>
          <a:off x="2143" y="992194"/>
          <a:ext cx="1000275" cy="15004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4A4DBD4-5722-4A14-9C9B-73DD8A5B2EE3}">
      <dsp:nvSpPr>
        <dsp:cNvPr id="0" name=""/>
        <dsp:cNvSpPr/>
      </dsp:nvSpPr>
      <dsp:spPr>
        <a:xfrm>
          <a:off x="5219411" y="1198600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Сотрудничество с Нижегородским </a:t>
          </a:r>
          <a:r>
            <a:rPr lang="ru-RU" sz="2200" b="1" kern="1200" dirty="0" smtClean="0"/>
            <a:t>планетарием, ВУЗами страны (5-11кл</a:t>
          </a:r>
          <a:r>
            <a:rPr lang="ru-RU" sz="2200" b="1" kern="1200" dirty="0" smtClean="0"/>
            <a:t>)</a:t>
          </a:r>
          <a:endParaRPr lang="ru-RU" sz="2200" b="1" kern="1200" dirty="0"/>
        </a:p>
      </dsp:txBody>
      <dsp:txXfrm>
        <a:off x="5219411" y="1198600"/>
        <a:ext cx="4572685" cy="1428964"/>
      </dsp:txXfrm>
    </dsp:sp>
    <dsp:sp modelId="{CA71E26F-07A5-448C-BAD2-FC7B78370E13}">
      <dsp:nvSpPr>
        <dsp:cNvPr id="0" name=""/>
        <dsp:cNvSpPr/>
      </dsp:nvSpPr>
      <dsp:spPr>
        <a:xfrm>
          <a:off x="5028882" y="992194"/>
          <a:ext cx="1000275" cy="150041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79963C9-BD73-4DFF-98FB-A380C00A9904}">
      <dsp:nvSpPr>
        <dsp:cNvPr id="0" name=""/>
        <dsp:cNvSpPr/>
      </dsp:nvSpPr>
      <dsp:spPr>
        <a:xfrm>
          <a:off x="192671" y="2997507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</a:t>
          </a:r>
          <a:r>
            <a:rPr lang="ru-RU" sz="2200" b="1" kern="1200" dirty="0" smtClean="0"/>
            <a:t>Ученический «Обмен опытом» (7-11кл)</a:t>
          </a:r>
          <a:endParaRPr lang="ru-RU" sz="2200" b="1" kern="1200" dirty="0"/>
        </a:p>
      </dsp:txBody>
      <dsp:txXfrm>
        <a:off x="192671" y="2997507"/>
        <a:ext cx="4572685" cy="1428964"/>
      </dsp:txXfrm>
    </dsp:sp>
    <dsp:sp modelId="{8B4075B2-775F-445D-8C10-A2E5DDBE2438}">
      <dsp:nvSpPr>
        <dsp:cNvPr id="0" name=""/>
        <dsp:cNvSpPr/>
      </dsp:nvSpPr>
      <dsp:spPr>
        <a:xfrm>
          <a:off x="2143" y="2791102"/>
          <a:ext cx="1000275" cy="150041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E9EE3B1-014B-4650-8319-81B165B9939B}">
      <dsp:nvSpPr>
        <dsp:cNvPr id="0" name=""/>
        <dsp:cNvSpPr/>
      </dsp:nvSpPr>
      <dsp:spPr>
        <a:xfrm>
          <a:off x="5219411" y="2997507"/>
          <a:ext cx="4572685" cy="14289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885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Выездные астрофизические школы (7-11кл)  </a:t>
          </a:r>
          <a:endParaRPr lang="ru-RU" sz="2200" b="1" kern="1200" dirty="0"/>
        </a:p>
      </dsp:txBody>
      <dsp:txXfrm>
        <a:off x="5219411" y="2997507"/>
        <a:ext cx="4572685" cy="1428964"/>
      </dsp:txXfrm>
    </dsp:sp>
    <dsp:sp modelId="{19421A86-421E-42F1-81C1-0F3A51219894}">
      <dsp:nvSpPr>
        <dsp:cNvPr id="0" name=""/>
        <dsp:cNvSpPr/>
      </dsp:nvSpPr>
      <dsp:spPr>
        <a:xfrm>
          <a:off x="5028882" y="2791102"/>
          <a:ext cx="1000275" cy="150041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0" r="-9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9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4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7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3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3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45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38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05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1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15DD4-7832-48A4-A50F-8C9F465072A8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3A14-C87A-4947-B31B-5B65CB457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valeksa.2012.pl@gmail.com" TargetMode="External"/><Relationship Id="rId2" Type="http://schemas.openxmlformats.org/officeDocument/2006/relationships/hyperlink" Target="mailto:ovaleksandra@yandex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39" y="-436502"/>
            <a:ext cx="12140322" cy="30875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академической одаренности обучающихся через организацию урочной и внеурочной деятельности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5079" y="3535680"/>
            <a:ext cx="5785243" cy="187452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dirty="0" smtClean="0"/>
              <a:t>Овсянникова Александра Александровна, </a:t>
            </a:r>
          </a:p>
          <a:p>
            <a:pPr algn="r"/>
            <a:r>
              <a:rPr lang="ru-RU" b="1" dirty="0" smtClean="0"/>
              <a:t>учитель физики и астрономии</a:t>
            </a:r>
            <a:r>
              <a:rPr lang="en-US" b="1" dirty="0" smtClean="0"/>
              <a:t> </a:t>
            </a:r>
            <a:endParaRPr lang="ru-RU" b="1" dirty="0" smtClean="0"/>
          </a:p>
          <a:p>
            <a:pPr algn="r"/>
            <a:r>
              <a:rPr lang="ru-RU" b="1" dirty="0" smtClean="0"/>
              <a:t>высшей категории</a:t>
            </a:r>
          </a:p>
          <a:p>
            <a:pPr algn="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ovaleksandra@yandex.ru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ovaleksa.2012.pl@gmail.com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323" y="5547270"/>
            <a:ext cx="4623677" cy="13107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458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812" y="1690687"/>
            <a:ext cx="6299579" cy="49830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dirty="0" smtClean="0"/>
              <a:t>Творческая</a:t>
            </a:r>
            <a:r>
              <a:rPr lang="ru-RU" sz="4000" dirty="0" smtClean="0"/>
              <a:t> </a:t>
            </a:r>
            <a:r>
              <a:rPr lang="ru-RU" dirty="0"/>
              <a:t>одаренность - это то, что проявляется в нестандартном видении мира, в нешаблонном мышлении и, в конечном итоге, ценится выше всего. Но вот до конечного итога надо дорасти, иногда даже дотянуть. А вот уж кто редко бывает "удачником" - так это именно творческие дети. Их проблемы начинаются еще в школе, где они всегда всех раздражают, несмотря на непрерывные заклинания о "творческой личности".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186" y="77787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ОДАРЕННОСТИ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86" y="2647667"/>
            <a:ext cx="5571555" cy="402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642" y="2350292"/>
            <a:ext cx="1148572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1</a:t>
            </a:r>
            <a:r>
              <a:rPr lang="ru-RU" b="1" dirty="0">
                <a:solidFill>
                  <a:srgbClr val="C00000"/>
                </a:solidFill>
              </a:rPr>
              <a:t>. развитие способностей происходит только в той деятельности, в </a:t>
            </a:r>
            <a:r>
              <a:rPr lang="ru-RU" b="1" dirty="0" smtClean="0">
                <a:solidFill>
                  <a:srgbClr val="C00000"/>
                </a:solidFill>
              </a:rPr>
              <a:t>которой ребенок </a:t>
            </a:r>
            <a:r>
              <a:rPr lang="ru-RU" b="1" dirty="0">
                <a:solidFill>
                  <a:srgbClr val="C00000"/>
                </a:solidFill>
              </a:rPr>
              <a:t>получает положительные эмоции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2. для развития способностей необходимо постоянное повышение </a:t>
            </a:r>
            <a:r>
              <a:rPr lang="ru-RU" b="1" dirty="0" smtClean="0">
                <a:solidFill>
                  <a:srgbClr val="002060"/>
                </a:solidFill>
              </a:rPr>
              <a:t>сложности основной </a:t>
            </a:r>
            <a:r>
              <a:rPr lang="ru-RU" b="1" dirty="0">
                <a:solidFill>
                  <a:srgbClr val="002060"/>
                </a:solidFill>
              </a:rPr>
              <a:t>деятельности ребенка (как обучения, так и внеурочной деятельности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3. деятельность, чтобы быть развивающей (как способности, так и </a:t>
            </a:r>
            <a:r>
              <a:rPr lang="ru-RU" b="1" dirty="0" smtClean="0">
                <a:solidFill>
                  <a:srgbClr val="C00000"/>
                </a:solidFill>
              </a:rPr>
              <a:t>личность ребенка</a:t>
            </a:r>
            <a:r>
              <a:rPr lang="ru-RU" b="1" dirty="0">
                <a:solidFill>
                  <a:srgbClr val="C00000"/>
                </a:solidFill>
              </a:rPr>
              <a:t>) должна представлять для него значительную ценность (по </a:t>
            </a:r>
            <a:r>
              <a:rPr lang="ru-RU" b="1" dirty="0" smtClean="0">
                <a:solidFill>
                  <a:srgbClr val="C00000"/>
                </a:solidFill>
              </a:rPr>
              <a:t>внутренней мотивации</a:t>
            </a:r>
            <a:r>
              <a:rPr lang="ru-RU" b="1" dirty="0">
                <a:solidFill>
                  <a:srgbClr val="C00000"/>
                </a:solidFill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307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Законы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высоких способностей (одаренности):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37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584" y="2371535"/>
            <a:ext cx="118724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1.  </a:t>
            </a:r>
            <a:r>
              <a:rPr lang="ru-RU" b="1" dirty="0">
                <a:solidFill>
                  <a:srgbClr val="C00000"/>
                </a:solidFill>
              </a:rPr>
              <a:t>принцип максимального разнообразия предоставленных </a:t>
            </a:r>
            <a:r>
              <a:rPr lang="ru-RU" b="1" dirty="0" smtClean="0">
                <a:solidFill>
                  <a:srgbClr val="C00000"/>
                </a:solidFill>
              </a:rPr>
              <a:t>        возможностей для </a:t>
            </a:r>
            <a:r>
              <a:rPr lang="ru-RU" b="1" dirty="0">
                <a:solidFill>
                  <a:srgbClr val="C00000"/>
                </a:solidFill>
              </a:rPr>
              <a:t>развития личности;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2. принцип </a:t>
            </a:r>
            <a:r>
              <a:rPr lang="ru-RU" b="1" dirty="0">
                <a:solidFill>
                  <a:srgbClr val="002060"/>
                </a:solidFill>
              </a:rPr>
              <a:t>возрастания роли внеурочной деятельности;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3. принцип </a:t>
            </a:r>
            <a:r>
              <a:rPr lang="ru-RU" b="1" dirty="0">
                <a:solidFill>
                  <a:srgbClr val="C00000"/>
                </a:solidFill>
              </a:rPr>
              <a:t>индивидуализации и дифференциации обучения;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4. принцип </a:t>
            </a:r>
            <a:r>
              <a:rPr lang="ru-RU" b="1" dirty="0">
                <a:solidFill>
                  <a:srgbClr val="002060"/>
                </a:solidFill>
              </a:rPr>
              <a:t>создания условий для совместной работы учащихся при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минимальном </a:t>
            </a:r>
            <a:r>
              <a:rPr lang="ru-RU" b="1" dirty="0">
                <a:solidFill>
                  <a:srgbClr val="002060"/>
                </a:solidFill>
              </a:rPr>
              <a:t>участии </a:t>
            </a:r>
            <a:r>
              <a:rPr lang="ru-RU" b="1" dirty="0" smtClean="0">
                <a:solidFill>
                  <a:srgbClr val="002060"/>
                </a:solidFill>
              </a:rPr>
              <a:t>учителя;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5. принцип </a:t>
            </a:r>
            <a:r>
              <a:rPr lang="ru-RU" b="1" dirty="0">
                <a:solidFill>
                  <a:srgbClr val="C00000"/>
                </a:solidFill>
              </a:rPr>
              <a:t>свободы выбора учащимся дополнительных образовательных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услуг, помощи, наставничества.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1" y="1375058"/>
            <a:ext cx="11027392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педагогической деятельности в работе с одаренными детьми: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7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03" y="1825625"/>
            <a:ext cx="11067197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увлечен своим делом;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способным </a:t>
            </a:r>
            <a:r>
              <a:rPr lang="ru-RU" sz="3200" dirty="0">
                <a:solidFill>
                  <a:srgbClr val="002060"/>
                </a:solidFill>
              </a:rPr>
              <a:t>к экспериментальной, научной и творческой деятельности;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профессионально </a:t>
            </a:r>
            <a:r>
              <a:rPr lang="ru-RU" sz="3200" dirty="0">
                <a:solidFill>
                  <a:srgbClr val="C00000"/>
                </a:solidFill>
              </a:rPr>
              <a:t>грамотным;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интеллектуальным</a:t>
            </a:r>
            <a:r>
              <a:rPr lang="ru-RU" sz="3200" dirty="0">
                <a:solidFill>
                  <a:srgbClr val="002060"/>
                </a:solidFill>
              </a:rPr>
              <a:t>, нравственным и эрудированным;</a:t>
            </a:r>
          </a:p>
          <a:p>
            <a:r>
              <a:rPr lang="ru-RU" sz="3200" dirty="0" smtClean="0"/>
              <a:t> </a:t>
            </a:r>
            <a:r>
              <a:rPr lang="ru-RU" sz="3200" dirty="0">
                <a:solidFill>
                  <a:srgbClr val="C00000"/>
                </a:solidFill>
              </a:rPr>
              <a:t>проводником передовых педагогических технологий;</a:t>
            </a:r>
          </a:p>
          <a:p>
            <a:r>
              <a:rPr lang="ru-RU" sz="3200" dirty="0" smtClean="0"/>
              <a:t> </a:t>
            </a:r>
            <a:r>
              <a:rPr lang="ru-RU" sz="3200" dirty="0">
                <a:solidFill>
                  <a:srgbClr val="002060"/>
                </a:solidFill>
              </a:rPr>
              <a:t>психологом, воспитателем и умелым организатором учебно-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    воспитательного </a:t>
            </a:r>
            <a:r>
              <a:rPr lang="ru-RU" sz="3200" dirty="0">
                <a:solidFill>
                  <a:srgbClr val="002060"/>
                </a:solidFill>
              </a:rPr>
              <a:t>процесса;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знатоком во всех областях человеческой жизни.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17" y="1021254"/>
            <a:ext cx="10515600" cy="980282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должен быть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24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03" y="1253331"/>
            <a:ext cx="10971663" cy="435133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творческие </a:t>
            </a:r>
            <a:r>
              <a:rPr lang="ru-RU" dirty="0">
                <a:solidFill>
                  <a:srgbClr val="002060"/>
                </a:solidFill>
              </a:rPr>
              <a:t>мастерские;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групповые </a:t>
            </a:r>
            <a:r>
              <a:rPr lang="ru-RU" dirty="0">
                <a:solidFill>
                  <a:srgbClr val="C00000"/>
                </a:solidFill>
              </a:rPr>
              <a:t>занятия по параллелям классов с сильными учащимися;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факультативы;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C00000"/>
                </a:solidFill>
              </a:rPr>
              <a:t>занятия исследовательской деятельностью;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НОУ;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конкурсы</a:t>
            </a:r>
            <a:r>
              <a:rPr lang="ru-RU" dirty="0">
                <a:solidFill>
                  <a:srgbClr val="C00000"/>
                </a:solidFill>
              </a:rPr>
              <a:t>;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002060"/>
                </a:solidFill>
              </a:rPr>
              <a:t>интеллектуальный марафон;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C00000"/>
                </a:solidFill>
              </a:rPr>
              <a:t>научно-практические конференции;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участие в олимпиадах;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работа </a:t>
            </a:r>
            <a:r>
              <a:rPr lang="ru-RU" dirty="0">
                <a:solidFill>
                  <a:srgbClr val="C00000"/>
                </a:solidFill>
              </a:rPr>
              <a:t>по индивидуальным планам;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сотрудничество </a:t>
            </a:r>
            <a:r>
              <a:rPr lang="ru-RU" dirty="0">
                <a:solidFill>
                  <a:srgbClr val="002060"/>
                </a:solidFill>
              </a:rPr>
              <a:t>с другими </a:t>
            </a:r>
            <a:r>
              <a:rPr lang="ru-RU" dirty="0" smtClean="0">
                <a:solidFill>
                  <a:srgbClr val="002060"/>
                </a:solidFill>
              </a:rPr>
              <a:t>школами, организациями, </a:t>
            </a:r>
            <a:r>
              <a:rPr lang="ru-RU" dirty="0">
                <a:solidFill>
                  <a:srgbClr val="002060"/>
                </a:solidFill>
              </a:rPr>
              <a:t>ВУЗами.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591" y="204716"/>
            <a:ext cx="6864824" cy="98590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с одаренными учащимися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7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8" y="0"/>
            <a:ext cx="12172382" cy="6904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9" y="14606"/>
            <a:ext cx="3409382" cy="9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1940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с одаренными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детьми в лицее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43145718"/>
              </p:ext>
            </p:extLst>
          </p:nvPr>
        </p:nvGraphicFramePr>
        <p:xfrm>
          <a:off x="1198880" y="1190625"/>
          <a:ext cx="9794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46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1940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с одаренными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детьми в лицее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910861"/>
              </p:ext>
            </p:extLst>
          </p:nvPr>
        </p:nvGraphicFramePr>
        <p:xfrm>
          <a:off x="1198880" y="1190625"/>
          <a:ext cx="9794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87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749" y="182562"/>
            <a:ext cx="743803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строится</a:t>
            </a:r>
            <a:b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следующих приоритетных идеях: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61584" y="1318418"/>
            <a:ext cx="8229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Свободный выбор ребенком видов и сфер деятельности.</a:t>
            </a:r>
            <a:endParaRPr lang="ru-RU" alt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1584" y="2326481"/>
            <a:ext cx="84312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Ориентация на личностные интересы, потребности, способности ребенка.</a:t>
            </a:r>
            <a:endParaRPr lang="ru-RU" alt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61584" y="3243659"/>
            <a:ext cx="84582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Возможность свободного самоопределения и самореализации ребенка.</a:t>
            </a:r>
            <a:endParaRPr lang="ru-RU" alt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61584" y="4156349"/>
            <a:ext cx="7075527" cy="53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Единство обучения, воспитания, развития.</a:t>
            </a:r>
            <a:endParaRPr lang="ru-RU" alt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461584" y="4907992"/>
            <a:ext cx="8523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деятельностная основа образовательного процесса </a:t>
            </a:r>
            <a:endParaRPr lang="ru-RU" alt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581" y="1423187"/>
            <a:ext cx="3828197" cy="28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7812" y="0"/>
            <a:ext cx="4730087" cy="1325563"/>
          </a:xfrm>
        </p:spPr>
        <p:txBody>
          <a:bodyPr/>
          <a:lstStyle/>
          <a:p>
            <a:r>
              <a:rPr lang="ru-RU" altLang="ru-RU" b="1" dirty="0"/>
              <a:t>Цели воспитания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84149" y="1433536"/>
            <a:ext cx="5479436" cy="1971374"/>
            <a:chOff x="96655" y="2088349"/>
            <a:chExt cx="4186611" cy="190365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96655" y="2088349"/>
              <a:ext cx="4186611" cy="10067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251520" y="2175645"/>
              <a:ext cx="3600400" cy="1816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обеспечить нравственное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воспитание учащихся</a:t>
              </a:r>
              <a:endParaRPr lang="ru-RU" altLang="ru-RU" sz="28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>
            <a:grpSpLocks/>
          </p:cNvGrpSpPr>
          <p:nvPr/>
        </p:nvGrpSpPr>
        <p:grpSpPr bwMode="auto">
          <a:xfrm>
            <a:off x="5866280" y="1419110"/>
            <a:ext cx="5986855" cy="1838657"/>
            <a:chOff x="4672069" y="2386327"/>
            <a:chExt cx="4186611" cy="181757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672069" y="2396851"/>
              <a:ext cx="4186611" cy="100741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Прямоугольник 6"/>
            <p:cNvSpPr>
              <a:spLocks noChangeArrowheads="1"/>
            </p:cNvSpPr>
            <p:nvPr/>
          </p:nvSpPr>
          <p:spPr bwMode="auto">
            <a:xfrm>
              <a:off x="4813813" y="2386327"/>
              <a:ext cx="3903122" cy="1817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воспитывать доброжелательное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отношение учащихся друг к другу</a:t>
              </a:r>
              <a:endParaRPr lang="ru-RU" altLang="ru-RU" sz="28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11" y="3269972"/>
            <a:ext cx="4346825" cy="11461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11" y="5312800"/>
            <a:ext cx="4212701" cy="10364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615" y="3281015"/>
            <a:ext cx="4212701" cy="11461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356" y="5242690"/>
            <a:ext cx="42127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2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370" y="14161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Врожденные дарования подобны диким растениям и нуждаются в выращивании с помощью ученых занятий.</a:t>
            </a:r>
            <a:br>
              <a:rPr lang="ru-RU" sz="4400" dirty="0"/>
            </a:br>
            <a:r>
              <a:rPr lang="ru-RU" sz="4400" b="1" dirty="0" smtClean="0"/>
              <a:t>Френсис  </a:t>
            </a:r>
            <a:r>
              <a:rPr lang="ru-RU" sz="4400" b="1" dirty="0"/>
              <a:t>Бэкон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918" y="2982230"/>
            <a:ext cx="3007057" cy="37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0" y="1777266"/>
            <a:ext cx="6070875" cy="406397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28" y="2688609"/>
            <a:ext cx="6228350" cy="41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8522"/>
            <a:ext cx="6037794" cy="450947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7353"/>
            <a:ext cx="5923128" cy="33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7897"/>
            <a:ext cx="6901542" cy="3019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926" y="129315"/>
            <a:ext cx="5599074" cy="5312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2425"/>
            <a:ext cx="76200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265" y="0"/>
            <a:ext cx="3915860" cy="5128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9363" y="764845"/>
            <a:ext cx="4756781" cy="3552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2008" y="1875053"/>
            <a:ext cx="5206618" cy="388889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86314" y="3723965"/>
            <a:ext cx="4042535" cy="3019425"/>
          </a:xfrm>
        </p:spPr>
      </p:pic>
    </p:spTree>
    <p:extLst>
      <p:ext uri="{BB962C8B-B14F-4D97-AF65-F5344CB8AC3E}">
        <p14:creationId xmlns:p14="http://schemas.microsoft.com/office/powerpoint/2010/main" val="17283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614" y="82894"/>
            <a:ext cx="6349120" cy="42214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" y="1266217"/>
            <a:ext cx="5053556" cy="3346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84" y="2939579"/>
            <a:ext cx="6959116" cy="39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206186"/>
            <a:ext cx="6999755" cy="394130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43" y="0"/>
            <a:ext cx="6533857" cy="36789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14" y="3876972"/>
            <a:ext cx="5894286" cy="33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7092" y="146181"/>
            <a:ext cx="6385642" cy="1325563"/>
          </a:xfrm>
        </p:spPr>
        <p:txBody>
          <a:bodyPr/>
          <a:lstStyle/>
          <a:p>
            <a:r>
              <a:rPr lang="ru-RU" b="1" dirty="0" smtClean="0"/>
              <a:t>Наблюдение </a:t>
            </a:r>
            <a:br>
              <a:rPr lang="ru-RU" b="1" dirty="0" smtClean="0"/>
            </a:br>
            <a:r>
              <a:rPr lang="ru-RU" b="1" dirty="0" smtClean="0"/>
              <a:t>солнечного затмения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" y="1190625"/>
            <a:ext cx="5403004" cy="304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72" y="3275463"/>
            <a:ext cx="6362586" cy="3582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269" y="1362562"/>
            <a:ext cx="4330605" cy="3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8226" y="82894"/>
            <a:ext cx="6945573" cy="1325563"/>
          </a:xfrm>
        </p:spPr>
        <p:txBody>
          <a:bodyPr/>
          <a:lstStyle/>
          <a:p>
            <a:r>
              <a:rPr lang="ru-RU" dirty="0" smtClean="0"/>
              <a:t>Гагаринский урок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7341" y="1285218"/>
            <a:ext cx="4263053" cy="31839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8183" y="2104999"/>
            <a:ext cx="4738577" cy="3539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875" y="2467863"/>
            <a:ext cx="4743411" cy="35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0364" y="82894"/>
            <a:ext cx="1815152" cy="1325563"/>
          </a:xfrm>
        </p:spPr>
        <p:txBody>
          <a:bodyPr/>
          <a:lstStyle/>
          <a:p>
            <a:r>
              <a:rPr lang="ru-RU" dirty="0" smtClean="0"/>
              <a:t>НГТУ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82" y="999344"/>
            <a:ext cx="5072891" cy="38046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6" y="1535373"/>
            <a:ext cx="4896133" cy="3672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63923"/>
            <a:ext cx="5058769" cy="37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564" y="0"/>
            <a:ext cx="2052105" cy="1325563"/>
          </a:xfrm>
        </p:spPr>
        <p:txBody>
          <a:bodyPr/>
          <a:lstStyle/>
          <a:p>
            <a:r>
              <a:rPr lang="ru-RU" b="1" dirty="0" smtClean="0"/>
              <a:t>ИЦАЭ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8" y="1383566"/>
            <a:ext cx="4529137" cy="30194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49" y="3429000"/>
            <a:ext cx="4954138" cy="3302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09" y="1001287"/>
            <a:ext cx="4888672" cy="36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051" y="1388897"/>
            <a:ext cx="6517943" cy="5162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Одаренность</a:t>
            </a:r>
            <a:r>
              <a:rPr lang="ru-RU" sz="3200" i="1" dirty="0"/>
              <a:t> </a:t>
            </a:r>
            <a:r>
              <a:rPr lang="ru-RU" sz="3200" dirty="0"/>
              <a:t>- </a:t>
            </a:r>
            <a:r>
              <a:rPr lang="ru-RU" sz="3200" b="1" dirty="0"/>
              <a:t>это системное, развивающееся в течение жизни качество </a:t>
            </a:r>
            <a:r>
              <a:rPr lang="ru-RU" sz="3200" b="1" dirty="0" smtClean="0"/>
              <a:t>психики, которое </a:t>
            </a:r>
            <a:r>
              <a:rPr lang="ru-RU" sz="3200" b="1" dirty="0"/>
              <a:t>определяет возможность достижения человеком более высоких (</a:t>
            </a:r>
            <a:r>
              <a:rPr lang="ru-RU" sz="3200" b="1" dirty="0" smtClean="0"/>
              <a:t>необычных, незаурядных</a:t>
            </a:r>
            <a:r>
              <a:rPr lang="ru-RU" sz="3200" b="1" dirty="0"/>
              <a:t>) результатов в одном или нескольких видах деятельности по сравнению </a:t>
            </a:r>
            <a:r>
              <a:rPr lang="ru-RU" sz="3200" b="1" dirty="0" smtClean="0"/>
              <a:t>с другими </a:t>
            </a:r>
            <a:r>
              <a:rPr lang="ru-RU" sz="3200" b="1" dirty="0"/>
              <a:t>людьми.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26" y="1050877"/>
            <a:ext cx="5471549" cy="55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84" y="82894"/>
            <a:ext cx="6986516" cy="1325563"/>
          </a:xfrm>
        </p:spPr>
        <p:txBody>
          <a:bodyPr/>
          <a:lstStyle/>
          <a:p>
            <a:r>
              <a:rPr lang="ru-RU" dirty="0" smtClean="0"/>
              <a:t>Олимпиады по физике и астрономии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36" y="1491351"/>
            <a:ext cx="11199125" cy="301933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542" y="745675"/>
            <a:ext cx="4060288" cy="5413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9456"/>
            <a:ext cx="5043733" cy="3243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593" y="3422747"/>
            <a:ext cx="4730813" cy="30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5772" y="82894"/>
            <a:ext cx="6618027" cy="1325563"/>
          </a:xfrm>
        </p:spPr>
        <p:txBody>
          <a:bodyPr/>
          <a:lstStyle/>
          <a:p>
            <a:r>
              <a:rPr lang="ru-RU" dirty="0" smtClean="0"/>
              <a:t>Музей космонавтики.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9" y="1299595"/>
            <a:ext cx="4042535" cy="30194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81" y="1190625"/>
            <a:ext cx="4723366" cy="3527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25" y="2934910"/>
            <a:ext cx="5067869" cy="37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894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36" y="1491351"/>
            <a:ext cx="11199125" cy="3019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/>
              <a:t>Гении не падают с неба, они должны иметь возможность </a:t>
            </a:r>
            <a:endParaRPr lang="ru-RU" sz="4800" dirty="0" smtClean="0"/>
          </a:p>
          <a:p>
            <a:pPr marL="0" indent="0">
              <a:buNone/>
            </a:pPr>
            <a:r>
              <a:rPr lang="ru-RU" sz="4800" dirty="0" smtClean="0"/>
              <a:t>образоваться </a:t>
            </a:r>
            <a:r>
              <a:rPr lang="ru-RU" sz="4800" dirty="0"/>
              <a:t>и развиться.</a:t>
            </a:r>
            <a:br>
              <a:rPr lang="ru-RU" sz="4800" dirty="0"/>
            </a:br>
            <a:r>
              <a:rPr lang="ru-RU" sz="4800" b="1" dirty="0" smtClean="0"/>
              <a:t>Август </a:t>
            </a:r>
            <a:r>
              <a:rPr lang="ru-RU" sz="4800" b="1" dirty="0"/>
              <a:t>Бебель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549" y="2386316"/>
            <a:ext cx="3540609" cy="42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9726" y="1428095"/>
            <a:ext cx="116573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внимание!!!</a:t>
            </a:r>
            <a:endParaRPr lang="ru-RU" sz="8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07" y="3429000"/>
            <a:ext cx="4887277" cy="3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43488"/>
            <a:ext cx="6264322" cy="5052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,Italic"/>
              </a:rPr>
              <a:t>Одаренный ребенок </a:t>
            </a:r>
            <a:r>
              <a:rPr lang="ru-RU" sz="3200" dirty="0">
                <a:latin typeface="Arial" panose="020B0604020202020204" pitchFamily="34" charset="0"/>
              </a:rPr>
              <a:t>- </a:t>
            </a:r>
            <a:r>
              <a:rPr lang="ru-RU" sz="3200" b="1" dirty="0">
                <a:latin typeface="Arial" panose="020B0604020202020204" pitchFamily="34" charset="0"/>
              </a:rPr>
              <a:t>это ребенок, который выделяется яркими, </a:t>
            </a:r>
            <a:r>
              <a:rPr lang="ru-RU" sz="3200" b="1" dirty="0" smtClean="0">
                <a:latin typeface="Arial" panose="020B0604020202020204" pitchFamily="34" charset="0"/>
              </a:rPr>
              <a:t>очевидными, иногда </a:t>
            </a:r>
            <a:r>
              <a:rPr lang="ru-RU" sz="3200" b="1" dirty="0">
                <a:latin typeface="Arial" panose="020B0604020202020204" pitchFamily="34" charset="0"/>
              </a:rPr>
              <a:t>выдающимися достижениями (или имеет внутренние предпосылки для </a:t>
            </a:r>
            <a:r>
              <a:rPr lang="ru-RU" sz="3200" b="1" dirty="0" smtClean="0">
                <a:latin typeface="Arial" panose="020B0604020202020204" pitchFamily="34" charset="0"/>
              </a:rPr>
              <a:t>таких достижений</a:t>
            </a:r>
            <a:r>
              <a:rPr lang="ru-RU" sz="3200" b="1" dirty="0">
                <a:latin typeface="Arial" panose="020B0604020202020204" pitchFamily="34" charset="0"/>
              </a:rPr>
              <a:t>) в том или ином виде деятельности</a:t>
            </a:r>
            <a:r>
              <a:rPr lang="ru-RU" b="1" dirty="0">
                <a:latin typeface="Arial" panose="020B0604020202020204" pitchFamily="34" charset="0"/>
              </a:rPr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981" y="174186"/>
            <a:ext cx="5360869" cy="65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67" y="0"/>
            <a:ext cx="11714329" cy="69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2" y="0"/>
            <a:ext cx="1172342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772" y="900752"/>
            <a:ext cx="1610437" cy="1323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785" y="5691116"/>
            <a:ext cx="2480414" cy="998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60269"/>
            <a:ext cx="3093720" cy="8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707" y="87858"/>
            <a:ext cx="9026856" cy="6770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995737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051" y="2103438"/>
            <a:ext cx="5685430" cy="3974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Академическая</a:t>
            </a:r>
            <a:r>
              <a:rPr lang="ru-RU" dirty="0" smtClean="0"/>
              <a:t> </a:t>
            </a:r>
            <a:r>
              <a:rPr lang="ru-RU" dirty="0"/>
              <a:t>одаренность представляет собой ярко выраженную способность учиться.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помогает впоследствии стать очень неплохим, квалифицированным специалистом, но чтобы получилось что-то большее, одной этой одаренности недостаточно.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7787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ОДАРЕННОСТИ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648" y="2881313"/>
            <a:ext cx="5758106" cy="37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457" y="1690688"/>
            <a:ext cx="5333716" cy="4723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Интеллектуальная</a:t>
            </a:r>
            <a:r>
              <a:rPr lang="ru-RU" dirty="0" smtClean="0"/>
              <a:t> </a:t>
            </a:r>
            <a:r>
              <a:rPr lang="ru-RU" dirty="0"/>
              <a:t>одаренность - это умение думать, анализировать, сопоставлять факты. Обладатели такой одаренности - умники и умницы. Они учатся иногда блестяще, иногда неплохо, иногда великолепно по одним предметам и плохо по другим - все зависит от их отношения к предмету и к преподавателю...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5750" cy="1190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ОДАРЕННОСТИ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933" y="2613546"/>
            <a:ext cx="61912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7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678</Words>
  <Application>Microsoft Office PowerPoint</Application>
  <PresentationFormat>Произвольный</PresentationFormat>
  <Paragraphs>79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Развитие академической одаренности обучающихся через организацию урочной и внеурочной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ОДАРЕННОСТИ</vt:lpstr>
      <vt:lpstr>ТИПЫ ОДАРЕННОСТИ</vt:lpstr>
      <vt:lpstr>ТИПЫ ОДАРЕННОСТИ</vt:lpstr>
      <vt:lpstr> Законы развития высоких способностей (одаренности): </vt:lpstr>
      <vt:lpstr>Принципы педагогической деятельности в работе с одаренными детьми: </vt:lpstr>
      <vt:lpstr>Учитель должен быть:</vt:lpstr>
      <vt:lpstr>Формы работы с одаренными учащимися:</vt:lpstr>
      <vt:lpstr>Презентация PowerPoint</vt:lpstr>
      <vt:lpstr>Формы работы с одаренными  детьми в лицее</vt:lpstr>
      <vt:lpstr>Формы работы с одаренными  детьми в лицее</vt:lpstr>
      <vt:lpstr>Дополнительное образование строится   на следующих приоритетных идеях: </vt:lpstr>
      <vt:lpstr>Цели воспитания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Наблюдение  солнечного затмения</vt:lpstr>
      <vt:lpstr>Гагаринский урок</vt:lpstr>
      <vt:lpstr>НГТУ</vt:lpstr>
      <vt:lpstr>ИЦАЭ</vt:lpstr>
      <vt:lpstr>Олимпиады по физике и астрономии</vt:lpstr>
      <vt:lpstr>Музей космонавтики. 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Овсянникова</dc:creator>
  <cp:lastModifiedBy>Александра А. Овсянникова</cp:lastModifiedBy>
  <cp:revision>35</cp:revision>
  <dcterms:created xsi:type="dcterms:W3CDTF">2017-02-02T16:37:52Z</dcterms:created>
  <dcterms:modified xsi:type="dcterms:W3CDTF">2018-01-30T08:40:32Z</dcterms:modified>
</cp:coreProperties>
</file>