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2" r:id="rId4"/>
    <p:sldId id="259" r:id="rId5"/>
    <p:sldId id="263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FD46-2DEB-4416-B67C-FD072C74AA7B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06F4F-C2E4-4968-B788-E3242F048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9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5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4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7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7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3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9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815749" cy="2237426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437112"/>
            <a:ext cx="7772400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Авторы разработки интегрированного урока: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Овсянникова А.А., учитель физики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Бирюкова С.В., учитель биологии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МБОУ «Лицей №87 имени Л. И. Новиковой»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46" y="3441680"/>
            <a:ext cx="60600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Капиллярным явлением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называется подъем или опускание жидкостей по узким трубкам.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46" y="99409"/>
            <a:ext cx="88022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Капилляр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–  трубка с очень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маленьким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сечением. 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6968"/>
            <a:ext cx="4403108" cy="272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95" y="3661138"/>
            <a:ext cx="26936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13" y="110360"/>
            <a:ext cx="7125758" cy="31895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104"/>
            <a:ext cx="9144000" cy="36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"/>
            <a:ext cx="4381776" cy="3651479"/>
          </a:xfrm>
          <a:prstGeom prst="rect">
            <a:avLst/>
          </a:prstGeom>
        </p:spPr>
      </p:pic>
      <p:pic>
        <p:nvPicPr>
          <p:cNvPr id="1026" name="Picture 2" descr="Картинки по запросу вода на  листья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84" y="6121"/>
            <a:ext cx="4871016" cy="36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6" y="3657599"/>
            <a:ext cx="4377448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44" y="3657601"/>
            <a:ext cx="3704897" cy="37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1" y="0"/>
            <a:ext cx="9144000" cy="7315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58936"/>
              </p:ext>
            </p:extLst>
          </p:nvPr>
        </p:nvGraphicFramePr>
        <p:xfrm>
          <a:off x="143301" y="428339"/>
          <a:ext cx="8533155" cy="3986006"/>
        </p:xfrm>
        <a:graphic>
          <a:graphicData uri="http://schemas.openxmlformats.org/drawingml/2006/table">
            <a:tbl>
              <a:tblPr firstRow="1" firstCol="1" bandRow="1"/>
              <a:tblGrid>
                <a:gridCol w="3924643"/>
                <a:gridCol w="864096"/>
                <a:gridCol w="3744416"/>
              </a:tblGrid>
              <a:tr h="3986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Капиллярные явления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2887682"/>
            <a:ext cx="9235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УЧЕБНАЯ ЗАДАЧА:  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объяснить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капиллярные явления в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биологии и физике?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/>
              <a:t>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42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3" name="Picture 5" descr="3-5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56303" cy="43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5" y="-1"/>
            <a:ext cx="4638945" cy="4310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10" y="4509779"/>
            <a:ext cx="2543579" cy="2283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85776"/>
            <a:ext cx="3011652" cy="2007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2" y="4763572"/>
            <a:ext cx="2923134" cy="21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pic>
        <p:nvPicPr>
          <p:cNvPr id="4098" name="Picture 2" descr="Картинки по запросу почему одни листья растений вода смачивает а другие н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7200"/>
            <a:ext cx="4787714" cy="38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Картинки по запросу коре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27" y="-457199"/>
            <a:ext cx="4378873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352"/>
            <a:ext cx="4765127" cy="34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" y="-122830"/>
            <a:ext cx="9144000" cy="7315200"/>
          </a:xfrm>
          <a:prstGeom prst="rect">
            <a:avLst/>
          </a:prstGeom>
        </p:spPr>
      </p:pic>
      <p:pic>
        <p:nvPicPr>
          <p:cNvPr id="4" name="Picture 4" descr="http://images.myshared.ru/5/459075/slide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-122829"/>
            <a:ext cx="73151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" y="-122830"/>
            <a:ext cx="9144000" cy="7315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5" y="-122830"/>
            <a:ext cx="7290905" cy="72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0"/>
            <a:ext cx="9144000" cy="731520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684080" y="10509"/>
            <a:ext cx="3204341" cy="1093267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Капиллярные явления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4300" y="1383616"/>
            <a:ext cx="2569780" cy="843648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рименение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377008" y="1383615"/>
            <a:ext cx="2420151" cy="200234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Высота столба жидкости в капилляре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3074276" y="1383616"/>
            <a:ext cx="2814145" cy="1867585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Смачивание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несмачивание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поверхностей жидкостью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1"/>
          <p:cNvSpPr>
            <a:spLocks noChangeShapeType="1"/>
          </p:cNvSpPr>
          <p:nvPr/>
        </p:nvSpPr>
        <p:spPr bwMode="auto">
          <a:xfrm flipH="1">
            <a:off x="2684079" y="1103777"/>
            <a:ext cx="519769" cy="5694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7"/>
          <p:cNvSpPr>
            <a:spLocks noChangeShapeType="1"/>
          </p:cNvSpPr>
          <p:nvPr/>
        </p:nvSpPr>
        <p:spPr bwMode="auto">
          <a:xfrm flipH="1">
            <a:off x="4282021" y="1103777"/>
            <a:ext cx="45719" cy="2230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6"/>
          <p:cNvSpPr>
            <a:spLocks noChangeShapeType="1"/>
          </p:cNvSpPr>
          <p:nvPr/>
        </p:nvSpPr>
        <p:spPr bwMode="auto">
          <a:xfrm>
            <a:off x="5580112" y="1103776"/>
            <a:ext cx="796896" cy="569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1"/>
          <p:cNvSpPr>
            <a:spLocks noChangeShapeType="1"/>
          </p:cNvSpPr>
          <p:nvPr/>
        </p:nvSpPr>
        <p:spPr bwMode="auto">
          <a:xfrm flipH="1">
            <a:off x="408796" y="2303463"/>
            <a:ext cx="202406" cy="322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0"/>
          <p:cNvSpPr>
            <a:spLocks noChangeShapeType="1"/>
          </p:cNvSpPr>
          <p:nvPr/>
        </p:nvSpPr>
        <p:spPr bwMode="auto">
          <a:xfrm>
            <a:off x="1303447" y="2241550"/>
            <a:ext cx="16669" cy="768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/>
          <p:cNvSpPr>
            <a:spLocks noChangeShapeType="1"/>
          </p:cNvSpPr>
          <p:nvPr/>
        </p:nvSpPr>
        <p:spPr bwMode="auto">
          <a:xfrm>
            <a:off x="1951311" y="2303462"/>
            <a:ext cx="214313" cy="322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5"/>
          <p:cNvSpPr>
            <a:spLocks noChangeShapeType="1"/>
          </p:cNvSpPr>
          <p:nvPr/>
        </p:nvSpPr>
        <p:spPr bwMode="auto">
          <a:xfrm>
            <a:off x="4409899" y="3397346"/>
            <a:ext cx="16669" cy="577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/>
          <p:cNvSpPr>
            <a:spLocks noChangeShapeType="1"/>
          </p:cNvSpPr>
          <p:nvPr/>
        </p:nvSpPr>
        <p:spPr bwMode="auto">
          <a:xfrm flipH="1">
            <a:off x="6798161" y="3397346"/>
            <a:ext cx="170260" cy="5415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3"/>
          <p:cNvSpPr>
            <a:spLocks noChangeShapeType="1"/>
          </p:cNvSpPr>
          <p:nvPr/>
        </p:nvSpPr>
        <p:spPr bwMode="auto">
          <a:xfrm>
            <a:off x="8402960" y="3385955"/>
            <a:ext cx="191690" cy="504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114300" y="247963"/>
            <a:ext cx="110799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1143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3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696036"/>
            <a:ext cx="4304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Интегрированный урок был проведен 29.11.16 г в 6»А» классе. </a:t>
            </a:r>
          </a:p>
          <a:p>
            <a:endParaRPr lang="ru-RU" sz="2000" dirty="0" smtClean="0"/>
          </a:p>
          <a:p>
            <a:r>
              <a:rPr lang="ru-RU" sz="2000" dirty="0" smtClean="0"/>
              <a:t>Интегрируемые предметы: физика, биология. </a:t>
            </a:r>
          </a:p>
          <a:p>
            <a:r>
              <a:rPr lang="ru-RU" sz="2000" dirty="0" smtClean="0"/>
              <a:t>В данном классе предмет физика преподается с пятого класса в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амках экспериментальной площадки Открытого Института </a:t>
            </a:r>
          </a:p>
          <a:p>
            <a:r>
              <a:rPr lang="ru-RU" sz="2000" dirty="0" smtClean="0"/>
              <a:t>«Развивающее образование» г. Москва по системе </a:t>
            </a:r>
            <a:r>
              <a:rPr lang="ru-RU" sz="2000" dirty="0" err="1" smtClean="0"/>
              <a:t>Д.Б.Эльконина</a:t>
            </a:r>
            <a:r>
              <a:rPr lang="ru-RU" sz="2000" dirty="0" smtClean="0"/>
              <a:t> </a:t>
            </a:r>
            <a:r>
              <a:rPr lang="ru-RU" sz="2000" dirty="0" smtClean="0"/>
              <a:t>–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В.В</a:t>
            </a:r>
            <a:r>
              <a:rPr lang="ru-RU" sz="2000" dirty="0"/>
              <a:t>. </a:t>
            </a:r>
            <a:r>
              <a:rPr lang="ru-RU" sz="2000" dirty="0" smtClean="0"/>
              <a:t>Давыдова.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19559"/>
            <a:ext cx="3917940" cy="55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" y="-122830"/>
            <a:ext cx="9144000" cy="7315200"/>
          </a:xfrm>
          <a:prstGeom prst="rect">
            <a:avLst/>
          </a:prstGeom>
        </p:spPr>
      </p:pic>
      <p:pic>
        <p:nvPicPr>
          <p:cNvPr id="5122" name="Picture 2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" y="0"/>
            <a:ext cx="3969371" cy="39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6" descr="https://ds02.infourok.ru/uploads/ex/0613/0007ce42-7958293a/hello_html_57aa3a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69372"/>
            <a:ext cx="2642228" cy="26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5640" y="210457"/>
            <a:ext cx="5034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свойства материала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необходимо учитывать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изготовления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полотенец, салфеток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писчей бумаги?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pic>
        <p:nvPicPr>
          <p:cNvPr id="6146" name="Picture 2" descr="jutz_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80658"/>
            <a:ext cx="5386415" cy="51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33987"/>
            <a:ext cx="9021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Какую функцию выполняет тонкий жировой слой на перьях водоплавающих птиц?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64971"/>
              </p:ext>
            </p:extLst>
          </p:nvPr>
        </p:nvGraphicFramePr>
        <p:xfrm>
          <a:off x="224659" y="980728"/>
          <a:ext cx="8702566" cy="5458970"/>
        </p:xfrm>
        <a:graphic>
          <a:graphicData uri="http://schemas.openxmlformats.org/drawingml/2006/table">
            <a:tbl>
              <a:tblPr firstRow="1" firstCol="1" bandRow="1"/>
              <a:tblGrid>
                <a:gridCol w="4118457"/>
                <a:gridCol w="4584109"/>
              </a:tblGrid>
              <a:tr h="1496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Сегодня я узнал </a:t>
                      </a:r>
                      <a:r>
                        <a:rPr lang="ru-RU" sz="36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…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Я понял, что…..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Меня удивило</a:t>
                      </a:r>
                      <a:r>
                        <a:rPr lang="ru-RU" sz="36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…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Урок дал мне для жизни</a:t>
                      </a:r>
                      <a:r>
                        <a:rPr lang="ru-RU" sz="36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…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3768" y="241853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6314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12388"/>
              </p:ext>
            </p:extLst>
          </p:nvPr>
        </p:nvGraphicFramePr>
        <p:xfrm>
          <a:off x="0" y="1"/>
          <a:ext cx="9144000" cy="6987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729"/>
                <a:gridCol w="3304295"/>
                <a:gridCol w="4355976"/>
              </a:tblGrid>
              <a:tr h="619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Виды целей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 научатся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 получат возможность научиться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</a:tr>
              <a:tr h="1652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Цель-предмет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(познавательный предметный результат)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определять  явления смачивания, не смачивания и капиллярности;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определять и находить примеры этих явлений в природе и технике;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определять сферу применения этих явлений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 marL="425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распознавать явления смачивания, не смачивания и капиллярности;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приводить примеры смачивания, не смачивания и капиллярности в природе и технике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</a:tr>
              <a:tr h="2271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Цель-способ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(развивающий, метапредметный результат)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выявлять зависимость высоты подъема жидкости от диаметра капилляра, от рода жидкости;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объяснять значение смачивания в промышленности и в быту;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- применять полученные знания при решении качественных задач, имеющих практическое значение;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- прогнозировать результат своей деятельности;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- осуществлять рефлексивный контроль;</a:t>
                      </a:r>
                    </a:p>
                    <a:p>
                      <a:pPr algn="just"/>
                      <a:r>
                        <a:rPr lang="ru-RU" sz="1400" dirty="0" smtClean="0">
                          <a:effectLst/>
                        </a:rPr>
                        <a:t>-объяснять </a:t>
                      </a:r>
                      <a:r>
                        <a:rPr lang="ru-RU" sz="1400" dirty="0">
                          <a:effectLst/>
                        </a:rPr>
                        <a:t>свой выбор, строить фразы, отвечать на поставленный вопрос, аргументировать;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- применять правила делового сотрудничества.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509" marR="20509" marT="0" marB="0"/>
                </a:tc>
              </a:tr>
              <a:tr h="2314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Цель-ценность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воспитывающий, личностный </a:t>
                      </a:r>
                      <a:r>
                        <a:rPr lang="ru-RU" sz="1200" dirty="0">
                          <a:effectLst/>
                        </a:rPr>
                        <a:t>результат)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выражать различные эмоции, связанные с обнаружением имеющегося знания-незнания;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проявлять заинтересованность в поиске способа действия;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проявлять терпение и доброжелательность в субъект-субъектных отношениях  при осуществлении  поиска способа действия в малой группе.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мотивировать свои действия;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-выражать </a:t>
                      </a:r>
                      <a:r>
                        <a:rPr lang="ru-RU" sz="1400" dirty="0">
                          <a:effectLst/>
                        </a:rPr>
                        <a:t>положительное отношение к процессу познания;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оценивать собственную учебную деятельность: свои достижения, ответственность, причины неудач;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сравнивать разные точки зрения.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0509" marR="205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 урока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урок открытия новых знаний, обретения новых умений и навыков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проблемный урок)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00790"/>
              </p:ext>
            </p:extLst>
          </p:nvPr>
        </p:nvGraphicFramePr>
        <p:xfrm>
          <a:off x="179513" y="1068781"/>
          <a:ext cx="8856983" cy="555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561"/>
                <a:gridCol w="7070422"/>
              </a:tblGrid>
              <a:tr h="57026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Этап</a:t>
                      </a:r>
                      <a:r>
                        <a:rPr lang="ru-RU" sz="1600" b="1" baseline="0" dirty="0" smtClean="0"/>
                        <a:t> урока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Цель этапа</a:t>
                      </a:r>
                      <a:endParaRPr lang="ru-RU" sz="1600" b="1" dirty="0"/>
                    </a:p>
                  </a:txBody>
                  <a:tcPr/>
                </a:tc>
              </a:tr>
              <a:tr h="6903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Актуализация знаний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имеющихся знаний; развитие познавательных интересов и инициативы учащихся; формирование коммуникативных умений.</a:t>
                      </a:r>
                      <a:endParaRPr lang="ru-RU" sz="1600" i="0" dirty="0"/>
                    </a:p>
                  </a:txBody>
                  <a:tcPr/>
                </a:tc>
              </a:tr>
              <a:tr h="86131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проблемной ситуации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вызвать у учащихся  эмоциональную реакцию затруднения.</a:t>
                      </a:r>
                      <a:endParaRPr lang="ru-RU" sz="1600" i="0" dirty="0"/>
                    </a:p>
                  </a:txBody>
                  <a:tcPr/>
                </a:tc>
              </a:tr>
              <a:tr h="53640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Целеполагание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познавательных мотивов учебной деятельности.</a:t>
                      </a:r>
                      <a:endParaRPr lang="ru-RU" sz="1600" i="0" dirty="0"/>
                    </a:p>
                  </a:txBody>
                  <a:tcPr/>
                </a:tc>
              </a:tr>
              <a:tr h="690314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способности анализировать, сравнивать имеющийся учебный материал</a:t>
                      </a:r>
                      <a:endParaRPr lang="ru-RU" sz="1600" i="0" dirty="0"/>
                    </a:p>
                  </a:txBody>
                  <a:tcPr/>
                </a:tc>
              </a:tr>
              <a:tr h="690314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нового знания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основ теоретического мышления, развитие умений находить общее, высказывать свою точку зрения.</a:t>
                      </a:r>
                      <a:endParaRPr lang="ru-RU" sz="1600" i="0" dirty="0"/>
                    </a:p>
                  </a:txBody>
                  <a:tcPr/>
                </a:tc>
              </a:tr>
              <a:tr h="690314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нового знания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применить знания в новой ситуации</a:t>
                      </a:r>
                      <a:endParaRPr lang="ru-RU" sz="1600" i="0" dirty="0"/>
                    </a:p>
                  </a:txBody>
                  <a:tcPr/>
                </a:tc>
              </a:tr>
              <a:tr h="690314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/>
                        <a:t>Рефлексия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способности объективно оценивать меру своего продвижения к цели урока.</a:t>
                      </a:r>
                      <a:endParaRPr lang="ru-RU" sz="16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9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44237" y="530931"/>
            <a:ext cx="7743894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Маршрутный лист ученика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Фамилия, имя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:_____________________________________________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№1. Сформулируй и запиши вопросы, что ты не знаешь о капиллярных явлениях, и что тебе хотелось бы узнать.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14942"/>
              </p:ext>
            </p:extLst>
          </p:nvPr>
        </p:nvGraphicFramePr>
        <p:xfrm>
          <a:off x="899592" y="2708920"/>
          <a:ext cx="6788814" cy="1379855"/>
        </p:xfrm>
        <a:graphic>
          <a:graphicData uri="http://schemas.openxmlformats.org/drawingml/2006/table">
            <a:tbl>
              <a:tblPr firstRow="1" firstCol="1" bandRow="1"/>
              <a:tblGrid>
                <a:gridCol w="2581238"/>
                <a:gridCol w="526126"/>
                <a:gridCol w="3681450"/>
              </a:tblGrid>
              <a:tr h="116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Капиллярные явления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46904" y="4221088"/>
            <a:ext cx="7741227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№2. Внимательно прочитай статью «Капиллярные явления» и ответь на вопрос: от чего зависит высота подъёма жидкости в капилляре?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на вопрос: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974325" y="1527133"/>
            <a:ext cx="6269183" cy="4030579"/>
            <a:chOff x="1060" y="8560"/>
            <a:chExt cx="9430" cy="3775"/>
          </a:xfrm>
        </p:grpSpPr>
        <p:sp>
          <p:nvSpPr>
            <p:cNvPr id="9" name="Прямоугольник 1"/>
            <p:cNvSpPr>
              <a:spLocks noChangeArrowheads="1"/>
            </p:cNvSpPr>
            <p:nvPr/>
          </p:nvSpPr>
          <p:spPr bwMode="auto">
            <a:xfrm>
              <a:off x="3773" y="8560"/>
              <a:ext cx="3705" cy="58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Капиллярные явления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2"/>
            <p:cNvSpPr>
              <a:spLocks noChangeArrowheads="1"/>
            </p:cNvSpPr>
            <p:nvPr/>
          </p:nvSpPr>
          <p:spPr bwMode="auto">
            <a:xfrm>
              <a:off x="1060" y="9905"/>
              <a:ext cx="3016" cy="5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применение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 14"/>
            <p:cNvSpPr>
              <a:spLocks noChangeArrowheads="1"/>
            </p:cNvSpPr>
            <p:nvPr/>
          </p:nvSpPr>
          <p:spPr bwMode="auto">
            <a:xfrm>
              <a:off x="4937" y="9905"/>
              <a:ext cx="2726" cy="145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Смачивание и </a:t>
              </a:r>
              <a:r>
                <a:rPr kumimoji="0" lang="ru-RU" alt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несмачивание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поверхностей жидкостью 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14"/>
            <p:cNvSpPr>
              <a:spLocks noChangeArrowheads="1"/>
            </p:cNvSpPr>
            <p:nvPr/>
          </p:nvSpPr>
          <p:spPr bwMode="auto">
            <a:xfrm>
              <a:off x="8000" y="9904"/>
              <a:ext cx="2490" cy="11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Высота столба жидкости в капилляре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 noChangeShapeType="1"/>
            </p:cNvSpPr>
            <p:nvPr/>
          </p:nvSpPr>
          <p:spPr bwMode="auto">
            <a:xfrm flipH="1">
              <a:off x="3295" y="9202"/>
              <a:ext cx="956" cy="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9"/>
            <p:cNvSpPr>
              <a:spLocks noChangeShapeType="1"/>
            </p:cNvSpPr>
            <p:nvPr/>
          </p:nvSpPr>
          <p:spPr bwMode="auto">
            <a:xfrm>
              <a:off x="5910" y="9202"/>
              <a:ext cx="23" cy="7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8"/>
            <p:cNvSpPr>
              <a:spLocks noChangeShapeType="1"/>
            </p:cNvSpPr>
            <p:nvPr/>
          </p:nvSpPr>
          <p:spPr bwMode="auto">
            <a:xfrm>
              <a:off x="7427" y="9202"/>
              <a:ext cx="994" cy="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7"/>
            <p:cNvSpPr>
              <a:spLocks noChangeShapeType="1"/>
            </p:cNvSpPr>
            <p:nvPr/>
          </p:nvSpPr>
          <p:spPr bwMode="auto">
            <a:xfrm flipH="1">
              <a:off x="1256" y="10492"/>
              <a:ext cx="426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6"/>
            <p:cNvSpPr>
              <a:spLocks noChangeShapeType="1"/>
            </p:cNvSpPr>
            <p:nvPr/>
          </p:nvSpPr>
          <p:spPr bwMode="auto">
            <a:xfrm>
              <a:off x="2431" y="10492"/>
              <a:ext cx="34" cy="1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5"/>
            <p:cNvSpPr>
              <a:spLocks noChangeShapeType="1"/>
            </p:cNvSpPr>
            <p:nvPr/>
          </p:nvSpPr>
          <p:spPr bwMode="auto">
            <a:xfrm>
              <a:off x="3295" y="10492"/>
              <a:ext cx="449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4"/>
            <p:cNvSpPr>
              <a:spLocks noChangeShapeType="1"/>
            </p:cNvSpPr>
            <p:nvPr/>
          </p:nvSpPr>
          <p:spPr bwMode="auto">
            <a:xfrm>
              <a:off x="6036" y="11425"/>
              <a:ext cx="35" cy="9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3"/>
            <p:cNvSpPr>
              <a:spLocks noChangeShapeType="1"/>
            </p:cNvSpPr>
            <p:nvPr/>
          </p:nvSpPr>
          <p:spPr bwMode="auto">
            <a:xfrm flipH="1">
              <a:off x="8605" y="11150"/>
              <a:ext cx="35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"/>
            <p:cNvSpPr>
              <a:spLocks noChangeShapeType="1"/>
            </p:cNvSpPr>
            <p:nvPr/>
          </p:nvSpPr>
          <p:spPr bwMode="auto">
            <a:xfrm>
              <a:off x="9838" y="11150"/>
              <a:ext cx="403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31272" y="525869"/>
            <a:ext cx="74851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№3. Поработайте в парах и закончите составление схемы-кластера о капиллярных явлениях: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831272" y="10622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64500"/>
              </p:ext>
            </p:extLst>
          </p:nvPr>
        </p:nvGraphicFramePr>
        <p:xfrm>
          <a:off x="744291" y="1801950"/>
          <a:ext cx="7259344" cy="4646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589"/>
                <a:gridCol w="4391755"/>
              </a:tblGrid>
              <a:tr h="822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Сегодня я узнал …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233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 понял, что…..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1233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Меня удивило…….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233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Урок дал мне для жизни……..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456122"/>
            <a:ext cx="74812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№4. Рефлексия. Закончите предложения, оценив значимость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знаний, полученных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лично для себя. Заполните таблицу.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пилля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4" y="116632"/>
            <a:ext cx="3025820" cy="40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3789040"/>
            <a:ext cx="3265228" cy="28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31" y="3789040"/>
            <a:ext cx="2902250" cy="29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985"/>
            <a:ext cx="3156045" cy="40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73" y="2235200"/>
            <a:ext cx="8359254" cy="23876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Капиллярные явления в физике и биологии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680</Words>
  <Application>Microsoft Office PowerPoint</Application>
  <PresentationFormat>Экран (4:3)</PresentationFormat>
  <Paragraphs>163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Капиллярные явления в физике и биологии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А. Овсянникова</dc:creator>
  <cp:lastModifiedBy>Александра А. Овсянникова</cp:lastModifiedBy>
  <cp:revision>10</cp:revision>
  <dcterms:created xsi:type="dcterms:W3CDTF">2016-12-01T07:51:17Z</dcterms:created>
  <dcterms:modified xsi:type="dcterms:W3CDTF">2016-12-01T10:29:32Z</dcterms:modified>
</cp:coreProperties>
</file>