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5" r:id="rId2"/>
    <p:sldId id="266" r:id="rId3"/>
    <p:sldId id="267" r:id="rId4"/>
    <p:sldId id="268" r:id="rId5"/>
    <p:sldId id="269" r:id="rId6"/>
    <p:sldId id="270" r:id="rId7"/>
    <p:sldId id="272" r:id="rId8"/>
    <p:sldId id="271" r:id="rId9"/>
    <p:sldId id="273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23.02.2018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23.02.2018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23.02.2018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23.02.2018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685800" y="1340768"/>
            <a:ext cx="7772400" cy="203954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2"/>
                </a:solidFill>
                <a:ea typeface="Calibri"/>
                <a:cs typeface="Times New Roman"/>
              </a:rPr>
              <a:t/>
            </a:r>
            <a:br>
              <a:rPr lang="ru-RU" dirty="0" smtClean="0">
                <a:solidFill>
                  <a:schemeClr val="tx2"/>
                </a:solidFill>
                <a:ea typeface="Calibri"/>
                <a:cs typeface="Times New Roman"/>
              </a:rPr>
            </a:br>
            <a:r>
              <a:rPr lang="ru-RU" sz="6000" dirty="0" smtClean="0">
                <a:solidFill>
                  <a:schemeClr val="tx2"/>
                </a:solidFill>
                <a:ea typeface="Calibri"/>
                <a:cs typeface="Times New Roman"/>
              </a:rPr>
              <a:t>Множества</a:t>
            </a:r>
            <a:r>
              <a:rPr lang="ru-RU" sz="6000" dirty="0">
                <a:solidFill>
                  <a:schemeClr val="tx2"/>
                </a:solidFill>
                <a:ea typeface="Calibri"/>
                <a:cs typeface="Times New Roman"/>
              </a:rPr>
              <a:t>, операции с </a:t>
            </a:r>
            <a:r>
              <a:rPr lang="ru-RU" sz="6000" dirty="0" smtClean="0">
                <a:solidFill>
                  <a:schemeClr val="tx2"/>
                </a:solidFill>
                <a:ea typeface="Calibri"/>
                <a:cs typeface="Times New Roman"/>
              </a:rPr>
              <a:t>множествами</a:t>
            </a:r>
            <a:endParaRPr lang="ru-RU" dirty="0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sz="6600" dirty="0" smtClean="0">
                <a:solidFill>
                  <a:schemeClr val="tx2"/>
                </a:solidFill>
                <a:ea typeface="Calibri"/>
                <a:cs typeface="Times New Roman"/>
              </a:rPr>
              <a:t>5 класс</a:t>
            </a:r>
            <a:r>
              <a:rPr lang="ru-RU" dirty="0">
                <a:solidFill>
                  <a:schemeClr val="tx2"/>
                </a:solidFill>
                <a:ea typeface="Calibri"/>
                <a:cs typeface="Times New Roman"/>
              </a:rPr>
              <a:t/>
            </a:r>
            <a:br>
              <a:rPr lang="ru-RU" dirty="0">
                <a:solidFill>
                  <a:schemeClr val="tx2"/>
                </a:solidFill>
                <a:ea typeface="Calibri"/>
                <a:cs typeface="Times New Roman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34989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Picture 2" descr="Эйлер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737" y="1625798"/>
            <a:ext cx="2346325" cy="3870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987824" y="548680"/>
            <a:ext cx="5715000" cy="641714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+mn-lt"/>
              </a:rPr>
              <a:t>	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Немного истории</a:t>
            </a:r>
          </a:p>
          <a:p>
            <a:pPr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700" b="1" i="1" dirty="0">
                <a:solidFill>
                  <a:schemeClr val="tx2"/>
                </a:solidFill>
                <a:latin typeface="+mn-lt"/>
              </a:rPr>
              <a:t>О</a:t>
            </a:r>
            <a:r>
              <a:rPr lang="ru-RU" sz="1700" dirty="0">
                <a:solidFill>
                  <a:schemeClr val="tx2"/>
                </a:solidFill>
                <a:latin typeface="+mn-lt"/>
              </a:rPr>
              <a:t>дним из первых, кто использовал для решения задач круги, был выдающийся немецкий математик и философ Готфрид Вильгельм Лейбниц (1646 – 1716). В его черновых набросках были обнаружены рисунки с кругами. Затем этот метод основательно развил швейцарский математик Леонард Эйлер (1707 – 1783). </a:t>
            </a:r>
          </a:p>
          <a:p>
            <a:pPr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700" dirty="0">
                <a:solidFill>
                  <a:schemeClr val="tx2"/>
                </a:solidFill>
                <a:latin typeface="+mn-lt"/>
              </a:rPr>
              <a:t>Леонард Эйлер, крупнейший математик </a:t>
            </a:r>
            <a:r>
              <a:rPr lang="en-US" sz="1700" dirty="0">
                <a:solidFill>
                  <a:schemeClr val="tx2"/>
                </a:solidFill>
                <a:latin typeface="+mn-lt"/>
              </a:rPr>
              <a:t>XVIII</a:t>
            </a:r>
            <a:r>
              <a:rPr lang="ru-RU" sz="1700" dirty="0">
                <a:solidFill>
                  <a:schemeClr val="tx2"/>
                </a:solidFill>
                <a:latin typeface="+mn-lt"/>
              </a:rPr>
              <a:t> века, родился в Швейцарии. В 1727г. по  приглашению Петербургской академии наук он приехал в Россию. Эйлер попал в круг выдающихся математиков, получил большие возможности для создания и издания своих трудов. Он работал с увлечением и вскоре стал, по единодушному признанию современников, первым математиком мира.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</a:endParaRPr>
          </a:p>
        </p:txBody>
      </p:sp>
      <p:sp>
        <p:nvSpPr>
          <p:cNvPr id="14339" name="TextBox 3"/>
          <p:cNvSpPr txBox="1">
            <a:spLocks noChangeArrowheads="1"/>
          </p:cNvSpPr>
          <p:nvPr/>
        </p:nvSpPr>
        <p:spPr bwMode="auto">
          <a:xfrm>
            <a:off x="648492" y="4797152"/>
            <a:ext cx="1928813" cy="1138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rbe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rbe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rbe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rbe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rbe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9pPr>
          </a:lstStyle>
          <a:p>
            <a:pPr algn="ctr"/>
            <a:r>
              <a:rPr lang="ru-RU" sz="1600" dirty="0"/>
              <a:t>Леонард Эйлер</a:t>
            </a:r>
          </a:p>
          <a:p>
            <a:pPr algn="ctr"/>
            <a:r>
              <a:rPr lang="ru-RU" sz="1600" dirty="0"/>
              <a:t>(1707 – 1783)</a:t>
            </a:r>
          </a:p>
          <a:p>
            <a:r>
              <a:rPr lang="ru-RU" dirty="0"/>
              <a:t>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46258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554704" y="476673"/>
            <a:ext cx="4265768" cy="62940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i="1" dirty="0">
                <a:solidFill>
                  <a:schemeClr val="accent1">
                    <a:lumMod val="50000"/>
                  </a:schemeClr>
                </a:solidFill>
              </a:rPr>
              <a:t>Приемы решения</a:t>
            </a:r>
          </a:p>
          <a:p>
            <a:pPr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200" b="1" dirty="0" smtClean="0">
                <a:solidFill>
                  <a:schemeClr val="tx2"/>
                </a:solidFill>
              </a:rPr>
              <a:t>а</a:t>
            </a:r>
            <a:r>
              <a:rPr lang="ru-RU" sz="2200" b="1" dirty="0">
                <a:solidFill>
                  <a:schemeClr val="tx2"/>
                </a:solidFill>
              </a:rPr>
              <a:t>)</a:t>
            </a:r>
            <a:r>
              <a:rPr lang="ru-RU" sz="2200" dirty="0">
                <a:solidFill>
                  <a:schemeClr val="tx2"/>
                </a:solidFill>
              </a:rPr>
              <a:t> Пусть дано некоторое множество и указано свойство А. Очевидно, элементы данного множества могут обладать или не обладать данным свойством. Поэтому данное множество распадается на две части, которые можно обозначить через А и А*. На рисунке можно это изобразить </a:t>
            </a:r>
            <a:r>
              <a:rPr lang="ru-RU" sz="2200" dirty="0" smtClean="0">
                <a:solidFill>
                  <a:schemeClr val="tx2"/>
                </a:solidFill>
              </a:rPr>
              <a:t>следующим способом. </a:t>
            </a:r>
            <a:endParaRPr lang="ru-RU" sz="2200" dirty="0">
              <a:solidFill>
                <a:schemeClr val="tx2"/>
              </a:solidFill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889" y="1484784"/>
            <a:ext cx="4368815" cy="45443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56145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92" y="1988840"/>
            <a:ext cx="4040696" cy="36724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4283968" y="1412776"/>
            <a:ext cx="4572000" cy="5170646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200" b="1" dirty="0">
                <a:solidFill>
                  <a:schemeClr val="tx2"/>
                </a:solidFill>
              </a:rPr>
              <a:t>б)</a:t>
            </a:r>
            <a:r>
              <a:rPr lang="ru-RU" sz="2200" dirty="0">
                <a:solidFill>
                  <a:schemeClr val="tx2"/>
                </a:solidFill>
              </a:rPr>
              <a:t> Пусть дано некоторое множество и указаны два свойства: А, В. Так как элементы данного множества могут обладать или не обладать каждым из этих свойств, то возможны четыре случая: АВ, АВ*, А*В, А*В*. Следовательно, данное множество распадается на 4 подмножества. Это можно изобразить также </a:t>
            </a:r>
            <a:r>
              <a:rPr lang="ru-RU" sz="2200" dirty="0" smtClean="0">
                <a:solidFill>
                  <a:schemeClr val="tx2"/>
                </a:solidFill>
              </a:rPr>
              <a:t>в </a:t>
            </a:r>
            <a:r>
              <a:rPr lang="ru-RU" sz="2200" dirty="0">
                <a:solidFill>
                  <a:schemeClr val="tx2"/>
                </a:solidFill>
              </a:rPr>
              <a:t>виде </a:t>
            </a:r>
            <a:r>
              <a:rPr lang="ru-RU" sz="2200" dirty="0" smtClean="0">
                <a:solidFill>
                  <a:schemeClr val="tx2"/>
                </a:solidFill>
              </a:rPr>
              <a:t>кругов.</a:t>
            </a:r>
            <a:endParaRPr lang="ru-RU" sz="22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4024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340768"/>
            <a:ext cx="4560656" cy="41764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4668160" y="1340768"/>
            <a:ext cx="425981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400" b="1" dirty="0">
                <a:solidFill>
                  <a:schemeClr val="tx2"/>
                </a:solidFill>
              </a:rPr>
              <a:t>в)</a:t>
            </a:r>
            <a:r>
              <a:rPr lang="ru-RU" sz="2400" dirty="0">
                <a:solidFill>
                  <a:schemeClr val="tx2"/>
                </a:solidFill>
              </a:rPr>
              <a:t> Пусть дано некоторое множество и указаны три свойства: А, В, С. В этом случае данное множество распадается на восемь частей. Это можно изобразить </a:t>
            </a:r>
            <a:r>
              <a:rPr lang="ru-RU" sz="2400" dirty="0" smtClean="0">
                <a:solidFill>
                  <a:schemeClr val="tx2"/>
                </a:solidFill>
              </a:rPr>
              <a:t>следующим образом.</a:t>
            </a:r>
            <a:endParaRPr lang="ru-RU" sz="24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7433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786768" y="296985"/>
            <a:ext cx="5166066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i="1" u="sng" dirty="0">
                <a:solidFill>
                  <a:schemeClr val="tx2"/>
                </a:solidFill>
              </a:rPr>
              <a:t>Задача </a:t>
            </a:r>
            <a:r>
              <a:rPr lang="ru-RU" sz="2200" i="1" u="sng" dirty="0" smtClean="0">
                <a:solidFill>
                  <a:schemeClr val="tx2"/>
                </a:solidFill>
              </a:rPr>
              <a:t>№1. </a:t>
            </a:r>
            <a:r>
              <a:rPr lang="ru-RU" sz="2200" dirty="0" smtClean="0">
                <a:solidFill>
                  <a:schemeClr val="tx2"/>
                </a:solidFill>
              </a:rPr>
              <a:t> </a:t>
            </a:r>
            <a:r>
              <a:rPr lang="ru-RU" sz="2200" dirty="0">
                <a:solidFill>
                  <a:schemeClr val="tx2"/>
                </a:solidFill>
              </a:rPr>
              <a:t>С помощью кругов Эйлера можно ответить на множество вопросов, поставленных к одному условию задачи.</a:t>
            </a:r>
          </a:p>
          <a:p>
            <a:pPr algn="just"/>
            <a:r>
              <a:rPr lang="ru-RU" sz="2200" dirty="0">
                <a:solidFill>
                  <a:schemeClr val="tx2"/>
                </a:solidFill>
              </a:rPr>
              <a:t>Пусть круг А изображает всех учащихся, говорящих по-английски, круг Н – говорящих на  немецком языке, Круг Ф – говорящих по-французски. </a:t>
            </a:r>
            <a:endParaRPr lang="ru-RU" sz="2200" dirty="0" smtClean="0">
              <a:solidFill>
                <a:schemeClr val="tx2"/>
              </a:solidFill>
            </a:endParaRPr>
          </a:p>
          <a:p>
            <a:pPr algn="just"/>
            <a:r>
              <a:rPr lang="ru-RU" sz="2200" b="1" i="1" dirty="0" smtClean="0">
                <a:solidFill>
                  <a:schemeClr val="tx2"/>
                </a:solidFill>
              </a:rPr>
              <a:t>Сколько </a:t>
            </a:r>
            <a:r>
              <a:rPr lang="ru-RU" sz="2200" b="1" i="1" dirty="0">
                <a:solidFill>
                  <a:schemeClr val="tx2"/>
                </a:solidFill>
              </a:rPr>
              <a:t>учащихся говорит: а) на всех трех языках? б) по-английски и по-немецки? в) по-французски? Сколько всего учащихся, говорящих на иностранном языке? Сколько из них не говорит по-французски? Сколько из них не говорит по-немецки? Сколько из них не говорит на иностранном языке</a:t>
            </a:r>
            <a:r>
              <a:rPr lang="ru-RU" sz="2200" b="1" i="1" dirty="0" smtClean="0">
                <a:solidFill>
                  <a:schemeClr val="tx2"/>
                </a:solidFill>
              </a:rPr>
              <a:t>?</a:t>
            </a:r>
            <a:r>
              <a:rPr lang="ru-RU" sz="2200" b="1" i="1" dirty="0">
                <a:solidFill>
                  <a:schemeClr val="tx2"/>
                </a:solidFill>
              </a:rPr>
              <a:t> Какие вопросы можно еще задать к данной задаче? </a:t>
            </a:r>
          </a:p>
          <a:p>
            <a:pPr algn="just"/>
            <a:endParaRPr lang="ru-RU" sz="2000" b="1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99812"/>
            <a:ext cx="3798422" cy="38884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1219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175210" y="188640"/>
            <a:ext cx="4717269" cy="65079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i="1" u="sng" dirty="0">
                <a:solidFill>
                  <a:schemeClr val="tx2"/>
                </a:solidFill>
              </a:rPr>
              <a:t>Задача </a:t>
            </a:r>
            <a:r>
              <a:rPr lang="ru-RU" sz="2000" i="1" u="sng" dirty="0" smtClean="0">
                <a:solidFill>
                  <a:schemeClr val="tx2"/>
                </a:solidFill>
              </a:rPr>
              <a:t>№2. </a:t>
            </a:r>
            <a:r>
              <a:rPr lang="ru-RU" sz="2000" dirty="0" smtClean="0">
                <a:solidFill>
                  <a:schemeClr val="tx2"/>
                </a:solidFill>
              </a:rPr>
              <a:t>В </a:t>
            </a:r>
            <a:r>
              <a:rPr lang="ru-RU" sz="2000" dirty="0">
                <a:solidFill>
                  <a:schemeClr val="tx2"/>
                </a:solidFill>
              </a:rPr>
              <a:t>классе учатся </a:t>
            </a:r>
            <a:r>
              <a:rPr lang="ru-RU" sz="2000" b="1" dirty="0">
                <a:solidFill>
                  <a:schemeClr val="tx2"/>
                </a:solidFill>
              </a:rPr>
              <a:t>40</a:t>
            </a:r>
            <a:r>
              <a:rPr lang="ru-RU" sz="2000" dirty="0">
                <a:solidFill>
                  <a:schemeClr val="tx2"/>
                </a:solidFill>
              </a:rPr>
              <a:t> человек. Из них по русскому языку имеют «тройки» </a:t>
            </a:r>
            <a:r>
              <a:rPr lang="ru-RU" sz="2000" b="1" dirty="0">
                <a:solidFill>
                  <a:schemeClr val="tx2"/>
                </a:solidFill>
              </a:rPr>
              <a:t>19</a:t>
            </a:r>
            <a:r>
              <a:rPr lang="ru-RU" sz="2000" dirty="0">
                <a:solidFill>
                  <a:schemeClr val="tx2"/>
                </a:solidFill>
              </a:rPr>
              <a:t> человек, по математике – </a:t>
            </a:r>
            <a:r>
              <a:rPr lang="ru-RU" sz="2000" b="1" dirty="0">
                <a:solidFill>
                  <a:schemeClr val="tx2"/>
                </a:solidFill>
              </a:rPr>
              <a:t>17</a:t>
            </a:r>
            <a:r>
              <a:rPr lang="ru-RU" sz="2000" dirty="0">
                <a:solidFill>
                  <a:schemeClr val="tx2"/>
                </a:solidFill>
              </a:rPr>
              <a:t> человек и по истории – </a:t>
            </a:r>
            <a:r>
              <a:rPr lang="ru-RU" sz="2000" b="1" dirty="0">
                <a:solidFill>
                  <a:schemeClr val="tx2"/>
                </a:solidFill>
              </a:rPr>
              <a:t>22 </a:t>
            </a:r>
            <a:r>
              <a:rPr lang="ru-RU" sz="2000" dirty="0">
                <a:solidFill>
                  <a:schemeClr val="tx2"/>
                </a:solidFill>
              </a:rPr>
              <a:t>человека. Только по одному предмету имеют «тройки»: по русскому языку – </a:t>
            </a:r>
            <a:r>
              <a:rPr lang="ru-RU" sz="2000" b="1" dirty="0">
                <a:solidFill>
                  <a:schemeClr val="tx2"/>
                </a:solidFill>
              </a:rPr>
              <a:t>4</a:t>
            </a:r>
            <a:r>
              <a:rPr lang="ru-RU" sz="2000" dirty="0">
                <a:solidFill>
                  <a:schemeClr val="tx2"/>
                </a:solidFill>
              </a:rPr>
              <a:t> человека, по  математике – </a:t>
            </a:r>
            <a:r>
              <a:rPr lang="ru-RU" sz="2000" b="1" dirty="0">
                <a:solidFill>
                  <a:schemeClr val="tx2"/>
                </a:solidFill>
              </a:rPr>
              <a:t>4 </a:t>
            </a:r>
            <a:r>
              <a:rPr lang="ru-RU" sz="2000" dirty="0">
                <a:solidFill>
                  <a:schemeClr val="tx2"/>
                </a:solidFill>
              </a:rPr>
              <a:t>человека, по истории – </a:t>
            </a:r>
            <a:r>
              <a:rPr lang="ru-RU" sz="2000" b="1" dirty="0">
                <a:solidFill>
                  <a:schemeClr val="tx2"/>
                </a:solidFill>
              </a:rPr>
              <a:t>11</a:t>
            </a:r>
            <a:r>
              <a:rPr lang="ru-RU" sz="2000" dirty="0">
                <a:solidFill>
                  <a:schemeClr val="tx2"/>
                </a:solidFill>
              </a:rPr>
              <a:t> человек. Семь учеников имеют «тройки» и по  математике и по истории, а </a:t>
            </a:r>
            <a:r>
              <a:rPr lang="ru-RU" sz="2000" b="1" dirty="0">
                <a:solidFill>
                  <a:schemeClr val="tx2"/>
                </a:solidFill>
              </a:rPr>
              <a:t>5</a:t>
            </a:r>
            <a:r>
              <a:rPr lang="ru-RU" sz="2000" dirty="0">
                <a:solidFill>
                  <a:schemeClr val="tx2"/>
                </a:solidFill>
              </a:rPr>
              <a:t> учеников – «тройки» по всем предметам. Сколько человек учится без «троек»? Сколько человек имеют «тройки» по двум из трех предметов?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316180"/>
            <a:ext cx="3894137" cy="4011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48277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404664"/>
            <a:ext cx="842493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</a:rPr>
              <a:t>Задание: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</a:rPr>
              <a:t>с</a:t>
            </a: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</a:rPr>
              <a:t>оставить 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</a:rPr>
              <a:t>алгоритм для решения задач с помощью кругов Эйлера.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467544" y="1825261"/>
            <a:ext cx="8294775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Arial" charset="0"/>
              <a:buChar char="•"/>
            </a:pPr>
            <a:r>
              <a:rPr lang="ru-RU" sz="2600" dirty="0">
                <a:solidFill>
                  <a:schemeClr val="tx2"/>
                </a:solidFill>
              </a:rPr>
              <a:t>Записываем краткое условие задачи.</a:t>
            </a:r>
          </a:p>
          <a:p>
            <a:pPr>
              <a:lnSpc>
                <a:spcPct val="150000"/>
              </a:lnSpc>
              <a:buFont typeface="Arial" charset="0"/>
              <a:buChar char="•"/>
            </a:pPr>
            <a:r>
              <a:rPr lang="ru-RU" sz="2600" dirty="0">
                <a:solidFill>
                  <a:schemeClr val="tx2"/>
                </a:solidFill>
              </a:rPr>
              <a:t>Выполняем рисунок.</a:t>
            </a:r>
          </a:p>
          <a:p>
            <a:pPr>
              <a:lnSpc>
                <a:spcPct val="150000"/>
              </a:lnSpc>
              <a:buFont typeface="Arial" charset="0"/>
              <a:buChar char="•"/>
            </a:pPr>
            <a:r>
              <a:rPr lang="ru-RU" sz="2600" dirty="0">
                <a:solidFill>
                  <a:schemeClr val="tx2"/>
                </a:solidFill>
              </a:rPr>
              <a:t>Записываем данные в круги </a:t>
            </a:r>
            <a:r>
              <a:rPr lang="ru-RU" sz="2600" dirty="0" smtClean="0">
                <a:solidFill>
                  <a:schemeClr val="tx2"/>
                </a:solidFill>
              </a:rPr>
              <a:t>Эйлера.</a:t>
            </a:r>
            <a:endParaRPr lang="ru-RU" sz="2600" dirty="0">
              <a:solidFill>
                <a:schemeClr val="tx2"/>
              </a:solidFill>
            </a:endParaRPr>
          </a:p>
          <a:p>
            <a:pPr>
              <a:lnSpc>
                <a:spcPct val="150000"/>
              </a:lnSpc>
              <a:buFont typeface="Arial" charset="0"/>
              <a:buChar char="•"/>
            </a:pPr>
            <a:r>
              <a:rPr lang="ru-RU" sz="2600" dirty="0">
                <a:solidFill>
                  <a:schemeClr val="tx2"/>
                </a:solidFill>
              </a:rPr>
              <a:t>Выбираем условие, которое содержит больше свойств.</a:t>
            </a:r>
          </a:p>
          <a:p>
            <a:pPr>
              <a:lnSpc>
                <a:spcPct val="150000"/>
              </a:lnSpc>
              <a:buFont typeface="Arial" charset="0"/>
              <a:buChar char="•"/>
            </a:pPr>
            <a:r>
              <a:rPr lang="ru-RU" sz="2600" dirty="0">
                <a:solidFill>
                  <a:schemeClr val="tx2"/>
                </a:solidFill>
              </a:rPr>
              <a:t>Анализируем, рассуждаем, не забывая записывать результаты в части </a:t>
            </a:r>
            <a:r>
              <a:rPr lang="ru-RU" sz="2600" dirty="0" smtClean="0">
                <a:solidFill>
                  <a:schemeClr val="tx2"/>
                </a:solidFill>
              </a:rPr>
              <a:t>круга.</a:t>
            </a:r>
          </a:p>
          <a:p>
            <a:pPr>
              <a:lnSpc>
                <a:spcPct val="150000"/>
              </a:lnSpc>
              <a:buFont typeface="Arial" charset="0"/>
              <a:buChar char="•"/>
            </a:pPr>
            <a:r>
              <a:rPr lang="ru-RU" sz="2600" dirty="0" smtClean="0">
                <a:solidFill>
                  <a:schemeClr val="tx2"/>
                </a:solidFill>
              </a:rPr>
              <a:t> Записываем </a:t>
            </a:r>
            <a:r>
              <a:rPr lang="ru-RU" sz="2600" dirty="0">
                <a:solidFill>
                  <a:schemeClr val="tx2"/>
                </a:solidFill>
              </a:rPr>
              <a:t>ответ.</a:t>
            </a:r>
          </a:p>
        </p:txBody>
      </p:sp>
    </p:spTree>
    <p:extLst>
      <p:ext uri="{BB962C8B-B14F-4D97-AF65-F5344CB8AC3E}">
        <p14:creationId xmlns:p14="http://schemas.microsoft.com/office/powerpoint/2010/main" val="4260600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1074448"/>
          </a:xfrm>
        </p:spPr>
        <p:txBody>
          <a:bodyPr/>
          <a:lstStyle/>
          <a:p>
            <a:r>
              <a:rPr lang="ru-RU" dirty="0" smtClean="0"/>
              <a:t>Самостоятельная работа</a:t>
            </a: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7403877"/>
              </p:ext>
            </p:extLst>
          </p:nvPr>
        </p:nvGraphicFramePr>
        <p:xfrm>
          <a:off x="251520" y="1268760"/>
          <a:ext cx="8640960" cy="53577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0480"/>
                <a:gridCol w="4320480"/>
              </a:tblGrid>
              <a:tr h="542693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 вариант</a:t>
                      </a:r>
                      <a:endParaRPr lang="ru-RU" dirty="0"/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 вариант</a:t>
                      </a:r>
                      <a:endParaRPr lang="ru-RU" dirty="0"/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480167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1. 12 моих одноклассников любят читать детективы, 18 – фантастику, трое с удовольствием читают и то, и другое, а один вообще ничего не читает. Сколько учеников в нашем классе?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2.   Из 29 мальчишек нашего двора только двое не занимаются спортом, а остальные посещают футбольную или теннисную секции, а то и обе. Футболом занимается 17 мальчишек, а теннисом – 19. Сколько футболистов играет в теннис? Сколько теннисистов играет в футбол?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3.    В группе 29 студентов. Среди них 14 любителей классической музыки, 15 – джаза и 14 – народной музыки. Классическую музыку и джаз слушают 6 студентов, народную и джаз – 7, классику и народную – 9. Пятеро студентов слушают всякую музыку, а остальные не любят никакой музыки. Сколько их?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1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14300" marR="11430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1</a:t>
                      </a:r>
                      <a:r>
                        <a:rPr lang="ru-RU" sz="14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.   Из 40 учащихся нашего класса 32 любят молоко, 21 – лимонад, а 15 – и молоко, и лимонад. Сколько ребят в нашем классе не любят ни молоко, ни лимонад?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2.   Из тех 18 моих одноклассников, которые любят смотреть триллеры, только 12 не прочь посмотреть и мультфильмы. Сколько моих одноклассников смотрят одни мультфильмы, если всего в нашем классе 25 учеников, каждый  из которых любит смотреть или триллеры, или мультфильмы, или и то и другое?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3.     В одном классе 25 учеников. Из них 7 любят груши, 11 – черешню.  Двое любят груши и черешню; 6 – груши и яблоки; 5 – яблоки и черешню. Но есть в классе два ученика, которые любят все и четверо таких, что не любят фруктов вообще. Сколько </a:t>
                      </a:r>
                      <a:r>
                        <a:rPr lang="ru-RU" sz="16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учеников этого класса любят яблоки?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1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14300" marR="11430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61574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214</TotalTime>
  <Words>714</Words>
  <Application>Microsoft Office PowerPoint</Application>
  <PresentationFormat>Экран (4:3)</PresentationFormat>
  <Paragraphs>33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Волна</vt:lpstr>
      <vt:lpstr> Множества, операции с множествами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Самостоятельная работа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Развивающие задачи по математике 5-6 классы</dc:title>
  <dc:creator>Acer</dc:creator>
  <cp:lastModifiedBy>Acer</cp:lastModifiedBy>
  <cp:revision>21</cp:revision>
  <dcterms:created xsi:type="dcterms:W3CDTF">2015-02-23T12:27:48Z</dcterms:created>
  <dcterms:modified xsi:type="dcterms:W3CDTF">2018-02-23T15:51:02Z</dcterms:modified>
</cp:coreProperties>
</file>