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2" r:id="rId3"/>
    <p:sldId id="259" r:id="rId4"/>
    <p:sldId id="257" r:id="rId5"/>
    <p:sldId id="260" r:id="rId6"/>
    <p:sldId id="278" r:id="rId7"/>
    <p:sldId id="261" r:id="rId8"/>
    <p:sldId id="262" r:id="rId9"/>
    <p:sldId id="263" r:id="rId10"/>
    <p:sldId id="264" r:id="rId11"/>
    <p:sldId id="265" r:id="rId12"/>
    <p:sldId id="266" r:id="rId13"/>
    <p:sldId id="269" r:id="rId14"/>
    <p:sldId id="281" r:id="rId15"/>
    <p:sldId id="270" r:id="rId16"/>
    <p:sldId id="271" r:id="rId17"/>
    <p:sldId id="272" r:id="rId18"/>
    <p:sldId id="267" r:id="rId19"/>
    <p:sldId id="280" r:id="rId20"/>
    <p:sldId id="268" r:id="rId21"/>
    <p:sldId id="273" r:id="rId22"/>
    <p:sldId id="274" r:id="rId23"/>
    <p:sldId id="275" r:id="rId24"/>
    <p:sldId id="276" r:id="rId25"/>
    <p:sldId id="279" r:id="rId26"/>
    <p:sldId id="277"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2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4972F5-A5FF-4221-88AE-66391F3BB0F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39DB8D-79D4-439D-9949-9CAFB654166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972F5-A5FF-4221-88AE-66391F3BB0F0}" type="datetimeFigureOut">
              <a:rPr lang="ru-RU" smtClean="0"/>
              <a:pPr/>
              <a:t>27.03.2018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9DB8D-79D4-439D-9949-9CAFB65416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artcyclopedia.ru/ishod_giperborejcev-ivanov_vsevolod_borisovich.htmhttp:/slav-museum.ru/author/ivanov-vsevolod-borisovitch/" TargetMode="External"/><Relationship Id="rId7" Type="http://schemas.openxmlformats.org/officeDocument/2006/relationships/image" Target="../media/image47.jpeg"/><Relationship Id="rId2" Type="http://schemas.openxmlformats.org/officeDocument/2006/relationships/hyperlink" Target="https://kulturologia.ru/blogs/010911/15262/" TargetMode="External"/><Relationship Id="rId1" Type="http://schemas.openxmlformats.org/officeDocument/2006/relationships/slideLayout" Target="../slideLayouts/slideLayout4.xml"/><Relationship Id="rId6" Type="http://schemas.openxmlformats.org/officeDocument/2006/relationships/hyperlink" Target="https://www.ridus.ru/news/164059" TargetMode="External"/><Relationship Id="rId5" Type="http://schemas.openxmlformats.org/officeDocument/2006/relationships/hyperlink" Target="https://theoryandpractice.ru/seminars/49415-sovetskaya-arktika-osvoenie-izuchenie-obrazy-20-2" TargetMode="External"/><Relationship Id="rId4" Type="http://schemas.openxmlformats.org/officeDocument/2006/relationships/hyperlink" Target="http://journal-club.ru/?q=image/tid/189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t/>
            </a:r>
            <a:br>
              <a:rPr lang="ru-RU" sz="4000" b="1" dirty="0" smtClean="0"/>
            </a:br>
            <a:r>
              <a:rPr lang="ru-RU" sz="4000" b="1" dirty="0" smtClean="0"/>
              <a:t>Арктика  </a:t>
            </a:r>
            <a:r>
              <a:rPr lang="ru-RU" sz="4000" b="1" dirty="0"/>
              <a:t>- вопрос и проблема № 1 для России и для всего мира в </a:t>
            </a:r>
            <a:r>
              <a:rPr lang="ru-RU" sz="4000" b="1" dirty="0" smtClean="0"/>
              <a:t>ХХ</a:t>
            </a:r>
            <a:r>
              <a:rPr lang="en-US" sz="4000" b="1" dirty="0" smtClean="0"/>
              <a:t>I</a:t>
            </a:r>
            <a:r>
              <a:rPr lang="ru-RU" sz="4000" b="1" dirty="0" smtClean="0"/>
              <a:t> </a:t>
            </a:r>
            <a:r>
              <a:rPr lang="ru-RU" sz="4000" b="1" dirty="0"/>
              <a:t>веке?</a:t>
            </a:r>
            <a:r>
              <a:rPr lang="ru-RU" dirty="0"/>
              <a:t/>
            </a:r>
            <a:br>
              <a:rPr lang="ru-RU" dirty="0"/>
            </a:br>
            <a:endParaRPr lang="ru-RU" dirty="0"/>
          </a:p>
        </p:txBody>
      </p:sp>
      <p:pic>
        <p:nvPicPr>
          <p:cNvPr id="1026" name="Picture 2" descr="C:\Users\Светлана Викторовна\Desktop\preview_mvzzl5reccm.jpeg"/>
          <p:cNvPicPr>
            <a:picLocks noGrp="1" noChangeAspect="1" noChangeArrowheads="1"/>
          </p:cNvPicPr>
          <p:nvPr>
            <p:ph sz="half" idx="1"/>
          </p:nvPr>
        </p:nvPicPr>
        <p:blipFill>
          <a:blip r:embed="rId2" cstate="print"/>
          <a:stretch>
            <a:fillRect/>
          </a:stretch>
        </p:blipFill>
        <p:spPr bwMode="auto">
          <a:xfrm>
            <a:off x="611560" y="1844825"/>
            <a:ext cx="3600400" cy="3528392"/>
          </a:xfrm>
          <a:prstGeom prst="rect">
            <a:avLst/>
          </a:prstGeom>
          <a:noFill/>
        </p:spPr>
      </p:pic>
      <p:sp>
        <p:nvSpPr>
          <p:cNvPr id="5" name="Содержимое 4"/>
          <p:cNvSpPr>
            <a:spLocks noGrp="1"/>
          </p:cNvSpPr>
          <p:nvPr>
            <p:ph sz="half" idx="2"/>
          </p:nvPr>
        </p:nvSpPr>
        <p:spPr/>
        <p:txBody>
          <a:bodyPr>
            <a:normAutofit fontScale="85000" lnSpcReduction="10000"/>
          </a:bodyPr>
          <a:lstStyle/>
          <a:p>
            <a:r>
              <a:rPr lang="ru-RU" dirty="0" smtClean="0"/>
              <a:t>Учебный проект по курсу «Обществознание»</a:t>
            </a:r>
          </a:p>
          <a:p>
            <a:r>
              <a:rPr lang="ru-RU" dirty="0" smtClean="0"/>
              <a:t>Выполнен группой учащихся 10 класса МБОУ «Лицей №87 имени Л.И.Новиковой»</a:t>
            </a:r>
          </a:p>
          <a:p>
            <a:r>
              <a:rPr lang="ru-RU" dirty="0" smtClean="0"/>
              <a:t>Руководитель </a:t>
            </a:r>
            <a:r>
              <a:rPr lang="ru-RU" dirty="0" err="1" smtClean="0"/>
              <a:t>Кулева</a:t>
            </a:r>
            <a:r>
              <a:rPr lang="ru-RU" dirty="0" smtClean="0"/>
              <a:t> Светлана Викторовна,</a:t>
            </a:r>
            <a:r>
              <a:rPr lang="en-US" dirty="0" smtClean="0"/>
              <a:t> </a:t>
            </a:r>
            <a:r>
              <a:rPr lang="ru-RU" dirty="0" smtClean="0"/>
              <a:t>учитель</a:t>
            </a:r>
            <a:r>
              <a:rPr lang="en-US" dirty="0" smtClean="0"/>
              <a:t> </a:t>
            </a:r>
            <a:r>
              <a:rPr lang="ru-RU" dirty="0" smtClean="0"/>
              <a:t>истории и обществознания</a:t>
            </a:r>
          </a:p>
          <a:p>
            <a:pPr>
              <a:buNone/>
            </a:pPr>
            <a:r>
              <a:rPr lang="ru-RU" dirty="0" smtClean="0"/>
              <a:t>		Нижний  Новгород</a:t>
            </a:r>
          </a:p>
          <a:p>
            <a:pPr>
              <a:buNone/>
            </a:pPr>
            <a:r>
              <a:rPr lang="ru-RU" dirty="0" smtClean="0"/>
              <a:t>			2017год</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Советская Арктика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Приоритетное внимание в советский период развитию и освоению арктических территорий, выделение на это значительных сил и средств вызывалось долговременными, стратегическими интересами страны. </a:t>
            </a:r>
          </a:p>
          <a:p>
            <a:endParaRPr lang="ru-RU" dirty="0" smtClean="0"/>
          </a:p>
          <a:p>
            <a:r>
              <a:rPr lang="ru-RU" dirty="0" smtClean="0"/>
              <a:t>В </a:t>
            </a:r>
            <a:r>
              <a:rPr lang="ru-RU" dirty="0"/>
              <a:t>1921 году Россия заявила о своём суверенитете в 12-мильной прибрежной зоне. В 1924 году Г.В. </a:t>
            </a:r>
            <a:r>
              <a:rPr lang="ru-RU" dirty="0" smtClean="0"/>
              <a:t>Чичерин, нарком </a:t>
            </a:r>
            <a:r>
              <a:rPr lang="ru-RU" dirty="0"/>
              <a:t>иностранных дел СССР, </a:t>
            </a:r>
            <a:r>
              <a:rPr lang="ru-RU" dirty="0" smtClean="0"/>
              <a:t> распространил </a:t>
            </a:r>
            <a:r>
              <a:rPr lang="ru-RU" dirty="0"/>
              <a:t>официальный меморандум, в котором от имени </a:t>
            </a:r>
            <a:r>
              <a:rPr lang="ru-RU" dirty="0" smtClean="0"/>
              <a:t>СССР заявлялось</a:t>
            </a:r>
            <a:r>
              <a:rPr lang="ru-RU" dirty="0"/>
              <a:t>, что все земли, продолжающие Сибирское материковое плоскогорье, принадлежат нашей </a:t>
            </a:r>
            <a:r>
              <a:rPr lang="ru-RU" dirty="0" smtClean="0"/>
              <a:t>стране в </a:t>
            </a:r>
            <a:r>
              <a:rPr lang="ru-RU" dirty="0"/>
              <a:t>полном соответствии с Вашингтонской конвенцией 1867 года.</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Советская Арктика</a:t>
            </a:r>
            <a:endParaRPr lang="ru-RU" dirty="0"/>
          </a:p>
        </p:txBody>
      </p:sp>
      <p:sp>
        <p:nvSpPr>
          <p:cNvPr id="3" name="Содержимое 2"/>
          <p:cNvSpPr>
            <a:spLocks noGrp="1"/>
          </p:cNvSpPr>
          <p:nvPr>
            <p:ph idx="1"/>
          </p:nvPr>
        </p:nvSpPr>
        <p:spPr/>
        <p:txBody>
          <a:bodyPr>
            <a:normAutofit fontScale="77500" lnSpcReduction="20000"/>
          </a:bodyPr>
          <a:lstStyle/>
          <a:p>
            <a:r>
              <a:rPr lang="ru-RU" dirty="0"/>
              <a:t>17 апреля 1925 года было подписано Постановление СНК СССР № 331—12, согласно которому СССР присваивал проливы Красной Армии, Маточкин Шар, </a:t>
            </a:r>
            <a:r>
              <a:rPr lang="ru-RU" dirty="0" err="1"/>
              <a:t>Вилькицкого</a:t>
            </a:r>
            <a:r>
              <a:rPr lang="ru-RU" dirty="0"/>
              <a:t>, Шокальского, Югорский Шар и Карские ворота. Советский Союз также объявил проливы Санникова и Лаптева водами, которые исторически принадлежат России. Ни одна из стран Арктического региона не выказала недовольства этим решением СССР. Таким образом, Россия увеличила площадь своих арктических владений до 5,842 млн. кв. км</a:t>
            </a:r>
            <a:r>
              <a:rPr lang="ru-RU" dirty="0" smtClean="0"/>
              <a:t>.</a:t>
            </a:r>
            <a:r>
              <a:rPr lang="ru-RU" dirty="0"/>
              <a:t> </a:t>
            </a:r>
            <a:endParaRPr lang="ru-RU" dirty="0" smtClean="0"/>
          </a:p>
          <a:p>
            <a:r>
              <a:rPr lang="ru-RU" dirty="0" smtClean="0"/>
              <a:t>Ключевым </a:t>
            </a:r>
            <a:r>
              <a:rPr lang="ru-RU" dirty="0"/>
              <a:t>звеном комплексной системы изучения и освоения арктических территорий стало образованное в 1932 году Главное управление Северного морского пути.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Советская Арктика</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Созданная в годы первых пятилеток система успешно </a:t>
            </a:r>
            <a:r>
              <a:rPr lang="ru-RU" dirty="0"/>
              <a:t>развивалась </a:t>
            </a:r>
            <a:r>
              <a:rPr lang="ru-RU" dirty="0" smtClean="0"/>
              <a:t> </a:t>
            </a:r>
            <a:r>
              <a:rPr lang="ru-RU" dirty="0"/>
              <a:t>в последующие десятилетия. Она включала в себя полярные города и посёлки по всему арктическому побережью, мощный ледокольный флот, полярную авиацию и развитую транспортную инфраструктуру: портовые сооружения, причалы, аэродромы, метеорологические станции и другие объекты</a:t>
            </a:r>
            <a:r>
              <a:rPr lang="ru-RU" dirty="0" smtClean="0"/>
              <a:t>. </a:t>
            </a:r>
          </a:p>
          <a:p>
            <a:endParaRPr lang="ru-RU" dirty="0" smtClean="0"/>
          </a:p>
          <a:p>
            <a:r>
              <a:rPr lang="ru-RU" dirty="0" smtClean="0"/>
              <a:t>Ничего подобного не было ни в одной северной стране мира. </a:t>
            </a:r>
          </a:p>
          <a:p>
            <a:endParaRPr lang="ru-RU" dirty="0"/>
          </a:p>
        </p:txBody>
      </p:sp>
      <p:pic>
        <p:nvPicPr>
          <p:cNvPr id="8194" name="Picture 2" descr="C:\Users\Светлана Викторовна\Desktop\NorthPole1.jpg"/>
          <p:cNvPicPr>
            <a:picLocks noGrp="1" noChangeAspect="1" noChangeArrowheads="1"/>
          </p:cNvPicPr>
          <p:nvPr>
            <p:ph sz="half" idx="2"/>
          </p:nvPr>
        </p:nvPicPr>
        <p:blipFill>
          <a:blip r:embed="rId2" cstate="print"/>
          <a:srcRect/>
          <a:stretch>
            <a:fillRect/>
          </a:stretch>
        </p:blipFill>
        <p:spPr bwMode="auto">
          <a:xfrm>
            <a:off x="4644008" y="4221088"/>
            <a:ext cx="3462536" cy="2249309"/>
          </a:xfrm>
          <a:prstGeom prst="rect">
            <a:avLst/>
          </a:prstGeom>
          <a:noFill/>
        </p:spPr>
      </p:pic>
      <p:pic>
        <p:nvPicPr>
          <p:cNvPr id="8195" name="Picture 3" descr="C:\Users\Светлана Викторовна\Desktop\lhta gc.jpg"/>
          <p:cNvPicPr>
            <a:picLocks noChangeAspect="1" noChangeArrowheads="1"/>
          </p:cNvPicPr>
          <p:nvPr/>
        </p:nvPicPr>
        <p:blipFill>
          <a:blip r:embed="rId3" cstate="print"/>
          <a:srcRect/>
          <a:stretch>
            <a:fillRect/>
          </a:stretch>
        </p:blipFill>
        <p:spPr bwMode="auto">
          <a:xfrm>
            <a:off x="5294284" y="1556793"/>
            <a:ext cx="3598195" cy="244827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Советская Арктика</a:t>
            </a:r>
            <a:endParaRPr lang="ru-RU" dirty="0"/>
          </a:p>
        </p:txBody>
      </p:sp>
      <p:sp>
        <p:nvSpPr>
          <p:cNvPr id="3" name="Содержимое 2"/>
          <p:cNvSpPr>
            <a:spLocks noGrp="1"/>
          </p:cNvSpPr>
          <p:nvPr>
            <p:ph idx="1"/>
          </p:nvPr>
        </p:nvSpPr>
        <p:spPr/>
        <p:txBody>
          <a:bodyPr>
            <a:normAutofit fontScale="77500" lnSpcReduction="20000"/>
          </a:bodyPr>
          <a:lstStyle/>
          <a:p>
            <a:r>
              <a:rPr lang="ru-RU" dirty="0"/>
              <a:t>Все расчёты, все оценки, которые делались в </a:t>
            </a:r>
            <a:r>
              <a:rPr lang="ru-RU" dirty="0" smtClean="0"/>
              <a:t>СССР, </a:t>
            </a:r>
            <a:r>
              <a:rPr lang="ru-RU" dirty="0"/>
              <a:t>были поставлены на научную основу,  говорили о том, что хозяйственное освоение северных и арктических регионов принесёт огромную выгоду и существенно ускорит экономическое и социальное развитие страны, а следовательно, все затраты и усилия на этом направлении окупятся сторицей</a:t>
            </a:r>
            <a:r>
              <a:rPr lang="ru-RU" dirty="0" smtClean="0"/>
              <a:t>.</a:t>
            </a:r>
          </a:p>
          <a:p>
            <a:r>
              <a:rPr lang="ru-RU" dirty="0" smtClean="0"/>
              <a:t> </a:t>
            </a:r>
            <a:r>
              <a:rPr lang="ru-RU" dirty="0"/>
              <a:t>Благодаря продуманной государственной системе льгот и компенсаций для северян в арктические регионы потянулись люди, специалисты разных профессий. Кадрового дефицита, как сейчас в полярных </a:t>
            </a:r>
            <a:r>
              <a:rPr lang="ru-RU" dirty="0" smtClean="0"/>
              <a:t>регионах,- </a:t>
            </a:r>
            <a:r>
              <a:rPr lang="ru-RU" dirty="0"/>
              <a:t>не было, работа там была и престижной, и выгодной. </a:t>
            </a:r>
            <a:endParaRPr lang="ru-RU" dirty="0" smtClean="0"/>
          </a:p>
          <a:p>
            <a:pPr marL="0" indent="0">
              <a:buNone/>
            </a:pPr>
            <a:r>
              <a:rPr lang="ru-RU" dirty="0"/>
              <a:t> </a:t>
            </a:r>
            <a:r>
              <a:rPr lang="ru-RU" dirty="0" smtClean="0"/>
              <a:t>    В </a:t>
            </a:r>
            <a:r>
              <a:rPr lang="ru-RU" dirty="0"/>
              <a:t>заполярные посёлки Тикси и </a:t>
            </a:r>
            <a:r>
              <a:rPr lang="ru-RU" dirty="0" err="1"/>
              <a:t>Амдерме</a:t>
            </a:r>
            <a:r>
              <a:rPr lang="ru-RU" dirty="0"/>
              <a:t> существовал </a:t>
            </a:r>
            <a:r>
              <a:rPr lang="ru-RU" dirty="0" smtClean="0"/>
              <a:t>            </a:t>
            </a:r>
            <a:r>
              <a:rPr lang="ru-RU" dirty="0"/>
              <a:t> </a:t>
            </a:r>
            <a:r>
              <a:rPr lang="ru-RU" dirty="0" smtClean="0"/>
              <a:t>  высокий  </a:t>
            </a:r>
            <a:r>
              <a:rPr lang="ru-RU" dirty="0"/>
              <a:t>конкурс.</a:t>
            </a:r>
          </a:p>
          <a:p>
            <a:endParaRPr lang="ru-RU" dirty="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Советская Арктика</a:t>
            </a:r>
            <a:endParaRPr lang="ru-RU" dirty="0"/>
          </a:p>
        </p:txBody>
      </p:sp>
      <p:pic>
        <p:nvPicPr>
          <p:cNvPr id="38914" name="Picture 2" descr="C:\Users\Светлана Викторовна\Desktop\lhtqa.jpg"/>
          <p:cNvPicPr>
            <a:picLocks noGrp="1" noChangeAspect="1" noChangeArrowheads="1"/>
          </p:cNvPicPr>
          <p:nvPr>
            <p:ph idx="1"/>
          </p:nvPr>
        </p:nvPicPr>
        <p:blipFill>
          <a:blip r:embed="rId2" cstate="print"/>
          <a:srcRect/>
          <a:stretch>
            <a:fillRect/>
          </a:stretch>
        </p:blipFill>
        <p:spPr bwMode="auto">
          <a:xfrm>
            <a:off x="539552" y="1196752"/>
            <a:ext cx="2514600" cy="1819275"/>
          </a:xfrm>
          <a:prstGeom prst="rect">
            <a:avLst/>
          </a:prstGeom>
          <a:noFill/>
        </p:spPr>
      </p:pic>
      <p:pic>
        <p:nvPicPr>
          <p:cNvPr id="38915" name="Picture 3" descr="C:\Users\Светлана Викторовна\Desktop\gjk cn.jpg"/>
          <p:cNvPicPr>
            <a:picLocks noChangeAspect="1" noChangeArrowheads="1"/>
          </p:cNvPicPr>
          <p:nvPr/>
        </p:nvPicPr>
        <p:blipFill>
          <a:blip r:embed="rId3" cstate="print"/>
          <a:srcRect/>
          <a:stretch>
            <a:fillRect/>
          </a:stretch>
        </p:blipFill>
        <p:spPr bwMode="auto">
          <a:xfrm>
            <a:off x="6516216" y="1700808"/>
            <a:ext cx="2427336" cy="1884982"/>
          </a:xfrm>
          <a:prstGeom prst="rect">
            <a:avLst/>
          </a:prstGeom>
          <a:noFill/>
        </p:spPr>
      </p:pic>
      <p:pic>
        <p:nvPicPr>
          <p:cNvPr id="38916" name="Picture 4" descr="C:\Users\Светлана Викторовна\Desktop\cch lhtqa.jpg"/>
          <p:cNvPicPr>
            <a:picLocks noChangeAspect="1" noChangeArrowheads="1"/>
          </p:cNvPicPr>
          <p:nvPr/>
        </p:nvPicPr>
        <p:blipFill>
          <a:blip r:embed="rId4" cstate="print"/>
          <a:srcRect/>
          <a:stretch>
            <a:fillRect/>
          </a:stretch>
        </p:blipFill>
        <p:spPr bwMode="auto">
          <a:xfrm>
            <a:off x="539552" y="4293096"/>
            <a:ext cx="3456384" cy="2160240"/>
          </a:xfrm>
          <a:prstGeom prst="rect">
            <a:avLst/>
          </a:prstGeom>
          <a:noFill/>
        </p:spPr>
      </p:pic>
      <p:pic>
        <p:nvPicPr>
          <p:cNvPr id="38917" name="Picture 5" descr="C:\Users\Светлана Викторовна\Desktop\rfhnf.jpg"/>
          <p:cNvPicPr>
            <a:picLocks noChangeAspect="1" noChangeArrowheads="1"/>
          </p:cNvPicPr>
          <p:nvPr/>
        </p:nvPicPr>
        <p:blipFill>
          <a:blip r:embed="rId5" cstate="print"/>
          <a:srcRect/>
          <a:stretch>
            <a:fillRect/>
          </a:stretch>
        </p:blipFill>
        <p:spPr bwMode="auto">
          <a:xfrm>
            <a:off x="4283968" y="3789040"/>
            <a:ext cx="4464496" cy="2880320"/>
          </a:xfrm>
          <a:prstGeom prst="rect">
            <a:avLst/>
          </a:prstGeom>
          <a:noFill/>
        </p:spPr>
      </p:pic>
      <p:pic>
        <p:nvPicPr>
          <p:cNvPr id="38918" name="Picture 6" descr="C:\Users\Светлана Викторовна\Desktop\ctdvjkhgenm.jpg"/>
          <p:cNvPicPr>
            <a:picLocks noChangeAspect="1" noChangeArrowheads="1"/>
          </p:cNvPicPr>
          <p:nvPr/>
        </p:nvPicPr>
        <p:blipFill>
          <a:blip r:embed="rId6" cstate="print"/>
          <a:srcRect/>
          <a:stretch>
            <a:fillRect/>
          </a:stretch>
        </p:blipFill>
        <p:spPr bwMode="auto">
          <a:xfrm>
            <a:off x="3059832" y="1412776"/>
            <a:ext cx="3345232" cy="2592288"/>
          </a:xfrm>
          <a:prstGeom prst="rect">
            <a:avLst/>
          </a:prstGeom>
          <a:noFill/>
        </p:spPr>
      </p:pic>
      <p:pic>
        <p:nvPicPr>
          <p:cNvPr id="38919" name="Picture 7" descr="C:\Users\Светлана Викторовна\Desktop\ctd gjk.jpg"/>
          <p:cNvPicPr>
            <a:picLocks noChangeAspect="1" noChangeArrowheads="1"/>
          </p:cNvPicPr>
          <p:nvPr/>
        </p:nvPicPr>
        <p:blipFill>
          <a:blip r:embed="rId7" cstate="print"/>
          <a:srcRect/>
          <a:stretch>
            <a:fillRect/>
          </a:stretch>
        </p:blipFill>
        <p:spPr bwMode="auto">
          <a:xfrm>
            <a:off x="251520" y="3068960"/>
            <a:ext cx="2808312" cy="16561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Рыночные реформы в Арктике</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a:t>Система жизнеобеспечения и развития арктических регионов, сложившаяся в советское время, не была </a:t>
            </a:r>
            <a:r>
              <a:rPr lang="ru-RU" dirty="0" smtClean="0"/>
              <a:t>идеальной, </a:t>
            </a:r>
            <a:r>
              <a:rPr lang="ru-RU" dirty="0"/>
              <a:t>страдала от косности и бюрократизма, допускались необоснованные траты бюджетных средств, имелись и другие очевидные изъяны и недоработки. </a:t>
            </a:r>
            <a:endParaRPr lang="ru-RU" dirty="0" smtClean="0"/>
          </a:p>
          <a:p>
            <a:r>
              <a:rPr lang="ru-RU" dirty="0" smtClean="0"/>
              <a:t>Систему </a:t>
            </a:r>
            <a:r>
              <a:rPr lang="ru-RU" dirty="0"/>
              <a:t>нужно было реформировать, ввести </a:t>
            </a:r>
            <a:r>
              <a:rPr lang="ru-RU" dirty="0" smtClean="0"/>
              <a:t>и </a:t>
            </a:r>
            <a:r>
              <a:rPr lang="ru-RU" dirty="0"/>
              <a:t>рыночные </a:t>
            </a:r>
            <a:r>
              <a:rPr lang="ru-RU" dirty="0" smtClean="0"/>
              <a:t>механизмы, но </a:t>
            </a:r>
            <a:r>
              <a:rPr lang="ru-RU" dirty="0"/>
              <a:t>осторожно, постепенно</a:t>
            </a:r>
            <a:r>
              <a:rPr lang="ru-RU" dirty="0" smtClean="0"/>
              <a:t>,</a:t>
            </a:r>
            <a:endParaRPr lang="en-US" dirty="0" smtClean="0"/>
          </a:p>
          <a:p>
            <a:pPr>
              <a:buNone/>
            </a:pPr>
            <a:r>
              <a:rPr lang="en-US" dirty="0" smtClean="0"/>
              <a:t>     </a:t>
            </a:r>
            <a:r>
              <a:rPr lang="ru-RU" dirty="0" smtClean="0"/>
              <a:t> </a:t>
            </a:r>
            <a:r>
              <a:rPr lang="ru-RU" dirty="0"/>
              <a:t>учитывая специфику арктических </a:t>
            </a:r>
            <a:r>
              <a:rPr lang="ru-RU" dirty="0" smtClean="0"/>
              <a:t>территорий, при </a:t>
            </a:r>
            <a:r>
              <a:rPr lang="ru-RU" dirty="0"/>
              <a:t>обязательном сохранении государственной поддержки и регулирования</a:t>
            </a:r>
          </a:p>
        </p:txBody>
      </p:sp>
      <p:pic>
        <p:nvPicPr>
          <p:cNvPr id="18433" name="Picture 1" descr="C:\Users\Светлана Викторовна\Desktop\if[nf.jpg"/>
          <p:cNvPicPr>
            <a:picLocks noGrp="1" noChangeAspect="1" noChangeArrowheads="1"/>
          </p:cNvPicPr>
          <p:nvPr>
            <p:ph sz="half" idx="2"/>
          </p:nvPr>
        </p:nvPicPr>
        <p:blipFill>
          <a:blip r:embed="rId2" cstate="print"/>
          <a:srcRect/>
          <a:stretch>
            <a:fillRect/>
          </a:stretch>
        </p:blipFill>
        <p:spPr bwMode="auto">
          <a:xfrm>
            <a:off x="4644008" y="3789040"/>
            <a:ext cx="3960440" cy="2866826"/>
          </a:xfrm>
          <a:prstGeom prst="rect">
            <a:avLst/>
          </a:prstGeom>
          <a:noFill/>
        </p:spPr>
      </p:pic>
      <p:pic>
        <p:nvPicPr>
          <p:cNvPr id="18434" name="Picture 2" descr="C:\Users\Светлана Викторовна\Desktop\nhfrnjh.jpg"/>
          <p:cNvPicPr>
            <a:picLocks noChangeAspect="1" noChangeArrowheads="1"/>
          </p:cNvPicPr>
          <p:nvPr/>
        </p:nvPicPr>
        <p:blipFill>
          <a:blip r:embed="rId3" cstate="print"/>
          <a:srcRect/>
          <a:stretch>
            <a:fillRect/>
          </a:stretch>
        </p:blipFill>
        <p:spPr bwMode="auto">
          <a:xfrm>
            <a:off x="5076056" y="1484784"/>
            <a:ext cx="3927686" cy="2376264"/>
          </a:xfrm>
          <a:prstGeom prst="rect">
            <a:avLst/>
          </a:prstGeom>
          <a:noFill/>
        </p:spPr>
      </p:pic>
      <p:pic>
        <p:nvPicPr>
          <p:cNvPr id="1026" name="Picture 2" descr="C:\Users\Светлана Викторовна\Desktop\амдерма метеостанция знак.jpg"/>
          <p:cNvPicPr>
            <a:picLocks noChangeAspect="1" noChangeArrowheads="1"/>
          </p:cNvPicPr>
          <p:nvPr/>
        </p:nvPicPr>
        <p:blipFill>
          <a:blip r:embed="rId4" cstate="print"/>
          <a:srcRect/>
          <a:stretch>
            <a:fillRect/>
          </a:stretch>
        </p:blipFill>
        <p:spPr bwMode="auto">
          <a:xfrm>
            <a:off x="4427984" y="2924944"/>
            <a:ext cx="2808312" cy="25922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Рыночные реформы в Арктике</a:t>
            </a:r>
            <a:endParaRPr lang="ru-RU" dirty="0"/>
          </a:p>
        </p:txBody>
      </p:sp>
      <p:sp>
        <p:nvSpPr>
          <p:cNvPr id="3" name="Содержимое 2"/>
          <p:cNvSpPr>
            <a:spLocks noGrp="1"/>
          </p:cNvSpPr>
          <p:nvPr>
            <p:ph sz="half" idx="1"/>
          </p:nvPr>
        </p:nvSpPr>
        <p:spPr>
          <a:xfrm>
            <a:off x="457200" y="1600200"/>
            <a:ext cx="4038600" cy="4997152"/>
          </a:xfrm>
        </p:spPr>
        <p:txBody>
          <a:bodyPr>
            <a:normAutofit fontScale="70000" lnSpcReduction="20000"/>
          </a:bodyPr>
          <a:lstStyle/>
          <a:p>
            <a:r>
              <a:rPr lang="ru-RU" dirty="0"/>
              <a:t>Прекращение государственной поддержки северных и арктических регионов в результате </a:t>
            </a:r>
            <a:r>
              <a:rPr lang="ru-RU" dirty="0" smtClean="0"/>
              <a:t>реформ </a:t>
            </a:r>
            <a:r>
              <a:rPr lang="ru-RU" dirty="0"/>
              <a:t>90-х годов привело к </a:t>
            </a:r>
            <a:r>
              <a:rPr lang="ru-RU" dirty="0" smtClean="0"/>
              <a:t>практически полному слому </a:t>
            </a:r>
            <a:r>
              <a:rPr lang="ru-RU" dirty="0"/>
              <a:t>в целом эффективно </a:t>
            </a:r>
            <a:r>
              <a:rPr lang="ru-RU" dirty="0" smtClean="0"/>
              <a:t>работавшей системы. Арктические регионы были брошены </a:t>
            </a:r>
            <a:r>
              <a:rPr lang="ru-RU" dirty="0"/>
              <a:t>на произвол рыночной </a:t>
            </a:r>
            <a:r>
              <a:rPr lang="ru-RU" dirty="0" smtClean="0"/>
              <a:t>стихии, реформаторы, оставив </a:t>
            </a:r>
            <a:r>
              <a:rPr lang="ru-RU" dirty="0"/>
              <a:t>единичные звенья эффективно работавшей системы их жизнеобеспечения и развития, отдали частному бизнесу наиболее лакомые куски: приносящую быструю и лёгкую прибыль добычу углеводородного сырья и ценных металлов.</a:t>
            </a:r>
          </a:p>
          <a:p>
            <a:endParaRPr lang="ru-RU" dirty="0"/>
          </a:p>
        </p:txBody>
      </p:sp>
      <p:pic>
        <p:nvPicPr>
          <p:cNvPr id="17409" name="Picture 1" descr="C:\Users\Светлана Викторовна\Desktop\pf,hji.jpg"/>
          <p:cNvPicPr>
            <a:picLocks noGrp="1" noChangeAspect="1" noChangeArrowheads="1"/>
          </p:cNvPicPr>
          <p:nvPr>
            <p:ph sz="half" idx="2"/>
          </p:nvPr>
        </p:nvPicPr>
        <p:blipFill>
          <a:blip r:embed="rId2" cstate="print"/>
          <a:srcRect/>
          <a:stretch>
            <a:fillRect/>
          </a:stretch>
        </p:blipFill>
        <p:spPr bwMode="auto">
          <a:xfrm>
            <a:off x="6911752" y="1700808"/>
            <a:ext cx="2232248" cy="2554159"/>
          </a:xfrm>
          <a:prstGeom prst="rect">
            <a:avLst/>
          </a:prstGeom>
          <a:noFill/>
        </p:spPr>
      </p:pic>
      <p:pic>
        <p:nvPicPr>
          <p:cNvPr id="17410" name="Picture 2" descr="C:\Users\Светлана Викторовна\Desktop\rjhf,km.jpg"/>
          <p:cNvPicPr>
            <a:picLocks noChangeAspect="1" noChangeArrowheads="1"/>
          </p:cNvPicPr>
          <p:nvPr/>
        </p:nvPicPr>
        <p:blipFill>
          <a:blip r:embed="rId3" cstate="print"/>
          <a:srcRect/>
          <a:stretch>
            <a:fillRect/>
          </a:stretch>
        </p:blipFill>
        <p:spPr bwMode="auto">
          <a:xfrm>
            <a:off x="6804248" y="4293096"/>
            <a:ext cx="2339752" cy="2088232"/>
          </a:xfrm>
          <a:prstGeom prst="rect">
            <a:avLst/>
          </a:prstGeom>
          <a:noFill/>
        </p:spPr>
      </p:pic>
      <p:pic>
        <p:nvPicPr>
          <p:cNvPr id="17411" name="Picture 3" descr="C:\Users\Светлана Викторовна\Desktop\pf,hj gc.jpg"/>
          <p:cNvPicPr>
            <a:picLocks noChangeAspect="1" noChangeArrowheads="1"/>
          </p:cNvPicPr>
          <p:nvPr/>
        </p:nvPicPr>
        <p:blipFill>
          <a:blip r:embed="rId4" cstate="print"/>
          <a:srcRect/>
          <a:stretch>
            <a:fillRect/>
          </a:stretch>
        </p:blipFill>
        <p:spPr bwMode="auto">
          <a:xfrm>
            <a:off x="4499992" y="1772816"/>
            <a:ext cx="2527247" cy="1872208"/>
          </a:xfrm>
          <a:prstGeom prst="rect">
            <a:avLst/>
          </a:prstGeom>
          <a:noFill/>
        </p:spPr>
      </p:pic>
      <p:pic>
        <p:nvPicPr>
          <p:cNvPr id="17412" name="Picture 4" descr="C:\Users\Светлана Викторовна\Desktop\,hj gc.jpg"/>
          <p:cNvPicPr>
            <a:picLocks noChangeAspect="1" noChangeArrowheads="1"/>
          </p:cNvPicPr>
          <p:nvPr/>
        </p:nvPicPr>
        <p:blipFill>
          <a:blip r:embed="rId5" cstate="print"/>
          <a:srcRect/>
          <a:stretch>
            <a:fillRect/>
          </a:stretch>
        </p:blipFill>
        <p:spPr bwMode="auto">
          <a:xfrm>
            <a:off x="5364088" y="2924944"/>
            <a:ext cx="2448272" cy="1656184"/>
          </a:xfrm>
          <a:prstGeom prst="rect">
            <a:avLst/>
          </a:prstGeom>
          <a:noFill/>
        </p:spPr>
      </p:pic>
      <p:pic>
        <p:nvPicPr>
          <p:cNvPr id="2050" name="Picture 2" descr="C:\Users\Светлана Викторовна\Desktop\амдерма брош мерз лаборатория.jpg"/>
          <p:cNvPicPr>
            <a:picLocks noChangeAspect="1" noChangeArrowheads="1"/>
          </p:cNvPicPr>
          <p:nvPr/>
        </p:nvPicPr>
        <p:blipFill>
          <a:blip r:embed="rId6" cstate="print"/>
          <a:srcRect/>
          <a:stretch>
            <a:fillRect/>
          </a:stretch>
        </p:blipFill>
        <p:spPr bwMode="auto">
          <a:xfrm>
            <a:off x="4283968" y="4509120"/>
            <a:ext cx="3168352" cy="19442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Рыночные реформы в Арктике</a:t>
            </a:r>
            <a:endParaRPr lang="ru-RU" dirty="0"/>
          </a:p>
        </p:txBody>
      </p:sp>
      <p:sp>
        <p:nvSpPr>
          <p:cNvPr id="3" name="Содержимое 2"/>
          <p:cNvSpPr>
            <a:spLocks noGrp="1"/>
          </p:cNvSpPr>
          <p:nvPr>
            <p:ph sz="half" idx="1"/>
          </p:nvPr>
        </p:nvSpPr>
        <p:spPr/>
        <p:txBody>
          <a:bodyPr>
            <a:normAutofit fontScale="32500" lnSpcReduction="20000"/>
          </a:bodyPr>
          <a:lstStyle/>
          <a:p>
            <a:r>
              <a:rPr lang="ru-RU" sz="4500" dirty="0" smtClean="0"/>
              <a:t>В </a:t>
            </a:r>
            <a:r>
              <a:rPr lang="ru-RU" sz="4500" dirty="0"/>
              <a:t>крайне тяжёлой и даже катастрофической обстановке приходили в упадок и полностью разрушались десятки полярных посёлков, ветшала и выходила из строя инфраструктура </a:t>
            </a:r>
            <a:r>
              <a:rPr lang="ru-RU" sz="4500" dirty="0" smtClean="0"/>
              <a:t>СМП. </a:t>
            </a:r>
          </a:p>
          <a:p>
            <a:endParaRPr lang="ru-RU" sz="4500" dirty="0" smtClean="0"/>
          </a:p>
          <a:p>
            <a:r>
              <a:rPr lang="ru-RU" sz="3300" dirty="0" smtClean="0"/>
              <a:t>Самый </a:t>
            </a:r>
            <a:r>
              <a:rPr lang="ru-RU" sz="3300" dirty="0"/>
              <a:t>сильный удар был нанесён по </a:t>
            </a:r>
            <a:r>
              <a:rPr lang="ru-RU" sz="3300" dirty="0" smtClean="0"/>
              <a:t>северянам – они больше </a:t>
            </a:r>
            <a:r>
              <a:rPr lang="ru-RU" sz="3300" dirty="0"/>
              <a:t>всех пострадали от обесценения вкладов </a:t>
            </a:r>
            <a:r>
              <a:rPr lang="ru-RU" dirty="0" smtClean="0"/>
              <a:t>.</a:t>
            </a:r>
          </a:p>
          <a:p>
            <a:endParaRPr lang="ru-RU" dirty="0" smtClean="0"/>
          </a:p>
          <a:p>
            <a:r>
              <a:rPr lang="ru-RU" sz="4000" dirty="0" smtClean="0"/>
              <a:t>Фактически </a:t>
            </a:r>
            <a:r>
              <a:rPr lang="ru-RU" sz="4000" dirty="0"/>
              <a:t>исчезла полярная авиация, без которой </a:t>
            </a:r>
            <a:r>
              <a:rPr lang="ru-RU" sz="4000" dirty="0" smtClean="0"/>
              <a:t> невозможно освоение </a:t>
            </a:r>
            <a:r>
              <a:rPr lang="ru-RU" sz="4000" dirty="0"/>
              <a:t>арктических </a:t>
            </a:r>
            <a:r>
              <a:rPr lang="ru-RU" sz="4000" dirty="0" smtClean="0"/>
              <a:t>территорий. А </a:t>
            </a:r>
            <a:r>
              <a:rPr lang="ru-RU" sz="4000" dirty="0"/>
              <a:t>ведь такой авиации не было ни у одной страны мира! </a:t>
            </a:r>
            <a:endParaRPr lang="ru-RU" sz="4000" dirty="0" smtClean="0"/>
          </a:p>
          <a:p>
            <a:endParaRPr lang="ru-RU" sz="4000" dirty="0" smtClean="0"/>
          </a:p>
          <a:p>
            <a:r>
              <a:rPr lang="ru-RU" sz="3800" dirty="0" smtClean="0"/>
              <a:t>Неизбежным </a:t>
            </a:r>
            <a:r>
              <a:rPr lang="ru-RU" sz="3800" dirty="0"/>
              <a:t>результатом </a:t>
            </a:r>
            <a:r>
              <a:rPr lang="ru-RU" sz="3800" dirty="0" smtClean="0"/>
              <a:t>реформ стал </a:t>
            </a:r>
            <a:r>
              <a:rPr lang="ru-RU" sz="3800" dirty="0"/>
              <a:t>отъезд, </a:t>
            </a:r>
            <a:r>
              <a:rPr lang="ru-RU" sz="3800" dirty="0" smtClean="0"/>
              <a:t>настоящее </a:t>
            </a:r>
            <a:r>
              <a:rPr lang="ru-RU" sz="3800" dirty="0"/>
              <a:t>бегство с Севера людей, которые находились там на постоянной основе, обеспечивая освоение и развитие арктических регионов. </a:t>
            </a:r>
            <a:endParaRPr lang="ru-RU" sz="3800" dirty="0" smtClean="0"/>
          </a:p>
          <a:p>
            <a:endParaRPr lang="ru-RU" sz="5000" dirty="0"/>
          </a:p>
          <a:p>
            <a:r>
              <a:rPr lang="ru-RU" sz="5000" dirty="0"/>
              <a:t>Рушилось всё, что создавалось многими десятилетиями, что стоило нашей стране огромных сил и средств. </a:t>
            </a:r>
          </a:p>
          <a:p>
            <a:endParaRPr lang="ru-RU" sz="3800" dirty="0"/>
          </a:p>
        </p:txBody>
      </p:sp>
      <p:pic>
        <p:nvPicPr>
          <p:cNvPr id="16385" name="Picture 1" descr="C:\Users\Светлана Викторовна\Desktop\gjk cmfyw.jpg"/>
          <p:cNvPicPr>
            <a:picLocks noGrp="1" noChangeAspect="1" noChangeArrowheads="1"/>
          </p:cNvPicPr>
          <p:nvPr>
            <p:ph sz="half" idx="2"/>
          </p:nvPr>
        </p:nvPicPr>
        <p:blipFill>
          <a:blip r:embed="rId2" cstate="print"/>
          <a:srcRect/>
          <a:stretch>
            <a:fillRect/>
          </a:stretch>
        </p:blipFill>
        <p:spPr bwMode="auto">
          <a:xfrm>
            <a:off x="4788024" y="4869160"/>
            <a:ext cx="3672408" cy="1872208"/>
          </a:xfrm>
          <a:prstGeom prst="rect">
            <a:avLst/>
          </a:prstGeom>
          <a:noFill/>
        </p:spPr>
      </p:pic>
      <p:pic>
        <p:nvPicPr>
          <p:cNvPr id="16386" name="Picture 2" descr="C:\Users\Светлана Викторовна\Desktop\cfvjktn.jpg"/>
          <p:cNvPicPr>
            <a:picLocks noChangeAspect="1" noChangeArrowheads="1"/>
          </p:cNvPicPr>
          <p:nvPr/>
        </p:nvPicPr>
        <p:blipFill>
          <a:blip r:embed="rId3" cstate="print"/>
          <a:srcRect/>
          <a:stretch>
            <a:fillRect/>
          </a:stretch>
        </p:blipFill>
        <p:spPr bwMode="auto">
          <a:xfrm>
            <a:off x="4932040" y="1484784"/>
            <a:ext cx="3672408" cy="2383706"/>
          </a:xfrm>
          <a:prstGeom prst="rect">
            <a:avLst/>
          </a:prstGeom>
          <a:noFill/>
        </p:spPr>
      </p:pic>
      <p:pic>
        <p:nvPicPr>
          <p:cNvPr id="16387" name="Picture 3" descr="C:\Users\Светлана Викторовна\Desktop\nhfrnjh1.jpg"/>
          <p:cNvPicPr>
            <a:picLocks noChangeAspect="1" noChangeArrowheads="1"/>
          </p:cNvPicPr>
          <p:nvPr/>
        </p:nvPicPr>
        <p:blipFill>
          <a:blip r:embed="rId4" cstate="print"/>
          <a:srcRect/>
          <a:stretch>
            <a:fillRect/>
          </a:stretch>
        </p:blipFill>
        <p:spPr bwMode="auto">
          <a:xfrm>
            <a:off x="6084168" y="3429000"/>
            <a:ext cx="2817664" cy="18722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«Русский треугольник»</a:t>
            </a:r>
            <a:endParaRPr lang="ru-RU" dirty="0"/>
          </a:p>
        </p:txBody>
      </p:sp>
      <p:sp>
        <p:nvSpPr>
          <p:cNvPr id="3" name="Содержимое 2"/>
          <p:cNvSpPr>
            <a:spLocks noGrp="1"/>
          </p:cNvSpPr>
          <p:nvPr>
            <p:ph idx="1"/>
          </p:nvPr>
        </p:nvSpPr>
        <p:spPr/>
        <p:txBody>
          <a:bodyPr>
            <a:normAutofit fontScale="70000" lnSpcReduction="20000"/>
          </a:bodyPr>
          <a:lstStyle/>
          <a:p>
            <a:pPr algn="just"/>
            <a:r>
              <a:rPr lang="ru-RU" dirty="0"/>
              <a:t>В соответствии с Декретом ЦИК СССР 1926 года наши государственные границы замыкались на Северном полюсе и проходили по линиям долготы до середины Берингова пролива на востоке и до точки сухопутной границы на западе. "Русский треугольник" занимал 1,2 миллиона квадратных километров </a:t>
            </a:r>
            <a:r>
              <a:rPr lang="ru-RU" dirty="0" smtClean="0"/>
              <a:t>. Здесь </a:t>
            </a:r>
            <a:r>
              <a:rPr lang="ru-RU" dirty="0"/>
              <a:t>сосредоточено около четверти всех мировых запасов углеводородного топлива, в основном — газа, 560 млрд. баррелей нефти, -  в два с лишним разом больше, чем нынешние ресурсы России или Саудовской Аравии. </a:t>
            </a:r>
            <a:endParaRPr lang="ru-RU" dirty="0" smtClean="0"/>
          </a:p>
          <a:p>
            <a:pPr algn="just"/>
            <a:r>
              <a:rPr lang="ru-RU" dirty="0" smtClean="0"/>
              <a:t>Имеющиеся  </a:t>
            </a:r>
            <a:r>
              <a:rPr lang="ru-RU" dirty="0"/>
              <a:t>технологии </a:t>
            </a:r>
            <a:r>
              <a:rPr lang="ru-RU" dirty="0" smtClean="0"/>
              <a:t>пока не </a:t>
            </a:r>
            <a:r>
              <a:rPr lang="ru-RU" dirty="0"/>
              <a:t>позволяют добывать углеводороды с существующих на этом морском пространстве </a:t>
            </a:r>
            <a:r>
              <a:rPr lang="ru-RU" dirty="0" smtClean="0"/>
              <a:t>глубин. </a:t>
            </a:r>
          </a:p>
          <a:p>
            <a:pPr algn="just"/>
            <a:r>
              <a:rPr lang="ru-RU" dirty="0" smtClean="0"/>
              <a:t>Руководство </a:t>
            </a:r>
            <a:r>
              <a:rPr lang="ru-RU" dirty="0"/>
              <a:t>нашей страны само отказалось от своих полярных владений. </a:t>
            </a:r>
            <a:r>
              <a:rPr lang="ru-RU" dirty="0" smtClean="0"/>
              <a:t> В </a:t>
            </a:r>
            <a:r>
              <a:rPr lang="ru-RU" dirty="0"/>
              <a:t>1997 году Россия ратифицировала конвенцию ООН по морскому праву, аннулировав, таким образом,  Декрет ЦИК 1926года…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«Русский треугольник»</a:t>
            </a:r>
            <a:endParaRPr lang="ru-RU" dirty="0"/>
          </a:p>
        </p:txBody>
      </p:sp>
      <p:pic>
        <p:nvPicPr>
          <p:cNvPr id="4" name="Picture 2" descr="C:\Users\Светлана Викторовна\Desktop\Россия,_карта_Антарктики.jpg"/>
          <p:cNvPicPr>
            <a:picLocks noGrp="1" noChangeAspect="1" noChangeArrowheads="1"/>
          </p:cNvPicPr>
          <p:nvPr>
            <p:ph idx="1"/>
          </p:nvPr>
        </p:nvPicPr>
        <p:blipFill>
          <a:blip r:embed="rId2" cstate="print"/>
          <a:srcRect/>
          <a:stretch>
            <a:fillRect/>
          </a:stretch>
        </p:blipFill>
        <p:spPr bwMode="auto">
          <a:xfrm>
            <a:off x="755576" y="1484784"/>
            <a:ext cx="3960440" cy="4824536"/>
          </a:xfrm>
          <a:prstGeom prst="rect">
            <a:avLst/>
          </a:prstGeom>
          <a:noFill/>
        </p:spPr>
      </p:pic>
      <p:pic>
        <p:nvPicPr>
          <p:cNvPr id="10242" name="Picture 2" descr="C:\Users\Светлана Викторовна\Desktop\North_Pole-1_station.jpg"/>
          <p:cNvPicPr>
            <a:picLocks noChangeAspect="1" noChangeArrowheads="1"/>
          </p:cNvPicPr>
          <p:nvPr/>
        </p:nvPicPr>
        <p:blipFill>
          <a:blip r:embed="rId3" cstate="print"/>
          <a:srcRect/>
          <a:stretch>
            <a:fillRect/>
          </a:stretch>
        </p:blipFill>
        <p:spPr bwMode="auto">
          <a:xfrm>
            <a:off x="5148064" y="3717032"/>
            <a:ext cx="3240360" cy="2592288"/>
          </a:xfrm>
          <a:prstGeom prst="rect">
            <a:avLst/>
          </a:prstGeom>
          <a:noFill/>
        </p:spPr>
      </p:pic>
      <p:pic>
        <p:nvPicPr>
          <p:cNvPr id="3074" name="Picture 2" descr="C:\Users\Светлана Викторовна\Desktop\дирижабли для актики.jpg"/>
          <p:cNvPicPr>
            <a:picLocks noChangeAspect="1" noChangeArrowheads="1"/>
          </p:cNvPicPr>
          <p:nvPr/>
        </p:nvPicPr>
        <p:blipFill>
          <a:blip r:embed="rId4" cstate="print"/>
          <a:srcRect/>
          <a:stretch>
            <a:fillRect/>
          </a:stretch>
        </p:blipFill>
        <p:spPr bwMode="auto">
          <a:xfrm>
            <a:off x="4211960" y="1412776"/>
            <a:ext cx="4536504" cy="29523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rmAutofit/>
          </a:bodyPr>
          <a:lstStyle/>
          <a:p>
            <a:r>
              <a:rPr lang="ru-RU" sz="4800" dirty="0" err="1" smtClean="0"/>
              <a:t>Проблематизация</a:t>
            </a:r>
            <a:endParaRPr lang="ru-RU" sz="4800" dirty="0"/>
          </a:p>
        </p:txBody>
      </p:sp>
      <p:sp>
        <p:nvSpPr>
          <p:cNvPr id="3" name="Содержимое 2"/>
          <p:cNvSpPr>
            <a:spLocks noGrp="1"/>
          </p:cNvSpPr>
          <p:nvPr>
            <p:ph idx="1"/>
          </p:nvPr>
        </p:nvSpPr>
        <p:spPr>
          <a:xfrm>
            <a:off x="539552" y="1628800"/>
            <a:ext cx="8147248" cy="4497363"/>
          </a:xfrm>
        </p:spPr>
        <p:txBody>
          <a:bodyPr>
            <a:normAutofit fontScale="25000" lnSpcReduction="20000"/>
          </a:bodyPr>
          <a:lstStyle/>
          <a:p>
            <a:pPr>
              <a:buNone/>
            </a:pPr>
            <a:r>
              <a:rPr lang="ru-RU" sz="8000" dirty="0" smtClean="0"/>
              <a:t>России в истории освоения Арктики отведено особое место. Из 61,3 тыс. км арктического побережья на российскую часть приходится 22,6 тыс. км. </a:t>
            </a:r>
          </a:p>
          <a:p>
            <a:pPr>
              <a:buNone/>
            </a:pPr>
            <a:r>
              <a:rPr lang="ru-RU" sz="8000" dirty="0" smtClean="0"/>
              <a:t>Точка зрения: упор на освоение и развитие российского Севера и Арктики тормозит развитие экономики, т.к. консервирует её сырьевую направленность, замедляет внедрение передовых технологий.  Либерал С.Медведев из ВШЭ требует отнять у России Арктику, передать её под международную юрисдикцию, так как  Россия не в состоянии владеть и хозяйствовать на этих белоснежных просторах.</a:t>
            </a:r>
          </a:p>
          <a:p>
            <a:pPr>
              <a:buNone/>
            </a:pPr>
            <a:endParaRPr lang="ru-RU" sz="8000" dirty="0" smtClean="0"/>
          </a:p>
          <a:p>
            <a:pPr>
              <a:buNone/>
            </a:pPr>
            <a:r>
              <a:rPr lang="ru-RU" sz="8000" dirty="0" smtClean="0"/>
              <a:t>Международная обстановка:</a:t>
            </a:r>
          </a:p>
          <a:p>
            <a:r>
              <a:rPr lang="ru-RU" sz="8000" dirty="0" smtClean="0"/>
              <a:t>Мировые державы наращивают своё военное присутствие в Арктике, строят боевые корабли арктического класса, ледоколы, формируют юридическую базу для изъятия у русских Арктики.</a:t>
            </a:r>
          </a:p>
          <a:p>
            <a:endParaRPr lang="ru-RU" dirty="0" smtClean="0"/>
          </a:p>
          <a:p>
            <a:r>
              <a:rPr lang="ru-RU" sz="5800" b="1" dirty="0" smtClean="0">
                <a:solidFill>
                  <a:schemeClr val="bg1"/>
                </a:solidFill>
              </a:rPr>
              <a:t>1</a:t>
            </a:r>
            <a:r>
              <a:rPr lang="ru-RU" sz="5800" b="1" dirty="0" smtClean="0"/>
              <a:t>Арктика  - вопрос и проблема № 1 для России и для всего мира в ХХ1 </a:t>
            </a:r>
            <a:r>
              <a:rPr lang="ru-RU" sz="5800" b="1" dirty="0" err="1" smtClean="0"/>
              <a:t>веке?</a:t>
            </a:r>
            <a:r>
              <a:rPr lang="ru-RU" b="1" dirty="0" err="1" smtClean="0">
                <a:solidFill>
                  <a:schemeClr val="bg1"/>
                </a:solidFill>
              </a:rPr>
              <a:t>России</a:t>
            </a:r>
            <a:r>
              <a:rPr lang="ru-RU" b="1" dirty="0" smtClean="0">
                <a:solidFill>
                  <a:schemeClr val="bg1"/>
                </a:solidFill>
              </a:rPr>
              <a:t> </a:t>
            </a:r>
            <a:r>
              <a:rPr lang="ru-RU" dirty="0" smtClean="0">
                <a:solidFill>
                  <a:schemeClr val="bg1"/>
                </a:solidFill>
              </a:rPr>
              <a:t>и для вХХ1 веке?</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Возвращение государства в Арктику</a:t>
            </a: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a:t>Только с приходом в Кремль В.В. Путина государство стало поворачиваться лицом к проблемам российских северных и арктических территорий. При его активном участии разработаны </a:t>
            </a:r>
            <a:r>
              <a:rPr lang="ru-RU" b="1" dirty="0"/>
              <a:t>"Основы Национальной политики в Арктике до 2020 года", </a:t>
            </a:r>
            <a:r>
              <a:rPr lang="ru-RU" dirty="0"/>
              <a:t>которые предусматривают превращение Арктической зоны России в ведущую стратегическую ресурсную базу страны. </a:t>
            </a:r>
          </a:p>
          <a:p>
            <a:endParaRPr lang="ru-RU" dirty="0"/>
          </a:p>
        </p:txBody>
      </p:sp>
      <p:pic>
        <p:nvPicPr>
          <p:cNvPr id="12290" name="Picture 2" descr="C:\Users\Светлана Викторовна\Desktop\амазон.jpg"/>
          <p:cNvPicPr>
            <a:picLocks noGrp="1" noChangeAspect="1" noChangeArrowheads="1"/>
          </p:cNvPicPr>
          <p:nvPr>
            <p:ph sz="half" idx="2"/>
          </p:nvPr>
        </p:nvPicPr>
        <p:blipFill>
          <a:blip r:embed="rId2" cstate="print"/>
          <a:srcRect/>
          <a:stretch>
            <a:fillRect/>
          </a:stretch>
        </p:blipFill>
        <p:spPr bwMode="auto">
          <a:xfrm>
            <a:off x="4716016" y="1772816"/>
            <a:ext cx="3888432" cy="2232248"/>
          </a:xfrm>
          <a:prstGeom prst="rect">
            <a:avLst/>
          </a:prstGeom>
          <a:noFill/>
        </p:spPr>
      </p:pic>
      <p:pic>
        <p:nvPicPr>
          <p:cNvPr id="12291" name="Picture 3" descr="C:\Users\Светлана Викторовна\Desktop\fvlthvf.jpg"/>
          <p:cNvPicPr>
            <a:picLocks noChangeAspect="1" noChangeArrowheads="1"/>
          </p:cNvPicPr>
          <p:nvPr/>
        </p:nvPicPr>
        <p:blipFill>
          <a:blip r:embed="rId3" cstate="print"/>
          <a:srcRect/>
          <a:stretch>
            <a:fillRect/>
          </a:stretch>
        </p:blipFill>
        <p:spPr bwMode="auto">
          <a:xfrm>
            <a:off x="4644008" y="4149080"/>
            <a:ext cx="4032448" cy="21602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хозяйственного освоения Арктики в 21 веке</a:t>
            </a:r>
            <a:endParaRPr lang="ru-RU" dirty="0"/>
          </a:p>
        </p:txBody>
      </p:sp>
      <p:sp>
        <p:nvSpPr>
          <p:cNvPr id="3" name="Содержимое 2"/>
          <p:cNvSpPr>
            <a:spLocks noGrp="1"/>
          </p:cNvSpPr>
          <p:nvPr>
            <p:ph sz="half" idx="1"/>
          </p:nvPr>
        </p:nvSpPr>
        <p:spPr/>
        <p:txBody>
          <a:bodyPr>
            <a:normAutofit fontScale="85000" lnSpcReduction="10000"/>
          </a:bodyPr>
          <a:lstStyle/>
          <a:p>
            <a:r>
              <a:rPr lang="ru-RU" dirty="0"/>
              <a:t>Кардинальных сдвигов в хозяйственном освоении арктической зоны пока не произошло. Численность российского населения на Крайнем Севере и в Арктике за 15 лет  сократилась на 270 тысяч,  для сравнения - в арктической зоне зарубежных стран численность населения возросла на 230 тысяч</a:t>
            </a:r>
          </a:p>
        </p:txBody>
      </p:sp>
      <p:pic>
        <p:nvPicPr>
          <p:cNvPr id="14337" name="Picture 1" descr="C:\Users\Светлана Викторовна\Desktop\fvlthvf1.jpg"/>
          <p:cNvPicPr>
            <a:picLocks noGrp="1" noChangeAspect="1" noChangeArrowheads="1"/>
          </p:cNvPicPr>
          <p:nvPr>
            <p:ph sz="half" idx="2"/>
          </p:nvPr>
        </p:nvPicPr>
        <p:blipFill>
          <a:blip r:embed="rId2" cstate="print"/>
          <a:srcRect/>
          <a:stretch>
            <a:fillRect/>
          </a:stretch>
        </p:blipFill>
        <p:spPr bwMode="auto">
          <a:xfrm>
            <a:off x="4067944" y="4437112"/>
            <a:ext cx="3672408" cy="2160239"/>
          </a:xfrm>
          <a:prstGeom prst="rect">
            <a:avLst/>
          </a:prstGeom>
          <a:noFill/>
        </p:spPr>
      </p:pic>
      <p:pic>
        <p:nvPicPr>
          <p:cNvPr id="14338" name="Picture 2" descr="C:\Users\Светлана Викторовна\Desktop\gfvznybr.jpg"/>
          <p:cNvPicPr>
            <a:picLocks noChangeAspect="1" noChangeArrowheads="1"/>
          </p:cNvPicPr>
          <p:nvPr/>
        </p:nvPicPr>
        <p:blipFill>
          <a:blip r:embed="rId3" cstate="print"/>
          <a:srcRect/>
          <a:stretch>
            <a:fillRect/>
          </a:stretch>
        </p:blipFill>
        <p:spPr bwMode="auto">
          <a:xfrm>
            <a:off x="5652120" y="3429000"/>
            <a:ext cx="3240360" cy="2016224"/>
          </a:xfrm>
          <a:prstGeom prst="rect">
            <a:avLst/>
          </a:prstGeom>
          <a:noFill/>
        </p:spPr>
      </p:pic>
      <p:pic>
        <p:nvPicPr>
          <p:cNvPr id="14339" name="Picture 3" descr="C:\Users\Светлана Викторовна\Desktop\f'hjlhjv.jpg"/>
          <p:cNvPicPr>
            <a:picLocks noChangeAspect="1" noChangeArrowheads="1"/>
          </p:cNvPicPr>
          <p:nvPr/>
        </p:nvPicPr>
        <p:blipFill>
          <a:blip r:embed="rId4" cstate="print"/>
          <a:srcRect/>
          <a:stretch>
            <a:fillRect/>
          </a:stretch>
        </p:blipFill>
        <p:spPr bwMode="auto">
          <a:xfrm>
            <a:off x="4572000" y="1484784"/>
            <a:ext cx="4104456" cy="208823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Проблемы хозяйственного освоения Арктики в 21 веке</a:t>
            </a:r>
            <a:endParaRPr lang="ru-RU" dirty="0"/>
          </a:p>
        </p:txBody>
      </p:sp>
      <p:sp>
        <p:nvSpPr>
          <p:cNvPr id="3" name="Содержимое 2"/>
          <p:cNvSpPr>
            <a:spLocks noGrp="1"/>
          </p:cNvSpPr>
          <p:nvPr>
            <p:ph sz="half" idx="1"/>
          </p:nvPr>
        </p:nvSpPr>
        <p:spPr/>
        <p:txBody>
          <a:bodyPr>
            <a:noAutofit/>
          </a:bodyPr>
          <a:lstStyle/>
          <a:p>
            <a:r>
              <a:rPr lang="ru-RU" sz="1800" dirty="0"/>
              <a:t>Арктическим </a:t>
            </a:r>
            <a:r>
              <a:rPr lang="ru-RU" sz="1800" dirty="0" smtClean="0"/>
              <a:t>территориями в современной России  </a:t>
            </a:r>
            <a:r>
              <a:rPr lang="ru-RU" sz="1800" dirty="0"/>
              <a:t>занимаются 40 министерств и </a:t>
            </a:r>
            <a:r>
              <a:rPr lang="ru-RU" sz="1800" dirty="0" smtClean="0"/>
              <a:t>ведомств.</a:t>
            </a:r>
          </a:p>
          <a:p>
            <a:r>
              <a:rPr lang="ru-RU" sz="1800" dirty="0" smtClean="0"/>
              <a:t>По </a:t>
            </a:r>
            <a:r>
              <a:rPr lang="ru-RU" sz="1800" dirty="0"/>
              <a:t>вопросам развития Крайнего Севера и Арктики в правительственных сферах постоянно возникают </a:t>
            </a:r>
            <a:r>
              <a:rPr lang="ru-RU" sz="1800" dirty="0" smtClean="0"/>
              <a:t>несогласования </a:t>
            </a:r>
            <a:r>
              <a:rPr lang="ru-RU" sz="1800" dirty="0"/>
              <a:t>и нестыковки. </a:t>
            </a:r>
            <a:endParaRPr lang="ru-RU" sz="1800" dirty="0" smtClean="0"/>
          </a:p>
          <a:p>
            <a:r>
              <a:rPr lang="ru-RU" sz="1800" dirty="0" smtClean="0"/>
              <a:t>Принимались </a:t>
            </a:r>
            <a:r>
              <a:rPr lang="ru-RU" sz="1800" dirty="0"/>
              <a:t>правительственные решения по стабилизации социальной обстановки и прекращения оттока населения</a:t>
            </a:r>
            <a:endParaRPr lang="en-US" sz="1800" dirty="0"/>
          </a:p>
          <a:p>
            <a:r>
              <a:rPr lang="ru-RU" sz="1800" dirty="0" smtClean="0"/>
              <a:t>Но </a:t>
            </a:r>
            <a:r>
              <a:rPr lang="ru-RU" sz="1800" dirty="0"/>
              <a:t>есть острая нехватка средств на обеспечение нормальной жизнедеятельности и </a:t>
            </a:r>
            <a:r>
              <a:rPr lang="ru-RU" sz="1800" dirty="0" smtClean="0"/>
              <a:t>развития </a:t>
            </a:r>
            <a:r>
              <a:rPr lang="ru-RU" sz="1800" dirty="0"/>
              <a:t>арктических регионов.</a:t>
            </a:r>
          </a:p>
          <a:p>
            <a:endParaRPr lang="ru-RU" sz="1800" dirty="0"/>
          </a:p>
          <a:p>
            <a:endParaRPr lang="ru-RU" sz="1800" dirty="0"/>
          </a:p>
        </p:txBody>
      </p:sp>
      <p:pic>
        <p:nvPicPr>
          <p:cNvPr id="13313" name="Picture 1" descr="C:\Users\Светлана Викторовна\Desktop\hfpjh.jpg"/>
          <p:cNvPicPr>
            <a:picLocks noGrp="1" noChangeAspect="1" noChangeArrowheads="1"/>
          </p:cNvPicPr>
          <p:nvPr>
            <p:ph sz="half" idx="2"/>
          </p:nvPr>
        </p:nvPicPr>
        <p:blipFill>
          <a:blip r:embed="rId2" cstate="print"/>
          <a:srcRect/>
          <a:stretch>
            <a:fillRect/>
          </a:stretch>
        </p:blipFill>
        <p:spPr bwMode="auto">
          <a:xfrm>
            <a:off x="4572000" y="4221088"/>
            <a:ext cx="3405187" cy="2376264"/>
          </a:xfrm>
          <a:prstGeom prst="rect">
            <a:avLst/>
          </a:prstGeom>
          <a:noFill/>
        </p:spPr>
      </p:pic>
      <p:pic>
        <p:nvPicPr>
          <p:cNvPr id="13314" name="Picture 2" descr="C:\Users\Светлана Викторовна\Desktop\,jxrb.jpg"/>
          <p:cNvPicPr>
            <a:picLocks noChangeAspect="1" noChangeArrowheads="1"/>
          </p:cNvPicPr>
          <p:nvPr/>
        </p:nvPicPr>
        <p:blipFill>
          <a:blip r:embed="rId3" cstate="print"/>
          <a:srcRect/>
          <a:stretch>
            <a:fillRect/>
          </a:stretch>
        </p:blipFill>
        <p:spPr bwMode="auto">
          <a:xfrm>
            <a:off x="5220072" y="2780928"/>
            <a:ext cx="3600400" cy="2088232"/>
          </a:xfrm>
          <a:prstGeom prst="rect">
            <a:avLst/>
          </a:prstGeom>
          <a:noFill/>
        </p:spPr>
      </p:pic>
      <p:pic>
        <p:nvPicPr>
          <p:cNvPr id="13315" name="Picture 3" descr="C:\Users\Светлана Викторовна\Desktop\vtldtlm.jpg"/>
          <p:cNvPicPr>
            <a:picLocks noChangeAspect="1" noChangeArrowheads="1"/>
          </p:cNvPicPr>
          <p:nvPr/>
        </p:nvPicPr>
        <p:blipFill>
          <a:blip r:embed="rId4" cstate="print"/>
          <a:srcRect/>
          <a:stretch>
            <a:fillRect/>
          </a:stretch>
        </p:blipFill>
        <p:spPr bwMode="auto">
          <a:xfrm>
            <a:off x="4499992" y="1556792"/>
            <a:ext cx="2664296" cy="172819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Управление развитием  Арктики</a:t>
            </a:r>
            <a:endParaRPr lang="ru-RU" dirty="0"/>
          </a:p>
        </p:txBody>
      </p:sp>
      <p:sp>
        <p:nvSpPr>
          <p:cNvPr id="3" name="Содержимое 2"/>
          <p:cNvSpPr>
            <a:spLocks noGrp="1"/>
          </p:cNvSpPr>
          <p:nvPr>
            <p:ph sz="half" idx="1"/>
          </p:nvPr>
        </p:nvSpPr>
        <p:spPr/>
        <p:txBody>
          <a:bodyPr>
            <a:normAutofit fontScale="32500" lnSpcReduction="20000"/>
          </a:bodyPr>
          <a:lstStyle/>
          <a:p>
            <a:r>
              <a:rPr lang="ru-RU" sz="7400" dirty="0" smtClean="0"/>
              <a:t>Главная задача  </a:t>
            </a:r>
            <a:r>
              <a:rPr lang="ru-RU" sz="7400" dirty="0"/>
              <a:t>- оптимизация системы управления</a:t>
            </a:r>
            <a:r>
              <a:rPr lang="ru-RU" sz="3800" dirty="0" smtClean="0"/>
              <a:t>.</a:t>
            </a:r>
            <a:endParaRPr lang="en-US" sz="3800" dirty="0" smtClean="0"/>
          </a:p>
          <a:p>
            <a:endParaRPr lang="en-US" dirty="0" smtClean="0"/>
          </a:p>
          <a:p>
            <a:r>
              <a:rPr lang="ru-RU" sz="5000" dirty="0" smtClean="0"/>
              <a:t> </a:t>
            </a:r>
            <a:r>
              <a:rPr lang="ru-RU" sz="5000" dirty="0"/>
              <a:t>В 2017 году основные управленческие функции переданы </a:t>
            </a:r>
            <a:r>
              <a:rPr lang="ru-RU" sz="5000" dirty="0" smtClean="0"/>
              <a:t>ГК "</a:t>
            </a:r>
            <a:r>
              <a:rPr lang="ru-RU" sz="5000" dirty="0" err="1" smtClean="0"/>
              <a:t>Росатом</a:t>
            </a:r>
            <a:r>
              <a:rPr lang="ru-RU" sz="5000" dirty="0" smtClean="0"/>
              <a:t>", </a:t>
            </a:r>
            <a:r>
              <a:rPr lang="ru-RU" sz="5000" dirty="0"/>
              <a:t>эффективно работающей государственной структуре. </a:t>
            </a:r>
            <a:endParaRPr lang="ru-RU" sz="5000" dirty="0" smtClean="0"/>
          </a:p>
          <a:p>
            <a:r>
              <a:rPr lang="ru-RU" sz="5000" dirty="0" smtClean="0"/>
              <a:t>Принята </a:t>
            </a:r>
            <a:r>
              <a:rPr lang="ru-RU" sz="5000" dirty="0"/>
              <a:t>во внимание не только важная роль  атомного ледокольного флота, но и нацеленность "</a:t>
            </a:r>
            <a:r>
              <a:rPr lang="ru-RU" sz="5000" dirty="0" err="1"/>
              <a:t>Росатома</a:t>
            </a:r>
            <a:r>
              <a:rPr lang="ru-RU" sz="5000" dirty="0"/>
              <a:t>" на внедрение самых современных технологий как в сфере транспорта, так и на других направлениях, что приобретает особое значение в суровых и труднодоступных регионах Арктической зоны.</a:t>
            </a:r>
          </a:p>
          <a:p>
            <a:endParaRPr lang="ru-RU" sz="5000" dirty="0"/>
          </a:p>
        </p:txBody>
      </p:sp>
      <p:pic>
        <p:nvPicPr>
          <p:cNvPr id="11268" name="Picture 4" descr="C:\Users\Светлана Викторовна\Desktop\ktljrjk.jpg"/>
          <p:cNvPicPr>
            <a:picLocks noChangeAspect="1" noChangeArrowheads="1"/>
          </p:cNvPicPr>
          <p:nvPr/>
        </p:nvPicPr>
        <p:blipFill>
          <a:blip r:embed="rId2" cstate="print"/>
          <a:srcRect/>
          <a:stretch>
            <a:fillRect/>
          </a:stretch>
        </p:blipFill>
        <p:spPr bwMode="auto">
          <a:xfrm>
            <a:off x="4499992" y="1484784"/>
            <a:ext cx="4032448" cy="2520280"/>
          </a:xfrm>
          <a:prstGeom prst="rect">
            <a:avLst/>
          </a:prstGeom>
          <a:noFill/>
        </p:spPr>
      </p:pic>
      <p:pic>
        <p:nvPicPr>
          <p:cNvPr id="11269" name="Picture 5" descr="C:\Users\Светлана Викторовна\Desktop\hjcfnjv.jpg"/>
          <p:cNvPicPr>
            <a:picLocks noGrp="1" noChangeAspect="1" noChangeArrowheads="1"/>
          </p:cNvPicPr>
          <p:nvPr>
            <p:ph sz="half" idx="2"/>
          </p:nvPr>
        </p:nvPicPr>
        <p:blipFill>
          <a:blip r:embed="rId3" cstate="print"/>
          <a:srcRect/>
          <a:stretch>
            <a:fillRect/>
          </a:stretch>
        </p:blipFill>
        <p:spPr bwMode="auto">
          <a:xfrm>
            <a:off x="4788024" y="3789040"/>
            <a:ext cx="4176465" cy="26642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Арктика и русский менталитет</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a:t>Ледовитый океан - внутренний космос русского </a:t>
            </a:r>
            <a:r>
              <a:rPr lang="ru-RU" dirty="0" smtClean="0"/>
              <a:t>мира</a:t>
            </a:r>
          </a:p>
          <a:p>
            <a:r>
              <a:rPr lang="ru-RU" dirty="0" smtClean="0"/>
              <a:t>В </a:t>
            </a:r>
            <a:r>
              <a:rPr lang="ru-RU" dirty="0"/>
              <a:t>полярных землях древние </a:t>
            </a:r>
            <a:r>
              <a:rPr lang="ru-RU" dirty="0" err="1"/>
              <a:t>русичи</a:t>
            </a:r>
            <a:r>
              <a:rPr lang="ru-RU" dirty="0"/>
              <a:t> чувствовали присутствие рая, который именовали — </a:t>
            </a:r>
            <a:r>
              <a:rPr lang="ru-RU" dirty="0" err="1"/>
              <a:t>Ирием</a:t>
            </a:r>
            <a:r>
              <a:rPr lang="ru-RU" dirty="0"/>
              <a:t>. </a:t>
            </a:r>
            <a:endParaRPr lang="en-US" dirty="0" smtClean="0"/>
          </a:p>
          <a:p>
            <a:r>
              <a:rPr lang="ru-RU" dirty="0" smtClean="0"/>
              <a:t>Эта </a:t>
            </a:r>
            <a:r>
              <a:rPr lang="ru-RU" dirty="0"/>
              <a:t>легенда перекликается с гиперборейской теорией о погибшей арийской прародине, название которой по-гречески звучит — Гиперборея, по-латыни — Арктогея, по-немецки — Туле. </a:t>
            </a:r>
            <a:endParaRPr lang="en-US" dirty="0" smtClean="0"/>
          </a:p>
          <a:p>
            <a:r>
              <a:rPr lang="ru-RU" dirty="0" smtClean="0"/>
              <a:t>По-русски </a:t>
            </a:r>
            <a:r>
              <a:rPr lang="ru-RU" dirty="0"/>
              <a:t>её, конечно же, следует именовать </a:t>
            </a:r>
            <a:r>
              <a:rPr lang="ru-RU" dirty="0" err="1"/>
              <a:t>Ирием</a:t>
            </a:r>
            <a:r>
              <a:rPr lang="ru-RU" dirty="0" smtClean="0"/>
              <a:t>.</a:t>
            </a:r>
          </a:p>
          <a:p>
            <a:endParaRPr lang="ru-RU" dirty="0"/>
          </a:p>
          <a:p>
            <a:endParaRPr lang="ru-RU" dirty="0"/>
          </a:p>
          <a:p>
            <a:endParaRPr lang="ru-RU" dirty="0"/>
          </a:p>
        </p:txBody>
      </p:sp>
      <p:pic>
        <p:nvPicPr>
          <p:cNvPr id="6146" name="Picture 2" descr="C:\Users\Светлана Викторовна\Desktop\бог русов.jpg"/>
          <p:cNvPicPr>
            <a:picLocks noGrp="1" noChangeAspect="1" noChangeArrowheads="1"/>
          </p:cNvPicPr>
          <p:nvPr>
            <p:ph sz="half" idx="2"/>
          </p:nvPr>
        </p:nvPicPr>
        <p:blipFill>
          <a:blip r:embed="rId2" cstate="print"/>
          <a:srcRect/>
          <a:stretch>
            <a:fillRect/>
          </a:stretch>
        </p:blipFill>
        <p:spPr bwMode="auto">
          <a:xfrm>
            <a:off x="4648200" y="1628800"/>
            <a:ext cx="4038600" cy="374380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Исход гиперборейцев</a:t>
            </a:r>
            <a:endParaRPr lang="ru-RU" dirty="0"/>
          </a:p>
        </p:txBody>
      </p:sp>
      <p:pic>
        <p:nvPicPr>
          <p:cNvPr id="4098" name="Picture 2" descr="C:\Users\Светлана Викторовна\Desktop\исход гиперб.jpg"/>
          <p:cNvPicPr>
            <a:picLocks noGrp="1" noChangeAspect="1" noChangeArrowheads="1"/>
          </p:cNvPicPr>
          <p:nvPr>
            <p:ph idx="1"/>
          </p:nvPr>
        </p:nvPicPr>
        <p:blipFill>
          <a:blip r:embed="rId2" cstate="print"/>
          <a:srcRect/>
          <a:stretch>
            <a:fillRect/>
          </a:stretch>
        </p:blipFill>
        <p:spPr bwMode="auto">
          <a:xfrm>
            <a:off x="4860032" y="4221088"/>
            <a:ext cx="3954760" cy="2380065"/>
          </a:xfrm>
          <a:prstGeom prst="rect">
            <a:avLst/>
          </a:prstGeom>
          <a:noFill/>
        </p:spPr>
      </p:pic>
      <p:pic>
        <p:nvPicPr>
          <p:cNvPr id="7170" name="Picture 2" descr="C:\Users\Светлана Викторовна\Desktop\корабль.jpg"/>
          <p:cNvPicPr>
            <a:picLocks noChangeAspect="1" noChangeArrowheads="1"/>
          </p:cNvPicPr>
          <p:nvPr/>
        </p:nvPicPr>
        <p:blipFill>
          <a:blip r:embed="rId3" cstate="print"/>
          <a:srcRect/>
          <a:stretch>
            <a:fillRect/>
          </a:stretch>
        </p:blipFill>
        <p:spPr bwMode="auto">
          <a:xfrm>
            <a:off x="683568" y="4265712"/>
            <a:ext cx="3960440" cy="2331640"/>
          </a:xfrm>
          <a:prstGeom prst="rect">
            <a:avLst/>
          </a:prstGeom>
          <a:noFill/>
        </p:spPr>
      </p:pic>
      <p:pic>
        <p:nvPicPr>
          <p:cNvPr id="7173" name="Picture 5" descr="C:\Users\Светлана Викторовна\Desktop\мамонты.jpg"/>
          <p:cNvPicPr>
            <a:picLocks noChangeAspect="1" noChangeArrowheads="1"/>
          </p:cNvPicPr>
          <p:nvPr/>
        </p:nvPicPr>
        <p:blipFill>
          <a:blip r:embed="rId4" cstate="print"/>
          <a:srcRect/>
          <a:stretch>
            <a:fillRect/>
          </a:stretch>
        </p:blipFill>
        <p:spPr bwMode="auto">
          <a:xfrm>
            <a:off x="4788024" y="1628800"/>
            <a:ext cx="3888432" cy="2448272"/>
          </a:xfrm>
          <a:prstGeom prst="rect">
            <a:avLst/>
          </a:prstGeom>
          <a:noFill/>
        </p:spPr>
      </p:pic>
      <p:pic>
        <p:nvPicPr>
          <p:cNvPr id="7174" name="Picture 6" descr="C:\Users\Светлана Викторовна\Desktop\город русов.jpg"/>
          <p:cNvPicPr>
            <a:picLocks noChangeAspect="1" noChangeArrowheads="1"/>
          </p:cNvPicPr>
          <p:nvPr/>
        </p:nvPicPr>
        <p:blipFill>
          <a:blip r:embed="rId5" cstate="print"/>
          <a:srcRect/>
          <a:stretch>
            <a:fillRect/>
          </a:stretch>
        </p:blipFill>
        <p:spPr bwMode="auto">
          <a:xfrm>
            <a:off x="467545" y="1628799"/>
            <a:ext cx="4176464" cy="259228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Арктика - цель и смысл русской цивилизации</a:t>
            </a:r>
            <a:endParaRPr lang="ru-RU" dirty="0"/>
          </a:p>
        </p:txBody>
      </p:sp>
      <p:sp>
        <p:nvSpPr>
          <p:cNvPr id="3" name="Содержимое 2"/>
          <p:cNvSpPr>
            <a:spLocks noGrp="1"/>
          </p:cNvSpPr>
          <p:nvPr>
            <p:ph sz="half" idx="1"/>
          </p:nvPr>
        </p:nvSpPr>
        <p:spPr/>
        <p:txBody>
          <a:bodyPr>
            <a:normAutofit fontScale="77500" lnSpcReduction="20000"/>
          </a:bodyPr>
          <a:lstStyle/>
          <a:p>
            <a:endParaRPr lang="ru-RU" dirty="0" smtClean="0"/>
          </a:p>
          <a:p>
            <a:r>
              <a:rPr lang="ru-RU" dirty="0" smtClean="0"/>
              <a:t>Арктику мы должны считать не просто географическим пространством, но — хранилищем смысла, носителем русской судьбы.</a:t>
            </a:r>
          </a:p>
          <a:p>
            <a:endParaRPr lang="ru-RU" dirty="0"/>
          </a:p>
          <a:p>
            <a:r>
              <a:rPr lang="ru-RU" dirty="0" smtClean="0"/>
              <a:t>Как ни парадоксально, но малонаселённая, суровая Арктика является целью и смыслом русской цивилизации, и без неё у русского народа нет будущего.</a:t>
            </a:r>
          </a:p>
          <a:p>
            <a:endParaRPr lang="ru-RU" dirty="0"/>
          </a:p>
        </p:txBody>
      </p:sp>
      <p:pic>
        <p:nvPicPr>
          <p:cNvPr id="5" name="Picture 4" descr="C:\Users\Светлана Викторовна\Desktop\белые боги.jpg"/>
          <p:cNvPicPr>
            <a:picLocks noGrp="1" noChangeAspect="1" noChangeArrowheads="1"/>
          </p:cNvPicPr>
          <p:nvPr>
            <p:ph sz="half" idx="2"/>
          </p:nvPr>
        </p:nvPicPr>
        <p:blipFill>
          <a:blip r:embed="rId2" cstate="print"/>
          <a:srcRect/>
          <a:stretch>
            <a:fillRect/>
          </a:stretch>
        </p:blipFill>
        <p:spPr bwMode="auto">
          <a:xfrm>
            <a:off x="4572000" y="1556792"/>
            <a:ext cx="4032448" cy="3312368"/>
          </a:xfrm>
          <a:prstGeom prst="rect">
            <a:avLst/>
          </a:prstGeom>
          <a:noFill/>
        </p:spPr>
      </p:pic>
      <p:pic>
        <p:nvPicPr>
          <p:cNvPr id="9220" name="Picture 4" descr="Картинки по запросу исход гиперборейцев"/>
          <p:cNvPicPr>
            <a:picLocks noChangeAspect="1" noChangeArrowheads="1"/>
          </p:cNvPicPr>
          <p:nvPr/>
        </p:nvPicPr>
        <p:blipFill>
          <a:blip r:embed="rId3" cstate="print"/>
          <a:srcRect/>
          <a:stretch>
            <a:fillRect/>
          </a:stretch>
        </p:blipFill>
        <p:spPr bwMode="auto">
          <a:xfrm>
            <a:off x="5148064" y="4941168"/>
            <a:ext cx="3096344" cy="15716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a:t>
            </a:r>
            <a:r>
              <a:rPr lang="ru-RU" smtClean="0"/>
              <a:t>и ресурсы</a:t>
            </a:r>
            <a:endParaRPr lang="ru-RU" dirty="0"/>
          </a:p>
        </p:txBody>
      </p:sp>
      <p:sp>
        <p:nvSpPr>
          <p:cNvPr id="3" name="Содержимое 2"/>
          <p:cNvSpPr>
            <a:spLocks noGrp="1"/>
          </p:cNvSpPr>
          <p:nvPr>
            <p:ph sz="half" idx="1"/>
          </p:nvPr>
        </p:nvSpPr>
        <p:spPr/>
        <p:txBody>
          <a:bodyPr>
            <a:normAutofit lnSpcReduction="10000"/>
          </a:bodyPr>
          <a:lstStyle/>
          <a:p>
            <a:r>
              <a:rPr lang="ru-RU" dirty="0" smtClean="0"/>
              <a:t>При разработке проекта были использованы ресурсы</a:t>
            </a:r>
          </a:p>
          <a:p>
            <a:r>
              <a:rPr lang="en-US" sz="2000" dirty="0" smtClean="0">
                <a:hlinkClick r:id="rId2"/>
              </a:rPr>
              <a:t>https://kulturologia.ru/blogs/010911/15262/</a:t>
            </a:r>
            <a:endParaRPr lang="ru-RU" sz="2000" dirty="0" smtClean="0"/>
          </a:p>
          <a:p>
            <a:r>
              <a:rPr lang="en-US" sz="2000" dirty="0" smtClean="0">
                <a:hlinkClick r:id="rId3"/>
              </a:rPr>
              <a:t>http://www.artcyclopedia.ru/ishod_giperborejcev-ivanov_vsevolod_borisovich.htmhttp://slav-museum.ru/author/ivanov-vsevolod-borisovitch/</a:t>
            </a:r>
            <a:endParaRPr lang="ru-RU" sz="2000" dirty="0" smtClean="0"/>
          </a:p>
          <a:p>
            <a:r>
              <a:rPr lang="en-US" sz="2000" dirty="0" smtClean="0">
                <a:hlinkClick r:id="rId4"/>
              </a:rPr>
              <a:t>http://journal-club.ru/?q=image/tid/1894</a:t>
            </a:r>
            <a:endParaRPr lang="ru-RU" sz="2000" dirty="0" smtClean="0"/>
          </a:p>
          <a:p>
            <a:pPr>
              <a:buNone/>
            </a:pPr>
            <a:r>
              <a:rPr lang="ru-RU" sz="2000" dirty="0" err="1" smtClean="0"/>
              <a:t>Илл</a:t>
            </a:r>
            <a:r>
              <a:rPr lang="ru-RU" sz="2000" dirty="0" smtClean="0"/>
              <a:t>. </a:t>
            </a:r>
            <a:r>
              <a:rPr lang="en-US" sz="2000" dirty="0" smtClean="0"/>
              <a:t> c</a:t>
            </a:r>
            <a:r>
              <a:rPr lang="ru-RU" sz="2000" dirty="0" err="1" smtClean="0"/>
              <a:t>ирень</a:t>
            </a:r>
            <a:r>
              <a:rPr lang="ru-RU" sz="2000" dirty="0" smtClean="0"/>
              <a:t> </a:t>
            </a:r>
            <a:r>
              <a:rPr lang="ru-RU" sz="2000" dirty="0" smtClean="0"/>
              <a:t>«Советская Арктика»</a:t>
            </a:r>
            <a:endParaRPr lang="ru-RU" sz="2000" dirty="0" smtClean="0"/>
          </a:p>
          <a:p>
            <a:endParaRPr lang="ru-RU" sz="2000" dirty="0"/>
          </a:p>
        </p:txBody>
      </p:sp>
      <p:sp>
        <p:nvSpPr>
          <p:cNvPr id="4" name="Содержимое 3"/>
          <p:cNvSpPr>
            <a:spLocks noGrp="1"/>
          </p:cNvSpPr>
          <p:nvPr>
            <p:ph sz="half" idx="2"/>
          </p:nvPr>
        </p:nvSpPr>
        <p:spPr/>
        <p:txBody>
          <a:bodyPr>
            <a:normAutofit lnSpcReduction="10000"/>
          </a:bodyPr>
          <a:lstStyle/>
          <a:p>
            <a:r>
              <a:rPr lang="en-US" sz="2000" dirty="0" smtClean="0">
                <a:hlinkClick r:id="rId5"/>
              </a:rPr>
              <a:t>https://theoryandpractice.ru/seminars/49415-sovetskaya-arktika-osvoenie-izuchenie-obrazy-20-2</a:t>
            </a:r>
            <a:endParaRPr lang="ru-RU" sz="2000" dirty="0" smtClean="0"/>
          </a:p>
          <a:p>
            <a:r>
              <a:rPr lang="en-US" sz="2000" dirty="0" smtClean="0">
                <a:hlinkClick r:id="rId6"/>
              </a:rPr>
              <a:t>https://www.ridus.ru/news/164059</a:t>
            </a:r>
            <a:endParaRPr lang="ru-RU" sz="2000" dirty="0" smtClean="0"/>
          </a:p>
          <a:p>
            <a:r>
              <a:rPr lang="ru-RU" sz="2000" dirty="0" smtClean="0"/>
              <a:t>https://warhead.su/2018/03/06/zolotye-dirizhabli-i-atomnye-plotiny-nesbyvshayasya-sovetskaya-arktika</a:t>
            </a:r>
          </a:p>
          <a:p>
            <a:endParaRPr lang="ru-RU" sz="2000" dirty="0"/>
          </a:p>
        </p:txBody>
      </p:sp>
      <p:pic>
        <p:nvPicPr>
          <p:cNvPr id="3074" name="Picture 2" descr="C:\Users\Светлана Викторовна\Desktop\сирнь советская арктикека.jpg"/>
          <p:cNvPicPr>
            <a:picLocks noChangeAspect="1" noChangeArrowheads="1"/>
          </p:cNvPicPr>
          <p:nvPr/>
        </p:nvPicPr>
        <p:blipFill>
          <a:blip r:embed="rId7" cstate="print"/>
          <a:srcRect/>
          <a:stretch>
            <a:fillRect/>
          </a:stretch>
        </p:blipFill>
        <p:spPr bwMode="auto">
          <a:xfrm>
            <a:off x="5148064" y="4221088"/>
            <a:ext cx="3096344" cy="22322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Интерес к исследованию и освоению Арктики возрастает</a:t>
            </a:r>
            <a:endParaRPr lang="ru-RU" dirty="0"/>
          </a:p>
        </p:txBody>
      </p:sp>
      <p:sp>
        <p:nvSpPr>
          <p:cNvPr id="5" name="Содержимое 4"/>
          <p:cNvSpPr>
            <a:spLocks noGrp="1"/>
          </p:cNvSpPr>
          <p:nvPr>
            <p:ph sz="half" idx="1"/>
          </p:nvPr>
        </p:nvSpPr>
        <p:spPr/>
        <p:txBody>
          <a:bodyPr>
            <a:normAutofit fontScale="70000" lnSpcReduction="20000"/>
          </a:bodyPr>
          <a:lstStyle/>
          <a:p>
            <a:r>
              <a:rPr lang="ru-RU" sz="3400" dirty="0" smtClean="0"/>
              <a:t>Однако далеко не каждый гражданин России реально понимает, зачем нужна нашему государству Арктика — безлюдная ледяная территория на Крайнем Севере. В чем заключается важность для России полярных территорий</a:t>
            </a:r>
            <a:r>
              <a:rPr lang="ru-RU" dirty="0" smtClean="0"/>
              <a:t>?</a:t>
            </a:r>
          </a:p>
          <a:p>
            <a:r>
              <a:rPr lang="ru-RU" sz="3600" dirty="0" smtClean="0"/>
              <a:t>Для России освоение арктических территорий — это вопрос не выбора, а вопрос предназначения</a:t>
            </a:r>
          </a:p>
          <a:p>
            <a:endParaRPr lang="ru-RU" dirty="0"/>
          </a:p>
        </p:txBody>
      </p:sp>
      <p:pic>
        <p:nvPicPr>
          <p:cNvPr id="3074" name="Picture 2" descr="C:\Users\Светлана Викторовна\Desktop\225px-Wostok-Station_core32.jpg"/>
          <p:cNvPicPr>
            <a:picLocks noGrp="1" noChangeAspect="1" noChangeArrowheads="1"/>
          </p:cNvPicPr>
          <p:nvPr>
            <p:ph sz="half" idx="2"/>
          </p:nvPr>
        </p:nvPicPr>
        <p:blipFill>
          <a:blip r:embed="rId2" cstate="print"/>
          <a:srcRect/>
          <a:stretch>
            <a:fillRect/>
          </a:stretch>
        </p:blipFill>
        <p:spPr bwMode="auto">
          <a:xfrm>
            <a:off x="4932040" y="3861048"/>
            <a:ext cx="3600400" cy="2160240"/>
          </a:xfrm>
          <a:prstGeom prst="rect">
            <a:avLst/>
          </a:prstGeom>
          <a:noFill/>
        </p:spPr>
      </p:pic>
      <p:pic>
        <p:nvPicPr>
          <p:cNvPr id="3075" name="Picture 3" descr="C:\Users\Светлана Викторовна\Desktop\ctd gjk1.jpg"/>
          <p:cNvPicPr>
            <a:picLocks noChangeAspect="1" noChangeArrowheads="1"/>
          </p:cNvPicPr>
          <p:nvPr/>
        </p:nvPicPr>
        <p:blipFill>
          <a:blip r:embed="rId3" cstate="print"/>
          <a:srcRect/>
          <a:stretch>
            <a:fillRect/>
          </a:stretch>
        </p:blipFill>
        <p:spPr bwMode="auto">
          <a:xfrm>
            <a:off x="4572000" y="1628800"/>
            <a:ext cx="4190008" cy="20882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Государственный курс на восстановление геополитических позиций России в Арктике</a:t>
            </a: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smtClean="0"/>
              <a:t>1.огромные природные богатства Арктической зоны,</a:t>
            </a:r>
          </a:p>
          <a:p>
            <a:r>
              <a:rPr lang="ru-RU" dirty="0" smtClean="0"/>
              <a:t>2. здесь проходят перспективные морские и авиационные трассы, они сокращают и удешевляют доставку торговых грузов и пассажиров не только между различными странами, но и разными континентами. </a:t>
            </a:r>
          </a:p>
          <a:p>
            <a:r>
              <a:rPr lang="ru-RU" dirty="0" smtClean="0"/>
              <a:t>3. наметившееся потепление климата и связанное с ним частичное таяния арктических льдов облегчает условия экономического освоения арктических территорий. </a:t>
            </a:r>
          </a:p>
          <a:p>
            <a:r>
              <a:rPr lang="ru-RU" dirty="0" smtClean="0"/>
              <a:t>4.учащаются  попытки Запада —  по линии НАТО — "застолбить" своё военное присутствие в Арктике, что вызывает ответные меры по обеспечению безопасности нашей страны.</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Арктика как космос</a:t>
            </a:r>
            <a:endParaRPr lang="ru-RU" dirty="0"/>
          </a:p>
        </p:txBody>
      </p:sp>
      <p:sp>
        <p:nvSpPr>
          <p:cNvPr id="3" name="Содержимое 2"/>
          <p:cNvSpPr>
            <a:spLocks noGrp="1"/>
          </p:cNvSpPr>
          <p:nvPr>
            <p:ph sz="half" idx="1"/>
          </p:nvPr>
        </p:nvSpPr>
        <p:spPr/>
        <p:txBody>
          <a:bodyPr>
            <a:normAutofit/>
          </a:bodyPr>
          <a:lstStyle/>
          <a:p>
            <a:pPr lvl="4">
              <a:buNone/>
            </a:pPr>
            <a:r>
              <a:rPr lang="en-US" sz="2600" dirty="0" smtClean="0"/>
              <a:t>				</a:t>
            </a:r>
            <a:endParaRPr lang="ru-RU" sz="2600" dirty="0"/>
          </a:p>
          <a:p>
            <a:endParaRPr lang="ru-RU" dirty="0"/>
          </a:p>
        </p:txBody>
      </p:sp>
      <p:sp>
        <p:nvSpPr>
          <p:cNvPr id="7" name="Содержимое 6"/>
          <p:cNvSpPr>
            <a:spLocks noGrp="1"/>
          </p:cNvSpPr>
          <p:nvPr>
            <p:ph sz="half" idx="2"/>
          </p:nvPr>
        </p:nvSpPr>
        <p:spPr/>
        <p:txBody>
          <a:bodyPr>
            <a:normAutofit/>
          </a:bodyPr>
          <a:lstStyle/>
          <a:p>
            <a:pPr marL="342900" lvl="4" indent="-342900">
              <a:buFont typeface="Arial" pitchFamily="34" charset="0"/>
              <a:buChar char="•"/>
            </a:pPr>
            <a:r>
              <a:rPr lang="ru-RU" sz="3200" dirty="0" smtClean="0"/>
              <a:t>Прорыв в Арктику для русского народа имел особый смысл — он предшествовал </a:t>
            </a:r>
            <a:r>
              <a:rPr lang="en-US" sz="3200" dirty="0" smtClean="0"/>
              <a:t> </a:t>
            </a:r>
            <a:r>
              <a:rPr lang="ru-RU" sz="3200" dirty="0" smtClean="0"/>
              <a:t>прорыву в космос. </a:t>
            </a:r>
          </a:p>
          <a:p>
            <a:pPr marL="342900" lvl="4" indent="-342900">
              <a:buFont typeface="Arial" pitchFamily="34" charset="0"/>
              <a:buChar char="•"/>
            </a:pPr>
            <a:r>
              <a:rPr lang="ru-RU" sz="2800" b="1" dirty="0" smtClean="0"/>
              <a:t>Арктика, как потом космос, отбирала лучших людей.</a:t>
            </a:r>
          </a:p>
          <a:p>
            <a:endParaRPr lang="ru-RU" dirty="0"/>
          </a:p>
        </p:txBody>
      </p:sp>
      <p:pic>
        <p:nvPicPr>
          <p:cNvPr id="1028" name="Picture 4" descr="C:\Users\Светлана Викторовна\Desktop\Папанинцы_на_Северном_полюсе.jpg"/>
          <p:cNvPicPr>
            <a:picLocks noChangeAspect="1" noChangeArrowheads="1"/>
          </p:cNvPicPr>
          <p:nvPr/>
        </p:nvPicPr>
        <p:blipFill>
          <a:blip r:embed="rId2" cstate="print"/>
          <a:srcRect/>
          <a:stretch>
            <a:fillRect/>
          </a:stretch>
        </p:blipFill>
        <p:spPr bwMode="auto">
          <a:xfrm>
            <a:off x="971600" y="1916832"/>
            <a:ext cx="2880320" cy="39604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Арктика как космос</a:t>
            </a:r>
            <a:endParaRPr lang="ru-RU" dirty="0"/>
          </a:p>
        </p:txBody>
      </p:sp>
      <p:sp>
        <p:nvSpPr>
          <p:cNvPr id="5" name="Содержимое 4"/>
          <p:cNvSpPr>
            <a:spLocks noGrp="1"/>
          </p:cNvSpPr>
          <p:nvPr>
            <p:ph sz="half" idx="1"/>
          </p:nvPr>
        </p:nvSpPr>
        <p:spPr/>
        <p:txBody>
          <a:bodyPr>
            <a:normAutofit lnSpcReduction="10000"/>
          </a:bodyPr>
          <a:lstStyle/>
          <a:p>
            <a:pPr marL="2171700" lvl="8" indent="-342900">
              <a:buNone/>
            </a:pPr>
            <a:r>
              <a:rPr lang="ru-RU" dirty="0" smtClean="0"/>
              <a:t> </a:t>
            </a:r>
          </a:p>
          <a:p>
            <a:endParaRPr lang="ru-RU" dirty="0"/>
          </a:p>
        </p:txBody>
      </p:sp>
      <p:sp>
        <p:nvSpPr>
          <p:cNvPr id="6" name="Содержимое 5"/>
          <p:cNvSpPr>
            <a:spLocks noGrp="1"/>
          </p:cNvSpPr>
          <p:nvPr>
            <p:ph sz="half" idx="2"/>
          </p:nvPr>
        </p:nvSpPr>
        <p:spPr>
          <a:xfrm>
            <a:off x="5292080" y="1628800"/>
            <a:ext cx="3394720" cy="4497363"/>
          </a:xfrm>
        </p:spPr>
        <p:txBody>
          <a:bodyPr>
            <a:normAutofit lnSpcReduction="10000"/>
          </a:bodyPr>
          <a:lstStyle/>
          <a:p>
            <a:pPr marL="342900" lvl="4" indent="-342900">
              <a:buFont typeface="Arial" pitchFamily="34" charset="0"/>
              <a:buChar char="•"/>
            </a:pPr>
            <a:r>
              <a:rPr lang="en-US" sz="2400" dirty="0" smtClean="0"/>
              <a:t>C</a:t>
            </a:r>
            <a:r>
              <a:rPr lang="ru-RU" sz="2400" dirty="0" err="1" smtClean="0"/>
              <a:t>ходство</a:t>
            </a:r>
            <a:r>
              <a:rPr lang="ru-RU" sz="2400" dirty="0" smtClean="0"/>
              <a:t> полярного </a:t>
            </a:r>
            <a:r>
              <a:rPr lang="en-US" sz="2400" dirty="0" smtClean="0"/>
              <a:t> </a:t>
            </a:r>
            <a:r>
              <a:rPr lang="ru-RU" sz="2400" dirty="0" smtClean="0"/>
              <a:t>пространства с космическим очевидно: ни то, ни другое не предполагает присутствия в себе человека, его выживание происходит не благодаря среде, </a:t>
            </a:r>
          </a:p>
          <a:p>
            <a:pPr marL="0" lvl="4" indent="0">
              <a:buNone/>
            </a:pPr>
            <a:r>
              <a:rPr lang="ru-RU" sz="2400" dirty="0"/>
              <a:t> </a:t>
            </a:r>
            <a:r>
              <a:rPr lang="ru-RU" sz="2400" dirty="0" smtClean="0"/>
              <a:t>    а вопреки ей. </a:t>
            </a:r>
          </a:p>
          <a:p>
            <a:endParaRPr lang="ru-RU" dirty="0"/>
          </a:p>
        </p:txBody>
      </p:sp>
      <p:pic>
        <p:nvPicPr>
          <p:cNvPr id="7" name="Picture 2" descr="C:\Users\Светлана Викторовна\Desktop\Россия,_карта_Арктики_в_1595.jpg"/>
          <p:cNvPicPr>
            <a:picLocks noChangeAspect="1" noChangeArrowheads="1"/>
          </p:cNvPicPr>
          <p:nvPr/>
        </p:nvPicPr>
        <p:blipFill>
          <a:blip r:embed="rId2" cstate="print"/>
          <a:srcRect/>
          <a:stretch>
            <a:fillRect/>
          </a:stretch>
        </p:blipFill>
        <p:spPr bwMode="auto">
          <a:xfrm>
            <a:off x="539552" y="1628801"/>
            <a:ext cx="4248472" cy="454250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Арктическая </a:t>
            </a:r>
            <a:r>
              <a:rPr lang="ru-RU" dirty="0" smtClean="0"/>
              <a:t> </a:t>
            </a:r>
            <a:r>
              <a:rPr lang="ru-RU" dirty="0"/>
              <a:t>цивилизация</a:t>
            </a:r>
          </a:p>
        </p:txBody>
      </p:sp>
      <p:sp>
        <p:nvSpPr>
          <p:cNvPr id="3" name="Содержимое 2"/>
          <p:cNvSpPr>
            <a:spLocks noGrp="1"/>
          </p:cNvSpPr>
          <p:nvPr>
            <p:ph sz="half" idx="1"/>
          </p:nvPr>
        </p:nvSpPr>
        <p:spPr/>
        <p:txBody>
          <a:bodyPr>
            <a:normAutofit fontScale="40000" lnSpcReduction="20000"/>
          </a:bodyPr>
          <a:lstStyle/>
          <a:p>
            <a:r>
              <a:rPr lang="ru-RU" sz="5100" dirty="0"/>
              <a:t>Арктика — это зона многовековой хозяйственной деятельности русских. Зона непрерывных трудов и поисков, рубеж стратегической </a:t>
            </a:r>
            <a:r>
              <a:rPr lang="ru-RU" sz="5100" dirty="0" smtClean="0"/>
              <a:t>обороны.</a:t>
            </a:r>
          </a:p>
          <a:p>
            <a:endParaRPr lang="ru-RU" sz="4400" dirty="0" smtClean="0"/>
          </a:p>
          <a:p>
            <a:r>
              <a:rPr lang="ru-RU" sz="6000" dirty="0" smtClean="0"/>
              <a:t>Здесь </a:t>
            </a:r>
            <a:r>
              <a:rPr lang="ru-RU" sz="6000" dirty="0"/>
              <a:t>расположены крупнейшие месторождения нефти и газа, добывается 60% меди, 90% никеля и кобальта, 98% платиноидов, 100% российских алмазов.</a:t>
            </a:r>
          </a:p>
        </p:txBody>
      </p:sp>
      <p:pic>
        <p:nvPicPr>
          <p:cNvPr id="2050" name="Picture 2" descr="C:\Users\Светлана Викторовна\Desktop\иссл рус арктики.gif"/>
          <p:cNvPicPr>
            <a:picLocks noGrp="1" noChangeAspect="1" noChangeArrowheads="1"/>
          </p:cNvPicPr>
          <p:nvPr>
            <p:ph sz="half" idx="2"/>
          </p:nvPr>
        </p:nvPicPr>
        <p:blipFill>
          <a:blip r:embed="rId2" cstate="print"/>
          <a:srcRect/>
          <a:stretch>
            <a:fillRect/>
          </a:stretch>
        </p:blipFill>
        <p:spPr bwMode="auto">
          <a:xfrm>
            <a:off x="4499992" y="1196751"/>
            <a:ext cx="3960440" cy="48348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Русская </a:t>
            </a:r>
            <a:r>
              <a:rPr lang="ru-RU" dirty="0" err="1" smtClean="0"/>
              <a:t>Арктида</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a:t>Русские люди, из века в век штурмовавшие полярные высоты, застолбили крестами свое право на </a:t>
            </a:r>
            <a:r>
              <a:rPr lang="ru-RU" dirty="0" err="1"/>
              <a:t>Арктиду</a:t>
            </a:r>
            <a:r>
              <a:rPr lang="ru-RU" dirty="0"/>
              <a:t>, проторили узкую стезю в арктическое будущее человечества. </a:t>
            </a:r>
          </a:p>
          <a:p>
            <a:r>
              <a:rPr lang="ru-RU" dirty="0"/>
              <a:t> Русская </a:t>
            </a:r>
            <a:r>
              <a:rPr lang="ru-RU" dirty="0" err="1"/>
              <a:t>Арктида</a:t>
            </a:r>
            <a:r>
              <a:rPr lang="ru-RU" dirty="0"/>
              <a:t> и вся Арктическая зона становятся театром мировой конкуренции за ископаемые ресурсы. Природа, культура, техника, этика и эстетика,  история становятся сопутствующими факторами в грядущей схватке</a:t>
            </a:r>
            <a:r>
              <a:rPr lang="ru-RU" dirty="0" smtClean="0"/>
              <a:t>.</a:t>
            </a:r>
            <a:r>
              <a:rPr lang="ru-RU" i="1" dirty="0" smtClean="0"/>
              <a:t> </a:t>
            </a:r>
          </a:p>
          <a:p>
            <a:pPr>
              <a:buNone/>
            </a:pPr>
            <a:r>
              <a:rPr lang="ru-RU" i="1" dirty="0" err="1" smtClean="0"/>
              <a:t>Илл</a:t>
            </a:r>
            <a:r>
              <a:rPr lang="ru-RU" i="1" dirty="0" smtClean="0"/>
              <a:t>. Всеволод Иванов. Видение поморам богини Гипербореи.</a:t>
            </a:r>
            <a:endParaRPr lang="ru-RU" dirty="0" smtClean="0"/>
          </a:p>
          <a:p>
            <a:endParaRPr lang="ru-RU" dirty="0"/>
          </a:p>
          <a:p>
            <a:endParaRPr lang="ru-RU" dirty="0"/>
          </a:p>
        </p:txBody>
      </p:sp>
      <p:pic>
        <p:nvPicPr>
          <p:cNvPr id="5122" name="Picture 2" descr="C:\Users\Светлана Викторовна\Desktop\арктида.jpg"/>
          <p:cNvPicPr>
            <a:picLocks noGrp="1" noChangeAspect="1" noChangeArrowheads="1"/>
          </p:cNvPicPr>
          <p:nvPr>
            <p:ph sz="half" idx="2"/>
          </p:nvPr>
        </p:nvPicPr>
        <p:blipFill>
          <a:blip r:embed="rId2" cstate="print"/>
          <a:srcRect/>
          <a:stretch>
            <a:fillRect/>
          </a:stretch>
        </p:blipFill>
        <p:spPr bwMode="auto">
          <a:xfrm>
            <a:off x="4860032" y="1700808"/>
            <a:ext cx="3816424" cy="41044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Значение Крайнего Севера и Арктики</a:t>
            </a:r>
          </a:p>
        </p:txBody>
      </p:sp>
      <p:sp>
        <p:nvSpPr>
          <p:cNvPr id="3" name="Содержимое 2"/>
          <p:cNvSpPr>
            <a:spLocks noGrp="1"/>
          </p:cNvSpPr>
          <p:nvPr>
            <p:ph idx="1"/>
          </p:nvPr>
        </p:nvSpPr>
        <p:spPr/>
        <p:txBody>
          <a:bodyPr>
            <a:normAutofit fontScale="70000" lnSpcReduction="20000"/>
          </a:bodyPr>
          <a:lstStyle/>
          <a:p>
            <a:r>
              <a:rPr lang="ru-RU" dirty="0" smtClean="0"/>
              <a:t>В </a:t>
            </a:r>
            <a:r>
              <a:rPr lang="ru-RU" dirty="0"/>
              <a:t>дореволюционный </a:t>
            </a:r>
            <a:r>
              <a:rPr lang="ru-RU" dirty="0" smtClean="0"/>
              <a:t>период  выделялись </a:t>
            </a:r>
            <a:r>
              <a:rPr lang="ru-RU" dirty="0"/>
              <a:t>средства на исследование полярных территорий, снаряжались многочисленные экспедиции. В их финансировании и организации участвовали видные российские предприниматели того времени: А.М. Сибиряков, П.В. Голубков, М.К. Сидоров, Ф.П. </a:t>
            </a:r>
            <a:r>
              <a:rPr lang="ru-RU" dirty="0" err="1"/>
              <a:t>Рябушинский</a:t>
            </a:r>
            <a:r>
              <a:rPr lang="ru-RU" dirty="0"/>
              <a:t> и другие. </a:t>
            </a:r>
            <a:endParaRPr lang="ru-RU" dirty="0" smtClean="0"/>
          </a:p>
          <a:p>
            <a:r>
              <a:rPr lang="ru-RU" dirty="0" smtClean="0"/>
              <a:t>Изучением </a:t>
            </a:r>
            <a:r>
              <a:rPr lang="ru-RU" dirty="0"/>
              <a:t>арктических территорий активно занималось и Императорское Русское географическое общество, в которое входили видные деятели правящей элиты страны. </a:t>
            </a:r>
            <a:endParaRPr lang="ru-RU" dirty="0" smtClean="0"/>
          </a:p>
          <a:p>
            <a:r>
              <a:rPr lang="ru-RU" dirty="0" smtClean="0"/>
              <a:t>Разрабатывались  планы </a:t>
            </a:r>
            <a:r>
              <a:rPr lang="ru-RU" dirty="0"/>
              <a:t>использования </a:t>
            </a:r>
            <a:r>
              <a:rPr lang="ru-RU" dirty="0" smtClean="0"/>
              <a:t>СМП </a:t>
            </a:r>
            <a:r>
              <a:rPr lang="ru-RU" dirty="0"/>
              <a:t>для переброски войск на Дальний Восток в период Русско-японской войны 1904-1905 гг</a:t>
            </a:r>
            <a:r>
              <a:rPr lang="ru-RU" dirty="0" smtClean="0"/>
              <a:t>.</a:t>
            </a:r>
          </a:p>
          <a:p>
            <a:r>
              <a:rPr lang="ru-RU" dirty="0" smtClean="0"/>
              <a:t>В </a:t>
            </a:r>
            <a:r>
              <a:rPr lang="ru-RU" dirty="0"/>
              <a:t>1916 году была распространена нота МИД Российской империи, призванная определить статус территорий, находящихся в арктической зоне </a:t>
            </a:r>
            <a:r>
              <a:rPr lang="ru-RU" dirty="0" smtClean="0"/>
              <a:t>России.</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1698</Words>
  <Application>Microsoft Office PowerPoint</Application>
  <PresentationFormat>Экран (4:3)</PresentationFormat>
  <Paragraphs>115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 Арктика  - вопрос и проблема № 1 для России и для всего мира в ХХI веке? </vt:lpstr>
      <vt:lpstr>Проблематизация</vt:lpstr>
      <vt:lpstr>Интерес к исследованию и освоению Арктики возрастает</vt:lpstr>
      <vt:lpstr>Государственный курс на восстановление геополитических позиций России в Арктике</vt:lpstr>
      <vt:lpstr>Арктика как космос</vt:lpstr>
      <vt:lpstr>Арктика как космос</vt:lpstr>
      <vt:lpstr>Арктическая  цивилизация</vt:lpstr>
      <vt:lpstr>Русская Арктида</vt:lpstr>
      <vt:lpstr>Значение Крайнего Севера и Арктики</vt:lpstr>
      <vt:lpstr>Советская Арктика</vt:lpstr>
      <vt:lpstr>Советская Арктика</vt:lpstr>
      <vt:lpstr>Советская Арктика</vt:lpstr>
      <vt:lpstr>Советская Арктика</vt:lpstr>
      <vt:lpstr>Советская Арктика</vt:lpstr>
      <vt:lpstr>Рыночные реформы в Арктике</vt:lpstr>
      <vt:lpstr>Рыночные реформы в Арктике</vt:lpstr>
      <vt:lpstr>Рыночные реформы в Арктике</vt:lpstr>
      <vt:lpstr>«Русский треугольник»</vt:lpstr>
      <vt:lpstr>«Русский треугольник»</vt:lpstr>
      <vt:lpstr>Возвращение государства в Арктику</vt:lpstr>
      <vt:lpstr>Проблемы хозяйственного освоения Арктики в 21 веке</vt:lpstr>
      <vt:lpstr>Проблемы хозяйственного освоения Арктики в 21 веке</vt:lpstr>
      <vt:lpstr>Управление развитием  Арктики</vt:lpstr>
      <vt:lpstr>Арктика и русский менталитет</vt:lpstr>
      <vt:lpstr>Исход гиперборейцев</vt:lpstr>
      <vt:lpstr>Арктика - цель и смысл русской цивилизации</vt:lpstr>
      <vt:lpstr>Источники и 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 Викторовна</dc:creator>
  <cp:lastModifiedBy>Светлана В. Кулева</cp:lastModifiedBy>
  <cp:revision>135</cp:revision>
  <dcterms:created xsi:type="dcterms:W3CDTF">2018-03-11T11:07:27Z</dcterms:created>
  <dcterms:modified xsi:type="dcterms:W3CDTF">2018-03-27T15:16:19Z</dcterms:modified>
</cp:coreProperties>
</file>