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9" r:id="rId4"/>
    <p:sldId id="259" r:id="rId5"/>
    <p:sldId id="272" r:id="rId6"/>
    <p:sldId id="260" r:id="rId7"/>
    <p:sldId id="261" r:id="rId8"/>
    <p:sldId id="285" r:id="rId9"/>
    <p:sldId id="287" r:id="rId10"/>
    <p:sldId id="263" r:id="rId11"/>
    <p:sldId id="265" r:id="rId12"/>
    <p:sldId id="295" r:id="rId13"/>
    <p:sldId id="286" r:id="rId14"/>
    <p:sldId id="288" r:id="rId15"/>
    <p:sldId id="268" r:id="rId16"/>
    <p:sldId id="269" r:id="rId17"/>
    <p:sldId id="294" r:id="rId18"/>
    <p:sldId id="289" r:id="rId19"/>
    <p:sldId id="290" r:id="rId20"/>
    <p:sldId id="292" r:id="rId21"/>
    <p:sldId id="293" r:id="rId22"/>
    <p:sldId id="274" r:id="rId23"/>
    <p:sldId id="283" r:id="rId24"/>
    <p:sldId id="282" r:id="rId25"/>
    <p:sldId id="276" r:id="rId26"/>
    <p:sldId id="281" r:id="rId27"/>
    <p:sldId id="291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76" autoAdjust="0"/>
  </p:normalViewPr>
  <p:slideViewPr>
    <p:cSldViewPr>
      <p:cViewPr varScale="1">
        <p:scale>
          <a:sx n="94" d="100"/>
          <a:sy n="94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3148-D2D2-45DB-9F14-648A7FC5189F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7EB2-C13A-417C-A767-630F198A5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3148-D2D2-45DB-9F14-648A7FC5189F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7EB2-C13A-417C-A767-630F198A5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3148-D2D2-45DB-9F14-648A7FC5189F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7EB2-C13A-417C-A767-630F198A5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3148-D2D2-45DB-9F14-648A7FC5189F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7EB2-C13A-417C-A767-630F198A5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3148-D2D2-45DB-9F14-648A7FC5189F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7EB2-C13A-417C-A767-630F198A5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3148-D2D2-45DB-9F14-648A7FC5189F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7EB2-C13A-417C-A767-630F198A5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3148-D2D2-45DB-9F14-648A7FC5189F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7EB2-C13A-417C-A767-630F198A5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3148-D2D2-45DB-9F14-648A7FC5189F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7EB2-C13A-417C-A767-630F198A5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3148-D2D2-45DB-9F14-648A7FC5189F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7EB2-C13A-417C-A767-630F198A5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3148-D2D2-45DB-9F14-648A7FC5189F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7EB2-C13A-417C-A767-630F198A5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3148-D2D2-45DB-9F14-648A7FC5189F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7EB2-C13A-417C-A767-630F198A5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E3148-D2D2-45DB-9F14-648A7FC5189F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E7EB2-C13A-417C-A767-630F198A5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ru.wikipedia.org/wiki/%D0%A1%D0%B5%D0%B2%D0%B5%D1%80%D0%BD%D1%8B%D0%B9_%D0%9B%D0%B5%D0%B4%D0%BE%D0%B2%D0%B8%D1%82%D1%8B%D0%B9_%D0%BE%D0%BA%D0%B5%D0%B0%D0%BD" TargetMode="External"/><Relationship Id="rId7" Type="http://schemas.openxmlformats.org/officeDocument/2006/relationships/hyperlink" Target="http://ru.wikipedia.org/wiki/%D0%9A%D0%B0%D0%BD%D0%B0%D0%B4%D1%81%D0%BA%D0%B8%D0%B9_%D0%90%D1%80%D0%BA%D1%82%D0%B8%D1%87%D0%B5%D1%81%D0%BA%D0%B8%D0%B9_%D0%B0%D1%80%D1%85%D0%B8%D0%BF%D0%B5%D0%BB%D0%B0%D0%B3" TargetMode="External"/><Relationship Id="rId2" Type="http://schemas.openxmlformats.org/officeDocument/2006/relationships/hyperlink" Target="http://ru.wikipedia.org/wiki/%D0%A1%D1%80%D0%B5%D0%B4%D0%B8%D0%BD%D0%BD%D0%BE-%D0%BE%D0%BA%D0%B5%D0%B0%D0%BD%D0%B8%D1%87%D0%B5%D1%81%D0%BA%D0%B8%D0%B9_%D1%85%D1%80%D0%B5%D0%B1%D0%B5%D1%82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E%D1%81%D1%82%D1%80%D0%BE%D0%B2_%D0%92%D1%80%D0%B0%D0%BD%D0%B3%D0%B5%D0%BB%D1%8F" TargetMode="External"/><Relationship Id="rId5" Type="http://schemas.openxmlformats.org/officeDocument/2006/relationships/hyperlink" Target="http://ru.wikipedia.org/wiki/1949_%D0%B3%D0%BE%D0%B4" TargetMode="External"/><Relationship Id="rId4" Type="http://schemas.openxmlformats.org/officeDocument/2006/relationships/hyperlink" Target="http://ru.wikipedia.org/wiki/%D0%A5%D1%80%D0%B5%D0%B1%D0%B5%D1%82_%D0%9B%D0%BE%D0%BC%D0%BE%D0%BD%D0%BE%D1%81%D0%BE%D0%B2%D0%B0" TargetMode="External"/><Relationship Id="rId9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lanet-today.ru/geopolitika/item/63188-skhvatka-v-severnom-ledovitom-okeane-shelf-nash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ass.ru/ekonomika/2646987" TargetMode="External"/><Relationship Id="rId4" Type="http://schemas.openxmlformats.org/officeDocument/2006/relationships/hyperlink" Target="http://expert.ru/2014/05/4/rossiya-prirastaet-arktikoj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Геополитическая борьба в Арктике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Учебный проект по обществознанию</a:t>
            </a:r>
          </a:p>
          <a:p>
            <a:pPr>
              <a:buNone/>
            </a:pPr>
            <a:r>
              <a:rPr lang="ru-RU" dirty="0" smtClean="0"/>
              <a:t>выполнен группой учащихся 10 класса МБОУ «Лицей№87 имени Л.И.Новиковой»</a:t>
            </a:r>
          </a:p>
          <a:p>
            <a:pPr>
              <a:buNone/>
            </a:pPr>
            <a:r>
              <a:rPr lang="ru-RU" dirty="0" smtClean="0"/>
              <a:t>Руководитель</a:t>
            </a:r>
          </a:p>
          <a:p>
            <a:pPr>
              <a:buNone/>
            </a:pPr>
            <a:r>
              <a:rPr lang="ru-RU" dirty="0" smtClean="0"/>
              <a:t>учитель истории и обществознания </a:t>
            </a:r>
            <a:r>
              <a:rPr lang="ru-RU" dirty="0" err="1" smtClean="0"/>
              <a:t>Кулева</a:t>
            </a:r>
            <a:r>
              <a:rPr lang="ru-RU" dirty="0" smtClean="0"/>
              <a:t> Светлана Викторовна</a:t>
            </a:r>
            <a:endParaRPr lang="ru-RU" dirty="0"/>
          </a:p>
        </p:txBody>
      </p:sp>
      <p:pic>
        <p:nvPicPr>
          <p:cNvPr id="4" name="Picture 2" descr="C:\Users\Светлана Викторовна\Desktop\фотки арктика 20 марта\лед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556792"/>
            <a:ext cx="447484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Арктика - </a:t>
            </a:r>
            <a:r>
              <a:rPr lang="ru-RU" dirty="0" err="1" smtClean="0"/>
              <a:t>геостратегический</a:t>
            </a:r>
            <a:r>
              <a:rPr lang="ru-RU" dirty="0" smtClean="0"/>
              <a:t> вызов России ХХ1 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Следствием арктического потепления </a:t>
            </a:r>
            <a:r>
              <a:rPr lang="ru-RU" dirty="0"/>
              <a:t>станет </a:t>
            </a:r>
            <a:r>
              <a:rPr lang="ru-RU" dirty="0" smtClean="0"/>
              <a:t>резкое </a:t>
            </a:r>
            <a:r>
              <a:rPr lang="ru-RU" dirty="0"/>
              <a:t>переформатирование всей сети межконтинентальных торговых путей между Европой, Азией и Америкой.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Этот </a:t>
            </a:r>
            <a:r>
              <a:rPr lang="ru-RU" dirty="0"/>
              <a:t>фактор носит </a:t>
            </a:r>
            <a:r>
              <a:rPr lang="ru-RU" dirty="0" smtClean="0"/>
              <a:t> </a:t>
            </a:r>
            <a:r>
              <a:rPr lang="ru-RU" dirty="0"/>
              <a:t>глобальный характер, </a:t>
            </a:r>
            <a:r>
              <a:rPr lang="ru-RU" dirty="0" smtClean="0"/>
              <a:t> </a:t>
            </a:r>
            <a:r>
              <a:rPr lang="ru-RU" dirty="0"/>
              <a:t>затрагивает едва ли не весь мир, включая Китай, Японию и Евросоюз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 Общая экономия существенна настолько, что свободная ото льдов Арктика изменит весь баланс мировой торговли.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Арктика - </a:t>
            </a:r>
            <a:r>
              <a:rPr lang="ru-RU" dirty="0" err="1" smtClean="0"/>
              <a:t>геостратегический</a:t>
            </a:r>
            <a:r>
              <a:rPr lang="ru-RU" dirty="0" smtClean="0"/>
              <a:t> вызов России ХХ1 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Торговый </a:t>
            </a:r>
            <a:r>
              <a:rPr lang="ru-RU" dirty="0"/>
              <a:t>путь от Роттердама до </a:t>
            </a:r>
            <a:r>
              <a:rPr lang="ru-RU" dirty="0" smtClean="0"/>
              <a:t>Шанхая пролегает </a:t>
            </a:r>
            <a:r>
              <a:rPr lang="ru-RU" dirty="0"/>
              <a:t>через Суэцкий канал (с обязательными сборами за проход судов и ограничениями по тоннажу) и нестабильный </a:t>
            </a:r>
            <a:r>
              <a:rPr lang="ru-RU" dirty="0" err="1"/>
              <a:t>Аденский</a:t>
            </a:r>
            <a:r>
              <a:rPr lang="ru-RU" dirty="0"/>
              <a:t> залив (привет сомалийским пиратам!), а также через не менее проблематичный Малаккский пролив. Длина пути — 10409 морских миль. Если же корабль из Роттердама </a:t>
            </a:r>
            <a:r>
              <a:rPr lang="ru-RU" dirty="0" smtClean="0"/>
              <a:t>пойдет </a:t>
            </a:r>
            <a:r>
              <a:rPr lang="ru-RU" dirty="0"/>
              <a:t>в Китай через Северный Ледовитый океан и Берингов пролив, его путь составит всего порядка 7500 морских миль.  Путь из Роттердама до Лонг-Бич, порта на западном берегу США, проходящий через Панамский канал, составляет 7747 морских миль</a:t>
            </a:r>
            <a:r>
              <a:rPr lang="ru-RU"/>
              <a:t>; </a:t>
            </a:r>
            <a:r>
              <a:rPr lang="ru-RU" smtClean="0"/>
              <a:t> </a:t>
            </a:r>
            <a:r>
              <a:rPr lang="ru-RU" dirty="0"/>
              <a:t>если грузы пойдут через Арктику, они преодолеют почти на тысячу миль меньше. Протяженность маршрута из Шанхая до Чарльстона (восточное побережье США) через  Панаму составит 9923 морских миль, а через Северо-Западный проход — около 8500 морских миль.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Северный морской </a:t>
            </a:r>
            <a:r>
              <a:rPr lang="ru-RU" dirty="0" err="1" smtClean="0"/>
              <a:t>путь-Южный</a:t>
            </a:r>
            <a:r>
              <a:rPr lang="ru-RU" dirty="0" smtClean="0"/>
              <a:t> морской путь</a:t>
            </a:r>
            <a:endParaRPr lang="ru-RU" dirty="0"/>
          </a:p>
        </p:txBody>
      </p:sp>
      <p:pic>
        <p:nvPicPr>
          <p:cNvPr id="1026" name="Picture 2" descr="C:\Users\Светлана Викторовна\Desktop\нац аркт атлас\смп карта обход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060848"/>
            <a:ext cx="4752528" cy="3888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700808"/>
            <a:ext cx="3312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«Карты национальных интересов» всех мировых держав в ближайший десяток лет будут кардинально перекроены — даже если они находятся от Арктики на расстоянии в тысячи километров</a:t>
            </a:r>
          </a:p>
        </p:txBody>
      </p:sp>
      <p:pic>
        <p:nvPicPr>
          <p:cNvPr id="6" name="Picture 4" descr="C:\Users\Светлана Викторовна\Desktop\preview_pixabay.com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3384376" cy="2619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224136"/>
          </a:xfrm>
        </p:spPr>
        <p:txBody>
          <a:bodyPr>
            <a:noAutofit/>
          </a:bodyPr>
          <a:lstStyle/>
          <a:p>
            <a:r>
              <a:rPr lang="ru-RU" sz="3600" b="1" dirty="0" err="1" smtClean="0"/>
              <a:t>Международно</a:t>
            </a:r>
            <a:r>
              <a:rPr lang="ru-RU" sz="3600" b="1" dirty="0" smtClean="0"/>
              <a:t> – правовое регулирование в Арктике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3682752" cy="48965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 международному праву, Северный полюс и прилегающий к нему регион Северного Ледовитого океана не принадлежат никому. Согласно конвенции ООН, Канада, Дания, Норвегия, Россия и США обладают правами на 370-километровую исключительную экономическую зону вдоль своих берегов.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628800"/>
            <a:ext cx="4258816" cy="44973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После ратификации Конвенции ООН по морскому праву, странам-участникам предоставлен десятилетний период на предъявление требований по расширению границ континентального шельфа своей страны за пределами 200 морских миль от исходных линий.</a:t>
            </a:r>
            <a:endParaRPr lang="ru-RU" dirty="0"/>
          </a:p>
        </p:txBody>
      </p:sp>
      <p:pic>
        <p:nvPicPr>
          <p:cNvPr id="7171" name="Picture 3" descr="C:\Users\Светлана Викторовна\Desktop\СЕКТО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005064"/>
            <a:ext cx="4824536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403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Борьба за ресурсы- углеводороды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9797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Попытки приполярных держав застолбить свои "делянки", разведать континентальный шельф и доказать права на новые территории Северного Ледовитого океана связаны с колоссальной экономической выгодой от добычи </a:t>
            </a:r>
            <a:r>
              <a:rPr lang="ru-RU" dirty="0" smtClean="0"/>
              <a:t>углеводородов</a:t>
            </a:r>
          </a:p>
          <a:p>
            <a:r>
              <a:rPr lang="ru-RU" dirty="0" smtClean="0"/>
              <a:t>Смирится ли мир с тем, чтобы мировые торговые пути пролегали вдоль северных берегов России, фактически по Северному морскому пути, с его портами и станциями слежения, с его базами данных о течениях и солёности воды, и во многом зависели от  русских? </a:t>
            </a:r>
          </a:p>
          <a:p>
            <a:pPr>
              <a:buNone/>
            </a:pPr>
            <a:r>
              <a:rPr lang="ru-RU" dirty="0" smtClean="0"/>
              <a:t>	Для нас этот вопрос принимает форму важнейшего </a:t>
            </a:r>
            <a:r>
              <a:rPr lang="ru-RU" dirty="0" err="1" smtClean="0"/>
              <a:t>геостратегического</a:t>
            </a:r>
            <a:r>
              <a:rPr lang="ru-RU" dirty="0" smtClean="0"/>
              <a:t> вызова.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 descr="C:\Users\Светлана Викторовна\Desktop\КАН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797152"/>
            <a:ext cx="2409825" cy="1895475"/>
          </a:xfrm>
          <a:prstGeom prst="rect">
            <a:avLst/>
          </a:prstGeom>
          <a:noFill/>
        </p:spPr>
      </p:pic>
      <p:pic>
        <p:nvPicPr>
          <p:cNvPr id="7" name="Picture 4" descr="C:\Users\Светлана Викторовна\Desktop\ПОЛЫН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157192"/>
            <a:ext cx="3168352" cy="1440160"/>
          </a:xfrm>
          <a:prstGeom prst="rect">
            <a:avLst/>
          </a:prstGeom>
          <a:noFill/>
        </p:spPr>
      </p:pic>
      <p:pic>
        <p:nvPicPr>
          <p:cNvPr id="15363" name="Picture 3" descr="C:\Users\Светлана Викторовна\Desktop\СИМВО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941168"/>
            <a:ext cx="2619375" cy="1743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615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«Битва за Арктику"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536504" cy="5112568"/>
          </a:xfrm>
        </p:spPr>
        <p:txBody>
          <a:bodyPr>
            <a:normAutofit fontScale="25000" lnSpcReduction="20000"/>
          </a:bodyPr>
          <a:lstStyle/>
          <a:p>
            <a:endParaRPr lang="ru-RU" sz="7200" dirty="0" smtClean="0"/>
          </a:p>
          <a:p>
            <a:r>
              <a:rPr lang="ru-RU" sz="7200" dirty="0" smtClean="0"/>
              <a:t>Многие </a:t>
            </a:r>
            <a:r>
              <a:rPr lang="ru-RU" sz="7200" dirty="0"/>
              <a:t>ещё помнят карту СССР с границей полярных владений, что тянулась прямой штриховой линией от Кольского полуострова через Северный полюс до Берингова пролива. Граница была прочерчена в 1926 </a:t>
            </a:r>
            <a:r>
              <a:rPr lang="ru-RU" sz="7200" dirty="0" smtClean="0"/>
              <a:t>году,</a:t>
            </a:r>
          </a:p>
          <a:p>
            <a:pPr>
              <a:buNone/>
            </a:pPr>
            <a:r>
              <a:rPr lang="ru-RU" sz="7200" dirty="0"/>
              <a:t>	</a:t>
            </a:r>
            <a:r>
              <a:rPr lang="ru-RU" sz="7200" dirty="0" smtClean="0"/>
              <a:t>В </a:t>
            </a:r>
            <a:r>
              <a:rPr lang="ru-RU" sz="7200" dirty="0"/>
              <a:t>1982 году СССР подписал (без обязательств) Конвенцию </a:t>
            </a:r>
            <a:r>
              <a:rPr lang="ru-RU" sz="7200" dirty="0" smtClean="0"/>
              <a:t>ООН по </a:t>
            </a:r>
            <a:r>
              <a:rPr lang="ru-RU" sz="7200" dirty="0"/>
              <a:t>морскому праву, вступавшую в силу в 1994 году. В 1997 году Россия ратифицировала Конвенцию, фактически отказавшись от своих претензий на громадную часть Арктики</a:t>
            </a:r>
            <a:r>
              <a:rPr lang="ru-RU" sz="7200" dirty="0" smtClean="0"/>
              <a:t>.</a:t>
            </a:r>
          </a:p>
          <a:p>
            <a:pPr>
              <a:buNone/>
            </a:pPr>
            <a:endParaRPr lang="ru-RU" sz="7200" dirty="0" smtClean="0"/>
          </a:p>
          <a:p>
            <a:endParaRPr lang="ru-RU" sz="7200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Это был вынужденный шаг, иначе мы просто не смогли бы контролировать никем не признанную морскую границу.   Без ратификации Конвенции мы теряли бы возможность предъявлять юридические претензии на ресурсы 150-мильной полосы континентального шельфа за пределами 200-мильной исключительной экономической зоны, где государство имеет свою юрисдикцию и суверенные права на разработку </a:t>
            </a:r>
            <a:r>
              <a:rPr lang="ru-RU" sz="6400" dirty="0" smtClean="0"/>
              <a:t>природных богатств.</a:t>
            </a:r>
            <a:endParaRPr lang="ru-RU" sz="6400" dirty="0"/>
          </a:p>
        </p:txBody>
      </p:sp>
      <p:pic>
        <p:nvPicPr>
          <p:cNvPr id="5" name="Picture 3" descr="C:\Users\Светлана Викторовна\Desktop\АРКТ ПЯТЕР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509120"/>
            <a:ext cx="3384376" cy="2160240"/>
          </a:xfrm>
          <a:prstGeom prst="rect">
            <a:avLst/>
          </a:prstGeom>
          <a:noFill/>
        </p:spPr>
      </p:pic>
      <p:pic>
        <p:nvPicPr>
          <p:cNvPr id="6152" name="Picture 8" descr="C:\Users\Светлана Викторовна\Desktop\КАРАВ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653137"/>
            <a:ext cx="3600400" cy="2204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43103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Государственный </a:t>
            </a:r>
            <a:r>
              <a:rPr lang="ru-RU" sz="3100" b="1" dirty="0"/>
              <a:t>курс,  осуществляемый </a:t>
            </a:r>
            <a:r>
              <a:rPr lang="ru-RU" sz="3100" b="1" dirty="0" smtClean="0"/>
              <a:t>президентом  </a:t>
            </a:r>
            <a:r>
              <a:rPr lang="ru-RU" sz="3100" b="1" dirty="0"/>
              <a:t>В. В. Путиным -   восстановление геополитических позиций России.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Первыми рывок в Арктику попытались осуществить именно мы. </a:t>
            </a:r>
            <a:r>
              <a:rPr lang="ru-RU" dirty="0" smtClean="0"/>
              <a:t>Заявку </a:t>
            </a:r>
            <a:r>
              <a:rPr lang="ru-RU" dirty="0"/>
              <a:t>в ООН на дополнительную часть акватории Арктики Россия подала еще в 2001 </a:t>
            </a:r>
            <a:r>
              <a:rPr lang="ru-RU" dirty="0" smtClean="0"/>
              <a:t>году.</a:t>
            </a:r>
          </a:p>
          <a:p>
            <a:r>
              <a:rPr lang="ru-RU" b="1" dirty="0" smtClean="0"/>
              <a:t>Открытие века в 2014 году :</a:t>
            </a:r>
          </a:p>
          <a:p>
            <a:pPr>
              <a:buNone/>
            </a:pPr>
            <a:r>
              <a:rPr lang="ru-RU" dirty="0" smtClean="0"/>
              <a:t>	территория в районе хребта Менделеева в Северно-Ледовитом океане относится к континентальному шельфу России, - доказали  ученые Института нефтегазовой геологии и геофизики СО РАН после изучения проб, взятых со дна океана в этом районе. </a:t>
            </a:r>
            <a:endParaRPr lang="ru-RU" dirty="0"/>
          </a:p>
        </p:txBody>
      </p:sp>
      <p:pic>
        <p:nvPicPr>
          <p:cNvPr id="2050" name="Picture 2" descr="C:\Users\Светлана Викторовна\Desktop\фотки арктика 20 марта\Путин 2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88840"/>
            <a:ext cx="4038600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052736"/>
            <a:ext cx="60486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Хребе́т</a:t>
            </a:r>
            <a:r>
              <a:rPr lang="ru-RU" dirty="0" smtClean="0"/>
              <a:t> </a:t>
            </a:r>
            <a:r>
              <a:rPr lang="ru-RU" dirty="0" err="1" smtClean="0"/>
              <a:t>Менделе́ева</a:t>
            </a:r>
            <a:r>
              <a:rPr lang="ru-RU" dirty="0" smtClean="0"/>
              <a:t> — </a:t>
            </a:r>
            <a:r>
              <a:rPr lang="ru-RU" u="sng" dirty="0" smtClean="0">
                <a:hlinkClick r:id="rId2" tooltip="Срединно-океанический хребет"/>
              </a:rPr>
              <a:t>подводный хребет</a:t>
            </a:r>
            <a:r>
              <a:rPr lang="ru-RU" dirty="0" smtClean="0"/>
              <a:t> (подводная возвышенность) в центральной части </a:t>
            </a:r>
            <a:r>
              <a:rPr lang="ru-RU" u="sng" dirty="0" smtClean="0">
                <a:hlinkClick r:id="rId3" tooltip="Северный Ледовитый океан"/>
              </a:rPr>
              <a:t>Северного Ледовитого океана</a:t>
            </a:r>
            <a:r>
              <a:rPr lang="ru-RU" dirty="0" smtClean="0"/>
              <a:t>. Расположен восточнее </a:t>
            </a:r>
            <a:r>
              <a:rPr lang="ru-RU" u="sng" dirty="0" smtClean="0">
                <a:hlinkClick r:id="rId4" tooltip="Хребет Ломоносова"/>
              </a:rPr>
              <a:t>хребта Ломоносова</a:t>
            </a:r>
            <a:r>
              <a:rPr lang="ru-RU" dirty="0" smtClean="0"/>
              <a:t>. Он менее расчленён и имеет более пологие склоны, чем хребет Ломоносова. Открыт в </a:t>
            </a:r>
            <a:r>
              <a:rPr lang="ru-RU" u="sng" dirty="0" smtClean="0">
                <a:hlinkClick r:id="rId5" tooltip="1949 год"/>
              </a:rPr>
              <a:t>1949 году</a:t>
            </a:r>
            <a:r>
              <a:rPr lang="ru-RU" dirty="0" smtClean="0"/>
              <a:t> Советской высокоширотной воздушной экспедицией. Первоначально под этим названием понималось обширное поднятие с наименьшей глубиной около 1500 м, простирающееся на 1500 км от района </a:t>
            </a:r>
            <a:r>
              <a:rPr lang="ru-RU" u="sng" dirty="0" smtClean="0">
                <a:hlinkClick r:id="rId6" tooltip="Остров Врангеля"/>
              </a:rPr>
              <a:t>острова Врангеля</a:t>
            </a:r>
            <a:r>
              <a:rPr lang="ru-RU" dirty="0" smtClean="0"/>
              <a:t> по направлению к </a:t>
            </a:r>
            <a:r>
              <a:rPr lang="ru-RU" u="sng" dirty="0" smtClean="0">
                <a:hlinkClick r:id="rId7" tooltip="Канадский Арктический архипелаг"/>
              </a:rPr>
              <a:t>Канадскому Арктическому архипелагу</a:t>
            </a:r>
            <a:r>
              <a:rPr lang="ru-RU" dirty="0" smtClean="0"/>
              <a:t>. Однако позднее в центральной части хребта был обнаружен разрыв в виде подводной долины с глубинами до 2700 м. Впоследствии частям хребта, лежащим по обе стороны подводной долины, были присвоены разные наименования. Название «Хребет Менделеева» сохранилось лишь за частью, тяготеющей к России, а остальную часть хребта стали называть поднятием Альфа (по названию американской дрейфующей станции, которая работала в этом районе Северного Ледовитого океана</a:t>
            </a:r>
            <a:endParaRPr lang="ru-RU" dirty="0"/>
          </a:p>
        </p:txBody>
      </p:sp>
      <p:pic>
        <p:nvPicPr>
          <p:cNvPr id="16386" name="Picture 2" descr="C:\Users\Светлана Викторовна\Desktop\арктика новые фотки\ITKMA RFHNF 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1268760"/>
            <a:ext cx="2676525" cy="1704975"/>
          </a:xfrm>
          <a:prstGeom prst="rect">
            <a:avLst/>
          </a:prstGeom>
          <a:noFill/>
        </p:spPr>
      </p:pic>
      <p:pic>
        <p:nvPicPr>
          <p:cNvPr id="16387" name="Picture 3" descr="C:\Users\Светлана Викторовна\Desktop\ШЕЛЬФ КАРТА 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3429000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Государственный курс,  осуществляемый президентом  В. В. Путиным -   восстановление геополитических позиций России.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>
            <a:normAutofit fontScale="40000" lnSpcReduction="20000"/>
          </a:bodyPr>
          <a:lstStyle/>
          <a:p>
            <a:r>
              <a:rPr lang="ru-RU" sz="3500" dirty="0" smtClean="0"/>
              <a:t>Заявка РФ 2001 года  была отклонена. Эксперты пришли к выводу, что предоставленные сведения недостаточны для её удовлетворения. В течение нескольких лет Россия проводила углубленные геологические исследования для подготовки пересмотренной заявки на территории в Северном Ледовитом океане, собрав внушительные массивы данных для убеждения ооновских чинуш.</a:t>
            </a:r>
          </a:p>
          <a:p>
            <a:endParaRPr lang="ru-RU" sz="3500" dirty="0" smtClean="0"/>
          </a:p>
          <a:p>
            <a:r>
              <a:rPr lang="ru-RU" sz="3500" dirty="0" smtClean="0"/>
              <a:t>В 2005-2014 гг. было осуществлено семь экспедиций на научном судне «Академик Фёдоров», в результате которых проводились сейсмические исследования, собраны образцы донных отложений с глубины нескольких километров.</a:t>
            </a:r>
          </a:p>
          <a:p>
            <a:pPr>
              <a:buNone/>
            </a:pPr>
            <a:r>
              <a:rPr lang="ru-RU" sz="3500" dirty="0" smtClean="0"/>
              <a:t> </a:t>
            </a:r>
          </a:p>
          <a:p>
            <a:r>
              <a:rPr lang="ru-RU" sz="3500" dirty="0" smtClean="0"/>
              <a:t>«</a:t>
            </a:r>
            <a:r>
              <a:rPr lang="ru-RU" sz="3500" dirty="0" err="1" smtClean="0"/>
              <a:t>Роснедра</a:t>
            </a:r>
            <a:r>
              <a:rPr lang="ru-RU" sz="3500" dirty="0" smtClean="0"/>
              <a:t>» организовали крупную экспедицию, в которой участвовали два ледокола, подводная лодка, специальные подводные аппараты. В ходе исследований подняли со дна фрагменты твёрдой породы, отколовшиеся от коры. Они оказались того же возраста, что и вещество самого континента. </a:t>
            </a:r>
          </a:p>
          <a:p>
            <a:endParaRPr lang="ru-RU" sz="3500" dirty="0" smtClean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 flipH="1">
            <a:off x="4499992" y="1628800"/>
            <a:ext cx="4104456" cy="5229200"/>
          </a:xfrm>
        </p:spPr>
        <p:txBody>
          <a:bodyPr>
            <a:normAutofit fontScale="40000" lnSpcReduction="20000"/>
          </a:bodyPr>
          <a:lstStyle/>
          <a:p>
            <a:r>
              <a:rPr lang="ru-RU" sz="3500" dirty="0" smtClean="0"/>
              <a:t>В соответствии с результатами исследований материковая окраина Российской Федерации в Арктике включает в себя геоморфологический и геологический шельф, охватывающий поднятие (хребет) Ломоносова, котловину Подводников и поднятие Менделеева. Это обширные подводные пространства, простирающиеся более чем на 350 морских миль от побережья России», В августе 2015 г. была подана новая заявка, дополненная результатами последних исследований. Ее презентация в ООН состоялась 9 февраля 2016 г., процесс рассмотрения заявки может занять до 5 лет. В случае ее одобрения, площадь российского континентального шельфа увеличится на 1,2 </a:t>
            </a:r>
            <a:r>
              <a:rPr lang="ru-RU" sz="3500" dirty="0" err="1" smtClean="0"/>
              <a:t>млн</a:t>
            </a:r>
            <a:r>
              <a:rPr lang="ru-RU" sz="3500" dirty="0" smtClean="0"/>
              <a:t> кв. км (в настоящее время - 4,1 </a:t>
            </a:r>
            <a:r>
              <a:rPr lang="ru-RU" sz="3500" dirty="0" err="1" smtClean="0"/>
              <a:t>млн</a:t>
            </a:r>
            <a:r>
              <a:rPr lang="ru-RU" sz="3500" dirty="0" smtClean="0"/>
              <a:t> кв. км).</a:t>
            </a:r>
          </a:p>
          <a:p>
            <a:endParaRPr lang="ru-RU" sz="1400" dirty="0"/>
          </a:p>
        </p:txBody>
      </p:sp>
      <p:pic>
        <p:nvPicPr>
          <p:cNvPr id="17411" name="Picture 3" descr="C:\Users\Светлана Викторовна\Desktop\ПОЛЮ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869160"/>
            <a:ext cx="4320480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Государственный курс,  осуществляемый президентом  В. В. Путиным -   восстановление геополитических позиций России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4038600" cy="5030019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 smtClean="0"/>
              <a:t>В июне 2007 года группа из 50 российских учёных вернулась из шестинедельной экспедиции с известием, что хребет Ломоносова связан с территорией Российской Федерацией, поддержав тем самым претензии России на нефть и газ, которыми богат треугольник.   На территории содержится 10 млрд. тонн газа и нефти, утверждают учёные.</a:t>
            </a:r>
          </a:p>
          <a:p>
            <a:pPr>
              <a:buNone/>
            </a:pPr>
            <a:r>
              <a:rPr lang="ru-RU" sz="5600" dirty="0" smtClean="0"/>
              <a:t> </a:t>
            </a:r>
          </a:p>
          <a:p>
            <a:r>
              <a:rPr lang="ru-RU" sz="5600" dirty="0" smtClean="0"/>
              <a:t>Исследовав извлечённые со дна северной и южной частей подводного хребта базальты и долериты, учёные установили, что они имеют такую же природу как и древнее основание Новосибирских островов, являющееся неотъемлемой частью континентального шельфа.  В итоге повторная российская заявка на расширение своих границ за счёт континентального шельфа в Северном Ледовитом океане была предоставлена в ООН в 2015 году.</a:t>
            </a:r>
          </a:p>
          <a:p>
            <a:pPr>
              <a:buNone/>
            </a:pPr>
            <a:r>
              <a:rPr lang="ru-RU" sz="5600" dirty="0" smtClean="0"/>
              <a:t> </a:t>
            </a:r>
          </a:p>
          <a:p>
            <a:r>
              <a:rPr lang="ru-RU" sz="5600" dirty="0" smtClean="0"/>
              <a:t>В заявке упоминаются хребет Ломоносова, котловина Подводников, поднятие Менделеева, Чукотская котловина, которые являются продолжением Сибирской континентальной платформы.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5373216"/>
          </a:xfrm>
        </p:spPr>
        <p:txBody>
          <a:bodyPr>
            <a:noAutofit/>
          </a:bodyPr>
          <a:lstStyle/>
          <a:p>
            <a:r>
              <a:rPr lang="ru-RU" sz="3200" dirty="0" smtClean="0"/>
              <a:t>Если часть океанического дна в районе хребта Менделеева будет признана территорией России, то добывать там нефть и газ можно будет только подледным способом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Геополитическая борьба в Арктике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64137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400" dirty="0" smtClean="0"/>
              <a:t>Арктическая зона приобретает сегодня глобальное значение:</a:t>
            </a:r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1. огромные природные богатства Арктической зоны;</a:t>
            </a:r>
          </a:p>
          <a:p>
            <a:pPr>
              <a:buNone/>
            </a:pPr>
            <a:r>
              <a:rPr lang="ru-RU" sz="4400" dirty="0" smtClean="0"/>
              <a:t>2. здесь проходят перспективные морские и авиационные трассы, которые сокращают (удешевляют) доставку торговых грузов и пассажиров  между разными странами и континентами; </a:t>
            </a:r>
          </a:p>
          <a:p>
            <a:pPr>
              <a:buNone/>
            </a:pPr>
            <a:r>
              <a:rPr lang="ru-RU" sz="4400" dirty="0" smtClean="0"/>
              <a:t>3. наметившееся потепление климата и связанное с ним частичное таяние арктических льдов облегчает условия экономического освоения арктических территорий;</a:t>
            </a:r>
          </a:p>
          <a:p>
            <a:pPr>
              <a:buNone/>
            </a:pPr>
            <a:r>
              <a:rPr lang="ru-RU" sz="4400" dirty="0" smtClean="0"/>
              <a:t>4.  учащаются  попытки Запада —  по линии НАТО — "застолбить" своё военное присутствие в Арктике, что вызывает ответные меры по обеспечению безопасности Российской Федерации</a:t>
            </a:r>
          </a:p>
          <a:p>
            <a:pPr>
              <a:buNone/>
            </a:pPr>
            <a:r>
              <a:rPr lang="ru-RU" sz="44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43" name="Picture 3" descr="C:\Users\Светлана Викторовна\Desktop\ПОЛЯРНАЯ СТАН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797152"/>
            <a:ext cx="5174506" cy="1872208"/>
          </a:xfrm>
          <a:prstGeom prst="rect">
            <a:avLst/>
          </a:prstGeom>
          <a:noFill/>
        </p:spPr>
      </p:pic>
      <p:pic>
        <p:nvPicPr>
          <p:cNvPr id="10244" name="Picture 4" descr="C:\Users\Светлана Викторовна\Desktop\МАРКА ССС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25144"/>
            <a:ext cx="2524125" cy="180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Особое мнение о перспективах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412776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«В настоящее время нам вообще не следует лезть за нефтью в Северный Ледовитый океан за пределы 200-мильной зоны, - говорит </a:t>
            </a:r>
            <a:r>
              <a:rPr lang="ru-RU" b="1" dirty="0" smtClean="0"/>
              <a:t>Валерий Крюков</a:t>
            </a:r>
            <a:r>
              <a:rPr lang="ru-RU" dirty="0" smtClean="0"/>
              <a:t>, заведующий кафедрой регулирования и управления сырьевыми отраслями НИУ ВШЭ. - Особенно с нашей технологической отсталостью в глубинной нефтедобыче. Любое удаление от континента дает удорожание добычи в шесть раз, а за пределы 200-мильной зоны – еще во столько же. Это может быть эффективно, если будут созданы новые дешевые технологии </a:t>
            </a:r>
            <a:r>
              <a:rPr lang="ru-RU" dirty="0" err="1" smtClean="0"/>
              <a:t>нефте-газодобычи</a:t>
            </a:r>
            <a:r>
              <a:rPr lang="ru-RU" dirty="0" smtClean="0"/>
              <a:t> на дне океана. Если эти технологии будут отвечать всем требованиям экологии, что в современном мире выходит на первый план. А пока по данным мирового энергетического агентства в Арктике самая дорогая по стоимости добычи нефть. Скорее даже будут усовершенствованы и удешевлены технологии добычи сланцевой нефти, чем найдется способ доставать дешевую нефть со дна Северного ледовитого океана за пределами 200-мильной зоны. Так что если мы докажем право на новую часть дна океана в Арктике, это будет хороший задел по ресурсам, до которых дело дойдет только к 2050 году».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Позиция государства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8964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Оптимистично смотрит на российские перспективы в Арктике вице-премьер правительства Дмитрий Рогозин. Куратор российского оборонно-промышленного комплекса  опубликовал статью «Заглянем в бездну» и объявил о начале беспрецедентной для России, да почти и для всего мира технологии разработки нефтяных шельфовых месторождений Арктики. Речь идет об амбициозном проекте полностью роботизированной </a:t>
            </a:r>
            <a:r>
              <a:rPr lang="ru-RU" dirty="0" err="1" smtClean="0"/>
              <a:t>нефте-газодобычи</a:t>
            </a:r>
            <a:r>
              <a:rPr lang="ru-RU" dirty="0" smtClean="0"/>
              <a:t> без надводных платформ. В мире были предприняты только две попытки подледной добычи, причем одна из них оказалась безуспешной. Однако Дмитрий Рогозин уверен, что у России есть большие технологические преимущества в этой сфере и надежный задел. мы продемонстрировали свои реальные возможности по обеспечению максимально широкого присутствия в Арктике. Время форсировать эти возможности пришло». Было решено осваивать арктический шельф подводными автономными, то есть роботизированными технологиями, без надводной поддержки - кораблей или платформ.</a:t>
            </a:r>
          </a:p>
          <a:p>
            <a:r>
              <a:rPr lang="ru-RU" dirty="0" smtClean="0"/>
              <a:t>«Концептуально они будут представлять собой безлюдные многомодульные комплексы с полным производственным циклом. Это целые подводные «города» со своим транспортом, энергоснабжением, линиями связи, - Основными элементами этих комплексов станут подводные суда разведки и суда-носители, средства бурения, добычи и подготовки продукции, энергообеспечения, эксплуатации и ремонта, комплексной безопасности.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Пограничный столб на СП</a:t>
            </a:r>
            <a:endParaRPr lang="ru-RU" dirty="0"/>
          </a:p>
        </p:txBody>
      </p:sp>
      <p:pic>
        <p:nvPicPr>
          <p:cNvPr id="4098" name="Picture 2" descr="C:\Users\Светлана Викторовна\Desktop\20488-article-wide-previe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196752"/>
            <a:ext cx="3672408" cy="25922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37890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13 апреля 2002 года, на Северном полюсе установлен пограничный столб Российской Федерации как подтверждение прав России на обширную территорию в Арктике.</a:t>
            </a:r>
          </a:p>
          <a:p>
            <a:r>
              <a:rPr lang="ru-RU" dirty="0" smtClean="0"/>
              <a:t>Эту почетную миссию выполнила группа отечественных политиков, деятелей науки, культуры и военных во главе с начальником Арктического регионального управления Федеральной пограничной службы России генерал-лейтенантом Анатолием Корецким</a:t>
            </a:r>
          </a:p>
        </p:txBody>
      </p:sp>
      <p:pic>
        <p:nvPicPr>
          <p:cNvPr id="5124" name="Picture 4" descr="C:\Users\Светлана Викторовна\Desktop\ШЕЛЬФ КАРТ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933056"/>
            <a:ext cx="3744416" cy="2448272"/>
          </a:xfrm>
          <a:prstGeom prst="rect">
            <a:avLst/>
          </a:prstGeom>
          <a:noFill/>
        </p:spPr>
      </p:pic>
      <p:pic>
        <p:nvPicPr>
          <p:cNvPr id="5125" name="Picture 5" descr="C:\Users\Светлана Викторовна\Desktop\ЭКСПЕДИЦИИ НА СЕВЕР ПОЛЮ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268760"/>
            <a:ext cx="417646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Возрождение традиций Советской Арктики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"Арктика-2007" - высокоширотная арктическая экспедиция (апрель- октябрь 2007 г.). В ходе экспедиции исследовались природная среда Арктики, геологическое строение арктического шельфа, была эвакуирована дрейфующая "Ледовая база" и высажена дрейфующая станция «Северный полюс-35». Экспедиция стоила около 100 миллионов рублей, оплачена "Фондом полярных исследований" под руководством Артура Чилингарова.</a:t>
            </a:r>
          </a:p>
          <a:p>
            <a:r>
              <a:rPr lang="ru-RU" dirty="0" smtClean="0"/>
              <a:t>Исследователь Арктики и Антарктики Артур Чилингаров вместе с другими семью исследователями водрузил флаг России на дно океана. </a:t>
            </a:r>
          </a:p>
          <a:p>
            <a:endParaRPr lang="ru-RU" dirty="0"/>
          </a:p>
        </p:txBody>
      </p:sp>
      <p:pic>
        <p:nvPicPr>
          <p:cNvPr id="3074" name="Picture 2" descr="C:\Users\Светлана Викторовна\Desktop\БАТИСКАФ ЛЮД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3816424" cy="2664296"/>
          </a:xfrm>
          <a:prstGeom prst="rect">
            <a:avLst/>
          </a:prstGeom>
          <a:noFill/>
        </p:spPr>
      </p:pic>
      <p:pic>
        <p:nvPicPr>
          <p:cNvPr id="3075" name="Picture 3" descr="C:\Users\Светлана Викторовна\Desktop\ФЛАГ ЧИЛИН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4625" y="2996952"/>
            <a:ext cx="2619375" cy="1743075"/>
          </a:xfrm>
          <a:prstGeom prst="rect">
            <a:avLst/>
          </a:prstGeom>
          <a:noFill/>
        </p:spPr>
      </p:pic>
      <p:pic>
        <p:nvPicPr>
          <p:cNvPr id="3076" name="Picture 4" descr="C:\Users\Светлана Викторовна\Desktop\МИР1 2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221088"/>
            <a:ext cx="4032448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Возрождение традиций Советской Арктики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2 августа 2007 года в рамках экспедиции "Арктика-2007" был совершен первый в мире спуск глубоководных обитаемых аппаратов "Мир" в точке географического Северного полюса на глубину 4300 метров. Аппараты выдержали давление в 430 атмосфер. На дне был установлен титановый российский флаг. Достижения этой экспедиции занесены в Книгу рекордов </a:t>
            </a:r>
            <a:r>
              <a:rPr lang="ru-RU" dirty="0" err="1" smtClean="0"/>
              <a:t>Гиннесса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Светлана Викторовна\Desktop\УСТАНОВКА ФЛАГ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97152"/>
            <a:ext cx="3096344" cy="1916832"/>
          </a:xfrm>
          <a:prstGeom prst="rect">
            <a:avLst/>
          </a:prstGeom>
          <a:noFill/>
        </p:spPr>
      </p:pic>
      <p:pic>
        <p:nvPicPr>
          <p:cNvPr id="4099" name="Picture 3" descr="C:\Users\Светлана Викторовна\Desktop\ТИТАН ФЛА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108325" cy="2332037"/>
          </a:xfrm>
          <a:prstGeom prst="rect">
            <a:avLst/>
          </a:prstGeom>
          <a:noFill/>
        </p:spPr>
      </p:pic>
      <p:pic>
        <p:nvPicPr>
          <p:cNvPr id="4100" name="Picture 4" descr="C:\Users\Светлана Викторовна\Desktop\БАТИСКАФ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212976"/>
            <a:ext cx="2590800" cy="1762125"/>
          </a:xfrm>
          <a:prstGeom prst="rect">
            <a:avLst/>
          </a:prstGeom>
          <a:noFill/>
        </p:spPr>
      </p:pic>
      <p:pic>
        <p:nvPicPr>
          <p:cNvPr id="4101" name="Picture 5" descr="C:\Users\Светлана Викторовна\Desktop\ЧИЛИНГАРОВ ФЛАГ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581128"/>
            <a:ext cx="3168352" cy="1916832"/>
          </a:xfrm>
          <a:prstGeom prst="rect">
            <a:avLst/>
          </a:prstGeom>
          <a:noFill/>
        </p:spPr>
      </p:pic>
      <p:pic>
        <p:nvPicPr>
          <p:cNvPr id="9" name="Рисунок 8" descr="Стаканчик, деформированный под давлением толщи воды на глубине более 4 километров на Северном полюсе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5013176"/>
            <a:ext cx="20162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Погружение  ГОА «Мир» на СП</a:t>
            </a:r>
            <a:endParaRPr lang="ru-RU" sz="3200" dirty="0"/>
          </a:p>
        </p:txBody>
      </p:sp>
      <p:pic>
        <p:nvPicPr>
          <p:cNvPr id="5122" name="Picture 2" descr="C:\Users\Светлана Викторовна\Desktop\мир с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5"/>
            <a:ext cx="7044595" cy="31683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4293096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погружении на обитаемых глубоководных аппаратах "Мир-1" и "Мир-2" впервые было достигнуто дно Северного Ледовитого океана в географической точке Северного полюса и отработана технология подледного погружения. 2007 год был аномальным - никогда до этого в Арктике не наблюдалось такого сильного разрушения ледового покрова. «Миры»- отечественные глубоководные аппараты конструктора Игоря </a:t>
            </a:r>
            <a:r>
              <a:rPr lang="ru-RU" dirty="0" err="1" smtClean="0"/>
              <a:t>Михальцева</a:t>
            </a:r>
            <a:r>
              <a:rPr lang="ru-RU" dirty="0" smtClean="0"/>
              <a:t> - способны выдержать 600 атмосфер, работать на глубине до шести километров с экипажем из трех человек. В точке полюса им пришлось спускаться в крохотную "форточку" чистой воды, готовую в любой момент захлопнуться.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Павильон «Советская Арктика»  на ВДНХ</a:t>
            </a:r>
            <a:endParaRPr lang="ru-RU" dirty="0"/>
          </a:p>
        </p:txBody>
      </p:sp>
      <p:pic>
        <p:nvPicPr>
          <p:cNvPr id="2050" name="Picture 2" descr="C:\Users\Светлана Викторовна\Desktop\павильон советская арктика вдн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718" y="1600200"/>
            <a:ext cx="646656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Вызов и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Хочется верить, что международное взаимодействие в Арктике всё же будет строиться на принципах взаимоуважения, с учётом национальных интересов каждой из стран. </a:t>
            </a:r>
          </a:p>
          <a:p>
            <a:r>
              <a:rPr lang="ru-RU" dirty="0" smtClean="0"/>
              <a:t>Вот только верится с трудом,  что наши "партнёры" готовы учитывать интересы России, которая в силу своего уникального географического положения является важным звеном в обеспечении безопасности Арктического региона, когда и   международное право на российской стороне.</a:t>
            </a:r>
          </a:p>
          <a:p>
            <a:r>
              <a:rPr lang="ru-RU" dirty="0" smtClean="0"/>
              <a:t> Вся основная борьба за шельф и Арктику в целом ещё впереди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http://tass.ru/nauka/2434468</a:t>
            </a:r>
            <a:endParaRPr lang="ru-RU" sz="1800" dirty="0"/>
          </a:p>
        </p:txBody>
      </p:sp>
      <p:pic>
        <p:nvPicPr>
          <p:cNvPr id="4" name="Picture 3" descr="C:\Users\Светлана Викторовна\Desktop\4ghhb5mrszp_Size31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132856"/>
            <a:ext cx="3240359" cy="32403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2348880"/>
            <a:ext cx="4464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http://planet-today.ru/geopolitika/item/63188-skhvatka-v-severnom-ledovitom-okeane-shelf-nash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4"/>
              </a:rPr>
              <a:t>http://expert.ru/2014/05/4/rossiya-prirastaet-arktikoj/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5"/>
              </a:rPr>
              <a:t>http://tass.ru/ekonomika/2646987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http://tass.ru/obschestvo/4457654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0288" y="4653136"/>
            <a:ext cx="3321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http://www.arctic-info.ru/news//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Национальные интересы России в Арктике</a:t>
            </a:r>
            <a:endParaRPr lang="ru-RU" dirty="0"/>
          </a:p>
        </p:txBody>
      </p:sp>
      <p:pic>
        <p:nvPicPr>
          <p:cNvPr id="4" name="Содержимое 3" descr="putin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3816424" cy="318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860032" y="1519020"/>
            <a:ext cx="374441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1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Арктика должна утверждаться как пространство для открытого и равноправного диалога, основанного на принципах всеобщей и неделимой безопасности, в котором нет места для геополитических игр военных блоков, закулисных соглашений и раздела сфер влияния. Россия и впредь будет сохранять приверженность мирному освоению данного региона при соблюдении собственных национальных интересов и безусловном уважении интересов других стран.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35353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lang="ru-RU" dirty="0" smtClean="0">
                <a:solidFill>
                  <a:srgbClr val="35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 Путин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Арктика - </a:t>
            </a:r>
            <a:r>
              <a:rPr lang="ru-RU" dirty="0" err="1"/>
              <a:t>геостратегический</a:t>
            </a:r>
            <a:r>
              <a:rPr lang="ru-RU" dirty="0"/>
              <a:t> вызов России ХХ1 века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32048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Предпосылка: арктический лед тает с грандиозной скоростью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С 1985 года Северный Ледовитый океан потерял почти половину своих многолетних льдов. Уже в 2005 году температура воды на поверхности у полюса оказалась на пять градусов выше, чем ожидалось, и побила прогнозы ученых на 2070 г. </a:t>
            </a:r>
            <a:r>
              <a:rPr lang="ru-RU" b="1" dirty="0" smtClean="0"/>
              <a:t>Летом </a:t>
            </a:r>
            <a:r>
              <a:rPr lang="ru-RU" b="1" dirty="0"/>
              <a:t>2007 года впервые в истории Северо-Западный проход вдоль берегов Канады оказался свободен ото льдов на всем своем протяжении. Через год тот же "подвиг" повторил и Северный морской путь. </a:t>
            </a:r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9" name="Picture 3" descr="C:\Users\Светлана Викторовна\Desktop\ФОРБС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72816"/>
            <a:ext cx="3744416" cy="286189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5976" y="4653136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Происходит кумулятивный эффект: чем меньше площадь белых льдов, тем меньше солнечного света отражается от них в атмосферу и тем сильнее прогревается Арктика.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Арктический лед тает с грандиозной скоростью</a:t>
            </a:r>
            <a:endParaRPr lang="ru-RU" dirty="0"/>
          </a:p>
        </p:txBody>
      </p:sp>
      <p:pic>
        <p:nvPicPr>
          <p:cNvPr id="2050" name="Picture 2" descr="C:\Users\Светлана Викторовна\Desktop\preview_uwahar40rwh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800"/>
            <a:ext cx="4032448" cy="4104456"/>
          </a:xfrm>
          <a:prstGeom prst="rect">
            <a:avLst/>
          </a:prstGeom>
          <a:noFill/>
        </p:spPr>
      </p:pic>
      <p:pic>
        <p:nvPicPr>
          <p:cNvPr id="2051" name="Picture 3" descr="C:\Users\Светлана Викторовна\Desktop\preview_11whkpgfox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3816424" cy="33123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5157192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 данным Тихоокеанской лаборатории Национального управления океанических и атмосферных исследований (США), к 2037 году площадь летних арктических льдов сократится до 1 млн. кв. километров. (Еще десяток лет назад эта площадь равнялась 7,5 млн., а в 2007 году она составила уже всего 4,3 млн.).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Арктика - </a:t>
            </a:r>
            <a:r>
              <a:rPr lang="ru-RU" dirty="0" err="1" smtClean="0"/>
              <a:t>геостратегический</a:t>
            </a:r>
            <a:r>
              <a:rPr lang="ru-RU" dirty="0" smtClean="0"/>
              <a:t> вызов России ХХ</a:t>
            </a:r>
            <a:r>
              <a:rPr lang="en-US" dirty="0" smtClean="0"/>
              <a:t>I</a:t>
            </a:r>
            <a:r>
              <a:rPr lang="ru-RU" dirty="0" smtClean="0"/>
              <a:t> 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140968" cy="4958011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dirty="0" smtClean="0"/>
              <a:t>Быстрее </a:t>
            </a:r>
            <a:r>
              <a:rPr lang="ru-RU" sz="2900" b="1" dirty="0"/>
              <a:t>всего льды тают между Россией и Аляской (то есть в зоне стратегически важного Берингова пролива, без которого всё теряет смысл), а медленнее всего — между Гренландией и Канадой, куда ветер и течения сгоняют весь </a:t>
            </a:r>
            <a:r>
              <a:rPr lang="ru-RU" sz="2900" b="1" dirty="0" smtClean="0"/>
              <a:t>лёд.</a:t>
            </a:r>
            <a:r>
              <a:rPr lang="ru-RU" sz="2900" b="1" dirty="0"/>
              <a:t> </a:t>
            </a:r>
            <a:endParaRPr lang="ru-RU" sz="29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dirty="0" smtClean="0"/>
              <a:t>Через 20-30 лет </a:t>
            </a:r>
            <a:r>
              <a:rPr lang="ru-RU" sz="3200" dirty="0"/>
              <a:t>по Северному Ледовитому океану можно </a:t>
            </a:r>
            <a:r>
              <a:rPr lang="ru-RU" sz="3200" dirty="0" smtClean="0"/>
              <a:t>будет ходить </a:t>
            </a:r>
            <a:r>
              <a:rPr lang="ru-RU" sz="3200" dirty="0"/>
              <a:t>на обычных кораблях, как военных, так и торговых, безо всякого ледокольного </a:t>
            </a:r>
            <a:r>
              <a:rPr lang="ru-RU" sz="3200" dirty="0" smtClean="0"/>
              <a:t>сопровождения – таков самый оптимистичный прогноз.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C:\Users\Светлана Викторовна\Desktop\ЛЕД ТАЕ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72816"/>
            <a:ext cx="4176464" cy="3014290"/>
          </a:xfrm>
          <a:prstGeom prst="rect">
            <a:avLst/>
          </a:prstGeom>
          <a:noFill/>
        </p:spPr>
      </p:pic>
      <p:pic>
        <p:nvPicPr>
          <p:cNvPr id="12291" name="Picture 3" descr="C:\Users\Светлана Викторовна\Desktop\СУДА ПОМОР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869160"/>
            <a:ext cx="3816424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Арктика - </a:t>
            </a:r>
            <a:r>
              <a:rPr lang="ru-RU" dirty="0" err="1" smtClean="0"/>
              <a:t>геостратегический</a:t>
            </a:r>
            <a:r>
              <a:rPr lang="ru-RU" dirty="0" smtClean="0"/>
              <a:t> вызов России ХХ</a:t>
            </a:r>
            <a:r>
              <a:rPr lang="en-US" dirty="0" smtClean="0"/>
              <a:t>I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Геологические </a:t>
            </a:r>
            <a:r>
              <a:rPr lang="ru-RU" dirty="0"/>
              <a:t>исследования арктических островов, шельфов и океанического дна будут происходить на порядок легче, чем сегодня. </a:t>
            </a:r>
            <a:r>
              <a:rPr lang="ru-RU" dirty="0" smtClean="0"/>
              <a:t>Д</a:t>
            </a:r>
            <a:r>
              <a:rPr lang="ru-RU" b="1" dirty="0" smtClean="0"/>
              <a:t>остаточно </a:t>
            </a:r>
            <a:r>
              <a:rPr lang="ru-RU" b="1" dirty="0"/>
              <a:t>взглянуть на карту рельефа дна Северного Ледовитого океана, чтобы понять: арктический шельф — это прежде всего моря, омывающие берега России. Здесь же, у берегов России, обнаружены самые большие на сегодня запасы нефти и газа</a:t>
            </a:r>
            <a:r>
              <a:rPr lang="ru-RU" b="1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Доказав, что её шельф простирается за пределы этой зоны, любая страна, ратифицировавшая Конвенцию ООН по морскому праву, сможет распоряжаться достаточно большой акваторией. </a:t>
            </a:r>
          </a:p>
          <a:p>
            <a:endParaRPr lang="ru-RU" dirty="0"/>
          </a:p>
        </p:txBody>
      </p:sp>
      <p:pic>
        <p:nvPicPr>
          <p:cNvPr id="13314" name="Picture 2" descr="C:\Users\Светлана Викторовна\Desktop\СЕВЕРНЫЙ Д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933056"/>
            <a:ext cx="3600400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Притязания на арктический шельф  </a:t>
            </a:r>
            <a:endParaRPr lang="ru-RU" dirty="0"/>
          </a:p>
        </p:txBody>
      </p:sp>
      <p:pic>
        <p:nvPicPr>
          <p:cNvPr id="5" name="Picture 2" descr="C:\Users\Светлана Викторовна\Desktop\АРКТИЧ ШЕЛЬФ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7150224" cy="3753048"/>
          </a:xfrm>
          <a:prstGeom prst="rect">
            <a:avLst/>
          </a:prstGeom>
          <a:noFill/>
        </p:spPr>
      </p:pic>
      <p:pic>
        <p:nvPicPr>
          <p:cNvPr id="14338" name="Picture 2" descr="C:\Users\Светлана Викторовна\Desktop\ШЕЛЬФ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365104"/>
            <a:ext cx="2808312" cy="2088232"/>
          </a:xfrm>
          <a:prstGeom prst="rect">
            <a:avLst/>
          </a:prstGeom>
          <a:noFill/>
        </p:spPr>
      </p:pic>
      <p:pic>
        <p:nvPicPr>
          <p:cNvPr id="14339" name="Picture 3" descr="C:\Users\Светлана Викторовна\Desktop\ITKMA RFHNF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797152"/>
            <a:ext cx="3312368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Кладовая углеводородов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Министерство природных ресурсов РФ  озвучило предполагаемую цифру в 586 млрд. баррелей нефти, которые  можно добыть на российской части арктического </a:t>
            </a:r>
            <a:r>
              <a:rPr lang="ru-RU" dirty="0" smtClean="0"/>
              <a:t>шельфа ( </a:t>
            </a:r>
            <a:r>
              <a:rPr lang="ru-RU" sz="1800" dirty="0"/>
              <a:t>для </a:t>
            </a:r>
            <a:r>
              <a:rPr lang="ru-RU" sz="1800" dirty="0" smtClean="0"/>
              <a:t>сравнения-  доказанные </a:t>
            </a:r>
            <a:r>
              <a:rPr lang="ru-RU" sz="1800" dirty="0"/>
              <a:t>нефтяные запасы Саудовской Аравии составляют 260 млрд. баррелей</a:t>
            </a:r>
            <a:r>
              <a:rPr lang="ru-RU" dirty="0" smtClean="0"/>
              <a:t>). По оценкам Геологической службы США и норвежской компании </a:t>
            </a:r>
            <a:r>
              <a:rPr lang="ru-RU" dirty="0" err="1" smtClean="0"/>
              <a:t>StatoilHydro</a:t>
            </a:r>
            <a:r>
              <a:rPr lang="ru-RU" dirty="0" smtClean="0"/>
              <a:t>, Арктика таит в себе четверть всех неразведанных запасов углеводородов в мире. </a:t>
            </a:r>
            <a:endParaRPr lang="ru-RU" dirty="0"/>
          </a:p>
          <a:p>
            <a:pPr>
              <a:buNone/>
            </a:pPr>
            <a:r>
              <a:rPr lang="ru-RU" dirty="0"/>
              <a:t>	</a:t>
            </a:r>
          </a:p>
        </p:txBody>
      </p:sp>
      <p:pic>
        <p:nvPicPr>
          <p:cNvPr id="8195" name="Picture 3" descr="C:\Users\Светлана Викторовна\Desktop\КАРТА СЛ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6792"/>
            <a:ext cx="4104456" cy="30243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39952" y="4549676"/>
            <a:ext cx="50040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Промышленное освоение арктического шельфа может обеспечить прирост потенциального запаса углеводородного сырья до 9-10 миллиардов тонн условного топлива. По разным оценкам, континентальный шельф Арктики содержит до 30% всех шельфовых запасов углеводородов в мире.(Д.Рогозин)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201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2041</Words>
  <Application>Microsoft Office PowerPoint</Application>
  <PresentationFormat>Экран (4:3)</PresentationFormat>
  <Paragraphs>107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Геополитическая борьба в Арктике</vt:lpstr>
      <vt:lpstr>Геополитическая борьба в Арктике</vt:lpstr>
      <vt:lpstr>Национальные интересы России в Арктике</vt:lpstr>
      <vt:lpstr>Арктика - геостратегический вызов России ХХ1 века</vt:lpstr>
      <vt:lpstr>Арктический лед тает с грандиозной скоростью</vt:lpstr>
      <vt:lpstr>Арктика - геостратегический вызов России ХХI века</vt:lpstr>
      <vt:lpstr>Арктика - геостратегический вызов России ХХIвека</vt:lpstr>
      <vt:lpstr>Притязания на арктический шельф  </vt:lpstr>
      <vt:lpstr>Кладовая углеводородов</vt:lpstr>
      <vt:lpstr>Арктика - геостратегический вызов России ХХ1 века</vt:lpstr>
      <vt:lpstr>Арктика - геостратегический вызов России ХХ1 века</vt:lpstr>
      <vt:lpstr>Северный морской путь-Южный морской путь</vt:lpstr>
      <vt:lpstr>Международно – правовое регулирование в Арктике</vt:lpstr>
      <vt:lpstr>Борьба за ресурсы- углеводороды</vt:lpstr>
      <vt:lpstr>«Битва за Арктику" </vt:lpstr>
      <vt:lpstr>  Государственный курс,  осуществляемый президентом  В. В. Путиным -   восстановление геополитических позиций России. </vt:lpstr>
      <vt:lpstr>Определения</vt:lpstr>
      <vt:lpstr>Государственный курс,  осуществляемый президентом  В. В. Путиным -   восстановление геополитических позиций России.</vt:lpstr>
      <vt:lpstr>Государственный курс,  осуществляемый президентом  В. В. Путиным -   восстановление геополитических позиций России.</vt:lpstr>
      <vt:lpstr>Особое мнение о перспективах </vt:lpstr>
      <vt:lpstr>Позиция государства</vt:lpstr>
      <vt:lpstr>Пограничный столб на СП</vt:lpstr>
      <vt:lpstr>Возрождение традиций Советской Арктики</vt:lpstr>
      <vt:lpstr>Возрождение традиций Советской Арктики</vt:lpstr>
      <vt:lpstr>Погружение  ГОА «Мир» на СП</vt:lpstr>
      <vt:lpstr>Павильон «Советская Арктика»  на ВДНХ</vt:lpstr>
      <vt:lpstr>Вызов и ответ</vt:lpstr>
      <vt:lpstr>Источники и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Викторовна</dc:creator>
  <cp:lastModifiedBy>Светлана В. Кулева</cp:lastModifiedBy>
  <cp:revision>124</cp:revision>
  <dcterms:created xsi:type="dcterms:W3CDTF">2018-03-11T15:05:30Z</dcterms:created>
  <dcterms:modified xsi:type="dcterms:W3CDTF">2018-03-27T15:36:52Z</dcterms:modified>
</cp:coreProperties>
</file>