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91" r:id="rId3"/>
    <p:sldId id="288" r:id="rId4"/>
    <p:sldId id="257" r:id="rId5"/>
    <p:sldId id="258" r:id="rId6"/>
    <p:sldId id="259" r:id="rId7"/>
    <p:sldId id="318" r:id="rId8"/>
    <p:sldId id="319" r:id="rId9"/>
    <p:sldId id="260" r:id="rId10"/>
    <p:sldId id="286" r:id="rId11"/>
    <p:sldId id="289" r:id="rId12"/>
    <p:sldId id="261" r:id="rId13"/>
    <p:sldId id="262" r:id="rId14"/>
    <p:sldId id="314" r:id="rId15"/>
    <p:sldId id="263" r:id="rId16"/>
    <p:sldId id="264" r:id="rId17"/>
    <p:sldId id="306" r:id="rId18"/>
    <p:sldId id="312" r:id="rId19"/>
    <p:sldId id="265" r:id="rId20"/>
    <p:sldId id="293" r:id="rId21"/>
    <p:sldId id="292" r:id="rId22"/>
    <p:sldId id="283" r:id="rId23"/>
    <p:sldId id="308" r:id="rId24"/>
    <p:sldId id="284" r:id="rId25"/>
    <p:sldId id="269" r:id="rId26"/>
    <p:sldId id="313" r:id="rId27"/>
    <p:sldId id="295" r:id="rId28"/>
    <p:sldId id="267" r:id="rId29"/>
    <p:sldId id="270" r:id="rId30"/>
    <p:sldId id="273" r:id="rId31"/>
    <p:sldId id="274" r:id="rId32"/>
    <p:sldId id="277" r:id="rId33"/>
    <p:sldId id="278" r:id="rId34"/>
    <p:sldId id="301" r:id="rId35"/>
    <p:sldId id="299" r:id="rId36"/>
    <p:sldId id="279" r:id="rId37"/>
    <p:sldId id="300" r:id="rId38"/>
    <p:sldId id="280" r:id="rId39"/>
    <p:sldId id="294" r:id="rId40"/>
    <p:sldId id="297" r:id="rId41"/>
    <p:sldId id="316" r:id="rId42"/>
    <p:sldId id="317" r:id="rId43"/>
    <p:sldId id="281" r:id="rId44"/>
    <p:sldId id="296" r:id="rId45"/>
    <p:sldId id="320" r:id="rId46"/>
    <p:sldId id="321" r:id="rId47"/>
    <p:sldId id="315"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88" autoAdjust="0"/>
  </p:normalViewPr>
  <p:slideViewPr>
    <p:cSldViewPr>
      <p:cViewPr varScale="1">
        <p:scale>
          <a:sx n="87" d="100"/>
          <a:sy n="87" d="100"/>
        </p:scale>
        <p:origin x="-64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5B1844-31AD-4F4C-84CA-5B206464E8CB}" type="datetimeFigureOut">
              <a:rPr lang="ru-RU" smtClean="0"/>
              <a:t>27.03.2018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B647B9-9F3B-426B-82CD-B81063A44629}" type="slidenum">
              <a:rPr lang="ru-RU" smtClean="0"/>
              <a:t>‹#›</a:t>
            </a:fld>
            <a:endParaRPr lang="ru-RU"/>
          </a:p>
        </p:txBody>
      </p:sp>
    </p:spTree>
    <p:extLst>
      <p:ext uri="{BB962C8B-B14F-4D97-AF65-F5344CB8AC3E}">
        <p14:creationId xmlns:p14="http://schemas.microsoft.com/office/powerpoint/2010/main" val="1542919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B647B9-9F3B-426B-82CD-B81063A44629}" type="slidenum">
              <a:rPr lang="ru-RU" smtClean="0"/>
              <a:t>36</a:t>
            </a:fld>
            <a:endParaRPr lang="ru-RU"/>
          </a:p>
        </p:txBody>
      </p:sp>
    </p:spTree>
    <p:extLst>
      <p:ext uri="{BB962C8B-B14F-4D97-AF65-F5344CB8AC3E}">
        <p14:creationId xmlns:p14="http://schemas.microsoft.com/office/powerpoint/2010/main" val="1752989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85E8D27-1242-4E24-AE72-B43EC4C3BFC1}" type="datetimeFigureOut">
              <a:rPr lang="ru-RU" smtClean="0"/>
              <a:pPr/>
              <a:t>27.03.2018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889633-D522-43EC-AB9C-C0BD48C044A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5E8D27-1242-4E24-AE72-B43EC4C3BFC1}" type="datetimeFigureOut">
              <a:rPr lang="ru-RU" smtClean="0"/>
              <a:pPr/>
              <a:t>27.03.2018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889633-D522-43EC-AB9C-C0BD48C044A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5E8D27-1242-4E24-AE72-B43EC4C3BFC1}" type="datetimeFigureOut">
              <a:rPr lang="ru-RU" smtClean="0"/>
              <a:pPr/>
              <a:t>27.03.2018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889633-D522-43EC-AB9C-C0BD48C044A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5E8D27-1242-4E24-AE72-B43EC4C3BFC1}" type="datetimeFigureOut">
              <a:rPr lang="ru-RU" smtClean="0"/>
              <a:pPr/>
              <a:t>27.03.2018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889633-D522-43EC-AB9C-C0BD48C044A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85E8D27-1242-4E24-AE72-B43EC4C3BFC1}" type="datetimeFigureOut">
              <a:rPr lang="ru-RU" smtClean="0"/>
              <a:pPr/>
              <a:t>27.03.2018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889633-D522-43EC-AB9C-C0BD48C044A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85E8D27-1242-4E24-AE72-B43EC4C3BFC1}" type="datetimeFigureOut">
              <a:rPr lang="ru-RU" smtClean="0"/>
              <a:pPr/>
              <a:t>27.03.2018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889633-D522-43EC-AB9C-C0BD48C044A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85E8D27-1242-4E24-AE72-B43EC4C3BFC1}" type="datetimeFigureOut">
              <a:rPr lang="ru-RU" smtClean="0"/>
              <a:pPr/>
              <a:t>27.03.2018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B889633-D522-43EC-AB9C-C0BD48C044A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85E8D27-1242-4E24-AE72-B43EC4C3BFC1}" type="datetimeFigureOut">
              <a:rPr lang="ru-RU" smtClean="0"/>
              <a:pPr/>
              <a:t>27.03.2018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B889633-D522-43EC-AB9C-C0BD48C044A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5E8D27-1242-4E24-AE72-B43EC4C3BFC1}" type="datetimeFigureOut">
              <a:rPr lang="ru-RU" smtClean="0"/>
              <a:pPr/>
              <a:t>27.03.2018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B889633-D522-43EC-AB9C-C0BD48C044A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5E8D27-1242-4E24-AE72-B43EC4C3BFC1}" type="datetimeFigureOut">
              <a:rPr lang="ru-RU" smtClean="0"/>
              <a:pPr/>
              <a:t>27.03.2018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889633-D522-43EC-AB9C-C0BD48C044A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5E8D27-1242-4E24-AE72-B43EC4C3BFC1}" type="datetimeFigureOut">
              <a:rPr lang="ru-RU" smtClean="0"/>
              <a:pPr/>
              <a:t>27.03.2018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889633-D522-43EC-AB9C-C0BD48C044A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E8D27-1242-4E24-AE72-B43EC4C3BFC1}" type="datetimeFigureOut">
              <a:rPr lang="ru-RU" smtClean="0"/>
              <a:pPr/>
              <a:t>27.03.2018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89633-D522-43EC-AB9C-C0BD48C044A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hyperlink" Target="https://regnum.ru/news/2018-03-09.html" TargetMode="External"/><Relationship Id="rId7" Type="http://schemas.openxmlformats.org/officeDocument/2006/relationships/image" Target="../media/image17.jpeg"/><Relationship Id="rId2" Type="http://schemas.openxmlformats.org/officeDocument/2006/relationships/hyperlink" Target="https://regnum.ru/news/2018-03-08.html" TargetMode="Externa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hyperlink" Target="https://regnum.ru/pictures/2388465/1.html" TargetMode="External"/><Relationship Id="rId4" Type="http://schemas.openxmlformats.org/officeDocument/2006/relationships/hyperlink" Target="https://regnum.ru/pictures/2388577/1.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regnum.ru/pictures/2388465/3.html" TargetMode="Externa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tass.ru/v-strane/4127778"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regnum.ru/pictures/2385195/2.html" TargetMode="Externa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regnum.ru/pictures/2385195/3.html"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regnum.ru/pictures/2385195/5.html" TargetMode="Externa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regnum.ru/pictures/2388465/2.html" TargetMode="Externa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hyperlink" Target="https://regnum.ru/pictures/2282301/2.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regnum.ru/pictures/2384002/5.html" TargetMode="Externa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regnum.ru/pictures/2392233/4.html"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regnum.ru/pictures/2386655/1.html"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regnum.ru/pictures/2386655/3.html"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s://regnum.ru/pictures/2386655/2.html" TargetMode="External"/><Relationship Id="rId1" Type="http://schemas.openxmlformats.org/officeDocument/2006/relationships/slideLayout" Target="../slideLayouts/slideLayout4.xml"/><Relationship Id="rId5" Type="http://schemas.openxmlformats.org/officeDocument/2006/relationships/image" Target="../media/image53.jpeg"/><Relationship Id="rId4" Type="http://schemas.openxmlformats.org/officeDocument/2006/relationships/hyperlink" Target="https://regnum.ru/pictures/2293930/1.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xml"/><Relationship Id="rId4" Type="http://schemas.openxmlformats.org/officeDocument/2006/relationships/image" Target="../media/image59.jpeg"/></Relationships>
</file>

<file path=ppt/slides/_rels/slide4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hyperlink" Target="https://regnum.ru/news/polit/2388525.html" TargetMode="External"/><Relationship Id="rId13" Type="http://schemas.openxmlformats.org/officeDocument/2006/relationships/hyperlink" Target="https://ura.news/articles/1036264298" TargetMode="External"/><Relationship Id="rId3" Type="http://schemas.openxmlformats.org/officeDocument/2006/relationships/hyperlink" Target="https://regnum.ru/news/2384002.html" TargetMode="External"/><Relationship Id="rId7" Type="http://schemas.openxmlformats.org/officeDocument/2006/relationships/hyperlink" Target="https://regnum.ru/news/economy/2385989.html" TargetMode="External"/><Relationship Id="rId12" Type="http://schemas.openxmlformats.org/officeDocument/2006/relationships/hyperlink" Target="https://regnum.ru/news/polit/2388465.html" TargetMode="External"/><Relationship Id="rId2" Type="http://schemas.openxmlformats.org/officeDocument/2006/relationships/hyperlink" Target="http://barentsobserver.com/ru/bezopasnost/2014/11/obedinyonnoe-strategicheskoe-komandovanie-v-arkticheskoy-zone-rossii-zarabotaet" TargetMode="External"/><Relationship Id="rId1" Type="http://schemas.openxmlformats.org/officeDocument/2006/relationships/slideLayout" Target="../slideLayouts/slideLayout4.xml"/><Relationship Id="rId6" Type="http://schemas.openxmlformats.org/officeDocument/2006/relationships/hyperlink" Target="https://regnum.ru/news/polit/2387113.html" TargetMode="External"/><Relationship Id="rId11" Type="http://schemas.openxmlformats.org/officeDocument/2006/relationships/hyperlink" Target="https://regnum.ru/news/polit/2392233.html" TargetMode="External"/><Relationship Id="rId5" Type="http://schemas.openxmlformats.org/officeDocument/2006/relationships/hyperlink" Target="https://regnum.ru/news/it/2339132.html" TargetMode="External"/><Relationship Id="rId15" Type="http://schemas.openxmlformats.org/officeDocument/2006/relationships/image" Target="../media/image68.jpeg"/><Relationship Id="rId10" Type="http://schemas.openxmlformats.org/officeDocument/2006/relationships/hyperlink" Target="https://regnum.ru/news/polit/2385195.html" TargetMode="External"/><Relationship Id="rId4" Type="http://schemas.openxmlformats.org/officeDocument/2006/relationships/hyperlink" Target="https://regnum.ru/news/economy/2293930.html" TargetMode="External"/><Relationship Id="rId9" Type="http://schemas.openxmlformats.org/officeDocument/2006/relationships/hyperlink" Target="https://regnum.ru/news/polit/2388577.html" TargetMode="External"/><Relationship Id="rId14" Type="http://schemas.openxmlformats.org/officeDocument/2006/relationships/hyperlink" Target="https://regnum.ru/pictures/2388525/1.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r>
            <a:br>
              <a:rPr lang="ru-RU" dirty="0"/>
            </a:br>
            <a:r>
              <a:rPr lang="ru-RU" dirty="0"/>
              <a:t>Национальные интересы Российской Федерации </a:t>
            </a:r>
            <a:r>
              <a:rPr lang="ru-RU" dirty="0" smtClean="0"/>
              <a:t>в Арктике</a:t>
            </a:r>
            <a:r>
              <a:rPr lang="ru-RU" dirty="0"/>
              <a:t/>
            </a:r>
            <a:br>
              <a:rPr lang="ru-RU" dirty="0"/>
            </a:br>
            <a:endParaRPr lang="ru-RU" dirty="0"/>
          </a:p>
        </p:txBody>
      </p:sp>
      <p:sp>
        <p:nvSpPr>
          <p:cNvPr id="4" name="Объект 3"/>
          <p:cNvSpPr>
            <a:spLocks noGrp="1"/>
          </p:cNvSpPr>
          <p:nvPr>
            <p:ph sz="half" idx="1"/>
          </p:nvPr>
        </p:nvSpPr>
        <p:spPr>
          <a:xfrm>
            <a:off x="467544" y="1412776"/>
            <a:ext cx="4038600" cy="4857403"/>
          </a:xfrm>
        </p:spPr>
        <p:txBody>
          <a:bodyPr>
            <a:normAutofit fontScale="92500" lnSpcReduction="10000"/>
          </a:bodyPr>
          <a:lstStyle/>
          <a:p>
            <a:pPr marL="0" indent="0">
              <a:buNone/>
            </a:pPr>
            <a:endParaRPr lang="ru-RU" dirty="0" smtClean="0"/>
          </a:p>
          <a:p>
            <a:pPr marL="0" indent="0">
              <a:buNone/>
            </a:pPr>
            <a:r>
              <a:rPr lang="ru-RU" dirty="0" smtClean="0"/>
              <a:t>Учебный проект по курсу «</a:t>
            </a:r>
            <a:r>
              <a:rPr lang="ru-RU" dirty="0"/>
              <a:t>О</a:t>
            </a:r>
            <a:r>
              <a:rPr lang="ru-RU" dirty="0" smtClean="0"/>
              <a:t>бществознание» выполнен группой учащихся 10 класса МБОУ «Лицей №87 имени </a:t>
            </a:r>
            <a:r>
              <a:rPr lang="ru-RU" dirty="0" err="1" smtClean="0"/>
              <a:t>Л.И.Новиковой</a:t>
            </a:r>
            <a:r>
              <a:rPr lang="ru-RU" dirty="0" smtClean="0"/>
              <a:t>» </a:t>
            </a:r>
            <a:r>
              <a:rPr lang="ru-RU" dirty="0" err="1" smtClean="0"/>
              <a:t>г.Нижнего</a:t>
            </a:r>
            <a:r>
              <a:rPr lang="ru-RU" dirty="0" smtClean="0"/>
              <a:t> Новгорода</a:t>
            </a:r>
          </a:p>
          <a:p>
            <a:r>
              <a:rPr lang="ru-RU" dirty="0" smtClean="0"/>
              <a:t>Руководитель: </a:t>
            </a:r>
          </a:p>
          <a:p>
            <a:pPr marL="0" indent="0">
              <a:buNone/>
            </a:pPr>
            <a:r>
              <a:rPr lang="ru-RU" dirty="0"/>
              <a:t>у</a:t>
            </a:r>
            <a:r>
              <a:rPr lang="ru-RU" dirty="0" smtClean="0"/>
              <a:t>читель истории и обществознания </a:t>
            </a:r>
            <a:r>
              <a:rPr lang="ru-RU" dirty="0" err="1" smtClean="0"/>
              <a:t>Кулева</a:t>
            </a:r>
            <a:r>
              <a:rPr lang="ru-RU" dirty="0" smtClean="0"/>
              <a:t> Светлана Викторовна</a:t>
            </a:r>
            <a:endParaRPr lang="ru-RU" dirty="0"/>
          </a:p>
        </p:txBody>
      </p:sp>
      <p:pic>
        <p:nvPicPr>
          <p:cNvPr id="5122" name="Picture 2" descr="C:\Users\kulevasv.LYCEUM87\Desktop\арктика новые фотки\остров.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293096"/>
            <a:ext cx="3771900"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Users\kulevasv.LYCEUM87\Desktop\полярный пос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56792"/>
            <a:ext cx="4320480" cy="3024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3"/>
          <p:cNvSpPr>
            <a:spLocks noGrp="1"/>
          </p:cNvSpPr>
          <p:nvPr>
            <p:ph type="title"/>
          </p:nvPr>
        </p:nvSpPr>
        <p:spPr>
          <a:xfrm>
            <a:off x="2714612" y="285728"/>
            <a:ext cx="3580446" cy="914400"/>
          </a:xfrm>
        </p:spPr>
        <p:txBody>
          <a:bodyPr/>
          <a:lstStyle/>
          <a:p>
            <a:pPr eaLnBrk="1" hangingPunct="1"/>
            <a:r>
              <a:rPr lang="ru-RU" dirty="0" smtClean="0"/>
              <a:t>Полигон</a:t>
            </a:r>
          </a:p>
        </p:txBody>
      </p:sp>
      <p:sp>
        <p:nvSpPr>
          <p:cNvPr id="5" name="Содержимое 4"/>
          <p:cNvSpPr>
            <a:spLocks noGrp="1"/>
          </p:cNvSpPr>
          <p:nvPr>
            <p:ph sz="half" idx="4294967295"/>
          </p:nvPr>
        </p:nvSpPr>
        <p:spPr>
          <a:xfrm>
            <a:off x="500034" y="1428736"/>
            <a:ext cx="4038600" cy="4525963"/>
          </a:xfrm>
          <a:prstGeom prst="rect">
            <a:avLst/>
          </a:prstGeom>
        </p:spPr>
        <p:txBody>
          <a:bodyPr rtlCol="0">
            <a:normAutofit fontScale="70000" lnSpcReduction="20000"/>
          </a:bodyPr>
          <a:lstStyle/>
          <a:p>
            <a:pPr eaLnBrk="1" fontAlgn="auto" hangingPunct="1">
              <a:spcAft>
                <a:spcPts val="0"/>
              </a:spcAft>
              <a:buFont typeface="Arial" pitchFamily="34" charset="0"/>
              <a:buChar char="•"/>
              <a:defRPr/>
            </a:pPr>
            <a:r>
              <a:rPr lang="ru-RU" dirty="0" smtClean="0"/>
              <a:t>17 сентября 1954 на Новой Земле был открыт советский ядерный полигон.</a:t>
            </a:r>
          </a:p>
          <a:p>
            <a:pPr eaLnBrk="1" fontAlgn="auto" hangingPunct="1">
              <a:spcAft>
                <a:spcPts val="0"/>
              </a:spcAft>
              <a:buFont typeface="Arial" pitchFamily="34" charset="0"/>
              <a:buChar char="•"/>
              <a:defRPr/>
            </a:pPr>
            <a:r>
              <a:rPr lang="ru-RU" dirty="0" smtClean="0"/>
              <a:t> С 21 сентября 1955 года по 24 октября 1990 года (официальная дата объявления моратория на ядерные испытания) на полигоне было произведено 135 ядерных взрывов: 87 в атмосфере (из них 84 воздушных, 1 наземный, 2 надводных), 3 подводных и 42 подземных взрыва. </a:t>
            </a:r>
            <a:endParaRPr lang="ru-RU" dirty="0"/>
          </a:p>
        </p:txBody>
      </p:sp>
      <p:pic>
        <p:nvPicPr>
          <p:cNvPr id="27652" name="Picture 2"/>
          <p:cNvPicPr>
            <a:picLocks noGrp="1" noChangeAspect="1" noChangeArrowheads="1"/>
          </p:cNvPicPr>
          <p:nvPr>
            <p:ph sz="half" idx="4294967295"/>
          </p:nvPr>
        </p:nvPicPr>
        <p:blipFill>
          <a:blip r:embed="rId2" cstate="print"/>
          <a:srcRect/>
          <a:stretch>
            <a:fillRect/>
          </a:stretch>
        </p:blipFill>
        <p:spPr>
          <a:xfrm>
            <a:off x="4648200" y="2319338"/>
            <a:ext cx="4038600" cy="308768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«Битва за Арктику» </a:t>
            </a:r>
          </a:p>
        </p:txBody>
      </p:sp>
      <p:sp>
        <p:nvSpPr>
          <p:cNvPr id="3" name="Объект 2"/>
          <p:cNvSpPr>
            <a:spLocks noGrp="1"/>
          </p:cNvSpPr>
          <p:nvPr>
            <p:ph sz="half" idx="1"/>
          </p:nvPr>
        </p:nvSpPr>
        <p:spPr/>
        <p:txBody>
          <a:bodyPr>
            <a:normAutofit fontScale="62500" lnSpcReduction="20000"/>
          </a:bodyPr>
          <a:lstStyle/>
          <a:p>
            <a:r>
              <a:rPr lang="ru-RU" dirty="0"/>
              <a:t>В годы "холодной войны" основной акцент американскими военными стратегами в </a:t>
            </a:r>
            <a:r>
              <a:rPr lang="ru-RU" dirty="0" smtClean="0"/>
              <a:t>Арктике </a:t>
            </a:r>
            <a:r>
              <a:rPr lang="ru-RU" dirty="0"/>
              <a:t>делался на размещение баз стратегических бомбардировщиков и систем ПРО. Варианты </a:t>
            </a:r>
            <a:r>
              <a:rPr lang="ru-RU" dirty="0" smtClean="0"/>
              <a:t>наземных </a:t>
            </a:r>
            <a:r>
              <a:rPr lang="ru-RU" dirty="0"/>
              <a:t>операций и действий флотов в арктической зоне практически не рассматривались. </a:t>
            </a:r>
            <a:endParaRPr lang="ru-RU" dirty="0" smtClean="0"/>
          </a:p>
          <a:p>
            <a:r>
              <a:rPr lang="ru-RU" dirty="0" smtClean="0"/>
              <a:t>Однако </a:t>
            </a:r>
            <a:r>
              <a:rPr lang="ru-RU" dirty="0"/>
              <a:t>с исчезновением ледовой защиты у НАТО появляется возможность наносить удары крылатыми ракетами из акватории Северного Ледовитого океана по всей территории России, не встречая противодействия российской ПРО, а также использовать сухопутные вооружённые силы в этом регионе.</a:t>
            </a:r>
          </a:p>
          <a:p>
            <a:endParaRPr lang="ru-RU" dirty="0"/>
          </a:p>
        </p:txBody>
      </p:sp>
      <p:sp>
        <p:nvSpPr>
          <p:cNvPr id="4" name="Объект 3"/>
          <p:cNvSpPr>
            <a:spLocks noGrp="1"/>
          </p:cNvSpPr>
          <p:nvPr>
            <p:ph sz="half" idx="2"/>
          </p:nvPr>
        </p:nvSpPr>
        <p:spPr/>
        <p:txBody>
          <a:bodyPr>
            <a:normAutofit fontScale="62500" lnSpcReduction="20000"/>
          </a:bodyPr>
          <a:lstStyle/>
          <a:p>
            <a:r>
              <a:rPr lang="ru-RU" dirty="0"/>
              <a:t>Генштабы супердержав уже в ближайшие годы должны будут переписать карты театров военных действий в случае гипотетического планетарного конфликта.</a:t>
            </a:r>
          </a:p>
          <a:p>
            <a:r>
              <a:rPr lang="ru-RU" dirty="0"/>
              <a:t> Меридианная ширина нашей страны от берегов Северного Ледовитого океана до южных границ нигде не превышает 3000 км, </a:t>
            </a:r>
            <a:r>
              <a:rPr lang="ru-RU" dirty="0" smtClean="0"/>
              <a:t>то </a:t>
            </a:r>
            <a:r>
              <a:rPr lang="ru-RU" dirty="0"/>
              <a:t>есть Россия фактически "простреливается" насквозь</a:t>
            </a:r>
            <a:r>
              <a:rPr lang="ru-RU" dirty="0" smtClean="0"/>
              <a:t>.</a:t>
            </a:r>
          </a:p>
          <a:p>
            <a:endParaRPr lang="ru-RU" dirty="0"/>
          </a:p>
          <a:p>
            <a:endParaRPr lang="ru-RU" dirty="0"/>
          </a:p>
        </p:txBody>
      </p:sp>
      <p:pic>
        <p:nvPicPr>
          <p:cNvPr id="4098" name="Picture 2" descr="C:\Users\kulevasv.LYCEUM87\Desktop\арктика новые фотки\самолет аркт.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4800" y="4221088"/>
            <a:ext cx="4104456"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988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Безопасность в Арктике</a:t>
            </a:r>
            <a:endParaRPr lang="ru-RU" dirty="0"/>
          </a:p>
        </p:txBody>
      </p:sp>
      <p:sp>
        <p:nvSpPr>
          <p:cNvPr id="3" name="Содержимое 2"/>
          <p:cNvSpPr>
            <a:spLocks noGrp="1"/>
          </p:cNvSpPr>
          <p:nvPr>
            <p:ph sz="half" idx="1"/>
          </p:nvPr>
        </p:nvSpPr>
        <p:spPr/>
        <p:txBody>
          <a:bodyPr>
            <a:normAutofit fontScale="85000" lnSpcReduction="20000"/>
          </a:bodyPr>
          <a:lstStyle/>
          <a:p>
            <a:r>
              <a:rPr lang="ru-RU" dirty="0"/>
              <a:t>В постсоветское время Арктика сильно деградировала в военном отношении: у нас была дыра в нашем радиолокационном поле длиной почти 2 тысячи километров, где мы не видели вообще ничего. Сегодня мы создаём арктические войска, возвращаемся в Арктику, заново строим аэродромы, открываем базы. </a:t>
            </a:r>
          </a:p>
        </p:txBody>
      </p:sp>
      <p:pic>
        <p:nvPicPr>
          <p:cNvPr id="6146" name="Picture 2" descr="C:\Users\kulevasv.LYCEUM87\Desktop\арктика новые фотки\югорский шар заброш порл станц.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834299" y="4293096"/>
            <a:ext cx="3048000" cy="237626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kulevasv.LYCEUM87\Desktop\арктика новые фотки\амдерма станция.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1556792"/>
            <a:ext cx="4438493" cy="297256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kulevasv.LYCEUM87\Desktop\арктика новые фотки\амдерма затопленная мерзлотная лаборатория.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4437112"/>
            <a:ext cx="2232248" cy="2088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Угрозы безопасности в Арктике</a:t>
            </a:r>
            <a:endParaRPr lang="ru-RU" dirty="0"/>
          </a:p>
        </p:txBody>
      </p:sp>
      <p:sp>
        <p:nvSpPr>
          <p:cNvPr id="3" name="Содержимое 2"/>
          <p:cNvSpPr>
            <a:spLocks noGrp="1"/>
          </p:cNvSpPr>
          <p:nvPr>
            <p:ph sz="half" idx="1"/>
          </p:nvPr>
        </p:nvSpPr>
        <p:spPr>
          <a:xfrm>
            <a:off x="395536" y="1340768"/>
            <a:ext cx="4038600" cy="5184576"/>
          </a:xfrm>
        </p:spPr>
        <p:txBody>
          <a:bodyPr>
            <a:normAutofit fontScale="32500" lnSpcReduction="20000"/>
          </a:bodyPr>
          <a:lstStyle/>
          <a:p>
            <a:pPr marL="0" indent="0">
              <a:buNone/>
            </a:pPr>
            <a:r>
              <a:rPr lang="ru-RU" dirty="0" smtClean="0"/>
              <a:t>…"</a:t>
            </a:r>
            <a:r>
              <a:rPr lang="ru-RU" sz="3700" dirty="0"/>
              <a:t>сегодня разворачивается целая битва, пока еще виртуальная, но с серьезными игроками" за то, кто первый закрепится в этом регионе </a:t>
            </a:r>
            <a:r>
              <a:rPr lang="ru-RU" sz="3700" dirty="0" smtClean="0"/>
              <a:t> «не </a:t>
            </a:r>
            <a:r>
              <a:rPr lang="ru-RU" sz="3700" dirty="0"/>
              <a:t>вербально, а </a:t>
            </a:r>
            <a:r>
              <a:rPr lang="ru-RU" sz="3700" dirty="0" smtClean="0"/>
              <a:t>физически», и </a:t>
            </a:r>
            <a:r>
              <a:rPr lang="ru-RU" sz="3700" dirty="0"/>
              <a:t>страны </a:t>
            </a:r>
            <a:r>
              <a:rPr lang="ru-RU" sz="3700" dirty="0" smtClean="0"/>
              <a:t>НАТО очень </a:t>
            </a:r>
            <a:r>
              <a:rPr lang="ru-RU" sz="3700" dirty="0"/>
              <a:t>внимательно присматриваются к этим территориям и разрабатывают планы установления там военного </a:t>
            </a:r>
            <a:r>
              <a:rPr lang="ru-RU" sz="3700" dirty="0" smtClean="0"/>
              <a:t>присутствия» (Дмитрий Рогозин)</a:t>
            </a:r>
          </a:p>
          <a:p>
            <a:pPr marL="0" indent="0">
              <a:buNone/>
            </a:pPr>
            <a:r>
              <a:rPr lang="ru-RU" sz="3700" dirty="0" smtClean="0"/>
              <a:t>Осенью </a:t>
            </a:r>
            <a:r>
              <a:rPr lang="ru-RU" sz="3700" dirty="0"/>
              <a:t>2018 года в центральной части Норвегии к северу от </a:t>
            </a:r>
            <a:r>
              <a:rPr lang="ru-RU" sz="3700" dirty="0" err="1"/>
              <a:t>Тронхейма</a:t>
            </a:r>
            <a:r>
              <a:rPr lang="ru-RU" sz="3700" dirty="0"/>
              <a:t> </a:t>
            </a:r>
            <a:r>
              <a:rPr lang="ru-RU" sz="3700" dirty="0" smtClean="0"/>
              <a:t>прошли </a:t>
            </a:r>
            <a:r>
              <a:rPr lang="ru-RU" sz="3700" dirty="0"/>
              <a:t>крупнейшие со времен холодной войны учения </a:t>
            </a:r>
            <a:r>
              <a:rPr lang="ru-RU" sz="3700" dirty="0" err="1"/>
              <a:t>Trident</a:t>
            </a:r>
            <a:r>
              <a:rPr lang="ru-RU" sz="3700" dirty="0"/>
              <a:t> </a:t>
            </a:r>
            <a:r>
              <a:rPr lang="ru-RU" sz="3700" dirty="0" err="1"/>
              <a:t>Juncture</a:t>
            </a:r>
            <a:r>
              <a:rPr lang="ru-RU" sz="3700" dirty="0"/>
              <a:t>, в которых </a:t>
            </a:r>
            <a:r>
              <a:rPr lang="ru-RU" sz="3700" dirty="0" smtClean="0"/>
              <a:t> участвовали десятки </a:t>
            </a:r>
            <a:r>
              <a:rPr lang="ru-RU" sz="3700" dirty="0"/>
              <a:t>кораблей и самолетов, а также более 45 тысяч военнослужащих </a:t>
            </a:r>
            <a:r>
              <a:rPr lang="ru-RU" sz="3700" dirty="0" smtClean="0"/>
              <a:t>НАТО.</a:t>
            </a:r>
            <a:r>
              <a:rPr lang="ru-RU" sz="3700" dirty="0"/>
              <a:t> </a:t>
            </a:r>
            <a:endParaRPr lang="ru-RU" sz="3700" dirty="0" smtClean="0"/>
          </a:p>
          <a:p>
            <a:pPr marL="0" indent="0">
              <a:buNone/>
            </a:pPr>
            <a:r>
              <a:rPr lang="ru-RU" sz="3700" u="sng" dirty="0" smtClean="0">
                <a:hlinkClick r:id="rId2"/>
              </a:rPr>
              <a:t>5-11 марта  </a:t>
            </a:r>
            <a:r>
              <a:rPr lang="ru-RU" sz="3700" u="sng" dirty="0">
                <a:hlinkClick r:id="rId2"/>
              </a:rPr>
              <a:t>2018</a:t>
            </a:r>
            <a:r>
              <a:rPr lang="ru-RU" sz="3700" dirty="0"/>
              <a:t>,  </a:t>
            </a:r>
            <a:r>
              <a:rPr lang="ru-RU" sz="3700" dirty="0" smtClean="0"/>
              <a:t>в  Северной </a:t>
            </a:r>
            <a:r>
              <a:rPr lang="ru-RU" sz="3700" dirty="0"/>
              <a:t>губернии Норвегии </a:t>
            </a:r>
            <a:r>
              <a:rPr lang="ru-RU" sz="3700" dirty="0" err="1"/>
              <a:t>Тромс</a:t>
            </a:r>
            <a:r>
              <a:rPr lang="ru-RU" sz="3700" dirty="0"/>
              <a:t> проходят крупные учения </a:t>
            </a:r>
            <a:r>
              <a:rPr lang="ru-RU" sz="3700" dirty="0" err="1"/>
              <a:t>Joint</a:t>
            </a:r>
            <a:r>
              <a:rPr lang="ru-RU" sz="3700" dirty="0"/>
              <a:t> </a:t>
            </a:r>
            <a:r>
              <a:rPr lang="ru-RU" sz="3700" dirty="0" err="1"/>
              <a:t>Reindeer</a:t>
            </a:r>
            <a:r>
              <a:rPr lang="ru-RU" sz="3700" dirty="0"/>
              <a:t>, в которых принимают участие около пяти тысяч военнослужащих. В учениях участвуют и 350 американских военных, а также военнослужащие других </a:t>
            </a:r>
            <a:r>
              <a:rPr lang="ru-RU" sz="3700" dirty="0" smtClean="0"/>
              <a:t>стран.</a:t>
            </a:r>
          </a:p>
          <a:p>
            <a:pPr marL="0" indent="0">
              <a:buNone/>
            </a:pPr>
            <a:r>
              <a:rPr lang="ru-RU" sz="3700" dirty="0" smtClean="0"/>
              <a:t>С </a:t>
            </a:r>
            <a:r>
              <a:rPr lang="ru-RU" sz="3700" dirty="0"/>
              <a:t>8 по 15 марта </a:t>
            </a:r>
            <a:r>
              <a:rPr lang="ru-RU" sz="3700" dirty="0" smtClean="0"/>
              <a:t>2018г. прошли </a:t>
            </a:r>
            <a:r>
              <a:rPr lang="ru-RU" sz="3700" dirty="0"/>
              <a:t>крупные учения в США </a:t>
            </a:r>
            <a:r>
              <a:rPr lang="ru-RU" sz="3700" dirty="0" err="1"/>
              <a:t>Arctic</a:t>
            </a:r>
            <a:r>
              <a:rPr lang="ru-RU" sz="3700" dirty="0"/>
              <a:t> </a:t>
            </a:r>
            <a:r>
              <a:rPr lang="ru-RU" sz="3700" dirty="0" err="1"/>
              <a:t>Edge</a:t>
            </a:r>
            <a:r>
              <a:rPr lang="ru-RU" sz="3700" dirty="0"/>
              <a:t> </a:t>
            </a:r>
            <a:r>
              <a:rPr lang="ru-RU" sz="3700" dirty="0" smtClean="0"/>
              <a:t>18 на </a:t>
            </a:r>
            <a:r>
              <a:rPr lang="ru-RU" sz="3700" dirty="0"/>
              <a:t>территории штата </a:t>
            </a:r>
            <a:r>
              <a:rPr lang="ru-RU" sz="3700" dirty="0" smtClean="0"/>
              <a:t>Аляска. Эти </a:t>
            </a:r>
            <a:r>
              <a:rPr lang="ru-RU" sz="3700" dirty="0"/>
              <a:t>учения являются идеальной проверкой способности подразделений работать в тяжелых северных погодных условиях.</a:t>
            </a:r>
          </a:p>
          <a:p>
            <a:pPr marL="0" indent="0">
              <a:buNone/>
            </a:pPr>
            <a:r>
              <a:rPr lang="ru-RU" sz="3700" dirty="0"/>
              <a:t>Очевидно, что масштабные учения у наших границ не прибавляют доверия </a:t>
            </a:r>
            <a:r>
              <a:rPr lang="ru-RU" sz="3500" dirty="0"/>
              <a:t>во взаимоотношениях между альянсом и Россией </a:t>
            </a:r>
            <a:endParaRPr lang="ru-RU" sz="3500" dirty="0" smtClean="0"/>
          </a:p>
          <a:p>
            <a:pPr marL="0" indent="0">
              <a:buNone/>
            </a:pPr>
            <a:endParaRPr lang="ru-RU" sz="3000" dirty="0" smtClean="0"/>
          </a:p>
          <a:p>
            <a:pPr marL="0" indent="0">
              <a:buNone/>
            </a:pPr>
            <a:endParaRPr lang="ru-RU" sz="3000" dirty="0"/>
          </a:p>
          <a:p>
            <a:pPr marL="0" indent="0">
              <a:buNone/>
            </a:pPr>
            <a:r>
              <a:rPr lang="ru-RU" sz="3000" dirty="0" err="1" smtClean="0"/>
              <a:t>илл</a:t>
            </a:r>
            <a:r>
              <a:rPr lang="ru-RU" sz="3000" dirty="0" smtClean="0"/>
              <a:t>. </a:t>
            </a:r>
            <a:r>
              <a:rPr lang="ru-RU" sz="3000" dirty="0"/>
              <a:t> U.S. </a:t>
            </a:r>
            <a:r>
              <a:rPr lang="ru-RU" sz="3000" dirty="0" err="1"/>
              <a:t>Department</a:t>
            </a:r>
            <a:r>
              <a:rPr lang="ru-RU" sz="3000" dirty="0"/>
              <a:t> </a:t>
            </a:r>
            <a:r>
              <a:rPr lang="ru-RU" sz="3000" dirty="0" err="1"/>
              <a:t>of</a:t>
            </a:r>
            <a:r>
              <a:rPr lang="ru-RU" sz="3000" dirty="0"/>
              <a:t> </a:t>
            </a:r>
            <a:r>
              <a:rPr lang="ru-RU" sz="3000" dirty="0" err="1" smtClean="0"/>
              <a:t>Defense</a:t>
            </a:r>
            <a:endParaRPr lang="ru-RU" sz="3000" dirty="0" smtClean="0"/>
          </a:p>
          <a:p>
            <a:pPr marL="0" indent="0">
              <a:buNone/>
            </a:pPr>
            <a:endParaRPr lang="ru-RU" sz="3000" dirty="0"/>
          </a:p>
          <a:p>
            <a:pPr marL="0" indent="0">
              <a:buNone/>
            </a:pPr>
            <a:r>
              <a:rPr lang="ru-RU" sz="3000" u="sng" dirty="0" smtClean="0">
                <a:hlinkClick r:id="rId3"/>
              </a:rPr>
              <a:t>9 </a:t>
            </a:r>
            <a:r>
              <a:rPr lang="ru-RU" sz="3000" u="sng" dirty="0">
                <a:hlinkClick r:id="rId3"/>
              </a:rPr>
              <a:t>марта 2018</a:t>
            </a:r>
            <a:r>
              <a:rPr lang="ru-RU" sz="3000" dirty="0"/>
              <a:t>,  Атомные подводные лодки приступили к военным учениям </a:t>
            </a:r>
            <a:r>
              <a:rPr lang="ru-RU" sz="3000" dirty="0" err="1"/>
              <a:t>Ice</a:t>
            </a:r>
            <a:r>
              <a:rPr lang="ru-RU" sz="3000" dirty="0"/>
              <a:t> </a:t>
            </a:r>
            <a:r>
              <a:rPr lang="ru-RU" sz="3000" dirty="0" err="1"/>
              <a:t>Exercise</a:t>
            </a:r>
            <a:r>
              <a:rPr lang="ru-RU" sz="3000" dirty="0"/>
              <a:t> (ICEX) в Северном Ледовитом </a:t>
            </a:r>
            <a:r>
              <a:rPr lang="ru-RU" sz="3000" dirty="0" smtClean="0"/>
              <a:t>океане. -  </a:t>
            </a:r>
            <a:r>
              <a:rPr lang="ru-RU" sz="3000" dirty="0" err="1" smtClean="0"/>
              <a:t>Илл</a:t>
            </a:r>
            <a:r>
              <a:rPr lang="ru-RU" sz="3000" dirty="0" smtClean="0"/>
              <a:t>. </a:t>
            </a:r>
            <a:r>
              <a:rPr lang="ru-RU" sz="3000" u="sng" dirty="0">
                <a:hlinkClick r:id="rId4" tooltip="Посмотреть иллюстрацию"/>
              </a:rPr>
              <a:t>Атомная подводная лодка ВМС США «Коннектикут» в Арктике</a:t>
            </a:r>
            <a:endParaRPr lang="ru-RU" sz="3000" dirty="0"/>
          </a:p>
          <a:p>
            <a:endParaRPr lang="ru-RU" sz="3000" dirty="0"/>
          </a:p>
        </p:txBody>
      </p:sp>
      <p:pic>
        <p:nvPicPr>
          <p:cNvPr id="5" name="Содержимое 4" descr="НАТО учится воевать у границ России в Арктике">
            <a:hlinkClick r:id="rId5" tooltip="&quot;Посмотреть иллюстрацию&quot;"/>
          </p:cNvPr>
          <p:cNvPicPr>
            <a:picLocks noGrp="1"/>
          </p:cNvPicPr>
          <p:nvPr>
            <p:ph sz="half" idx="2"/>
          </p:nvPr>
        </p:nvPicPr>
        <p:blipFill>
          <a:blip r:embed="rId6" cstate="print">
            <a:extLst>
              <a:ext uri="{28A0092B-C50C-407E-A947-70E740481C1C}">
                <a14:useLocalDpi xmlns:a14="http://schemas.microsoft.com/office/drawing/2010/main" val="0"/>
              </a:ext>
            </a:extLst>
          </a:blip>
          <a:stretch>
            <a:fillRect/>
          </a:stretch>
        </p:blipFill>
        <p:spPr bwMode="auto">
          <a:xfrm>
            <a:off x="4572000" y="1556792"/>
            <a:ext cx="4038600" cy="2700813"/>
          </a:xfrm>
          <a:prstGeom prst="rect">
            <a:avLst/>
          </a:prstGeom>
          <a:noFill/>
          <a:ln>
            <a:noFill/>
          </a:ln>
        </p:spPr>
      </p:pic>
      <p:pic>
        <p:nvPicPr>
          <p:cNvPr id="6" name="Содержимое 3" descr="«Готовься, Россия»: подлодки Британии и США идут в Арктику">
            <a:hlinkClick r:id="rId4" tooltip="&quot;Посмотреть иллюстрацию&quot;"/>
          </p:cNvPr>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4005064"/>
            <a:ext cx="4104456" cy="25202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4090"/>
            <a:ext cx="8229600" cy="1143000"/>
          </a:xfrm>
        </p:spPr>
        <p:txBody>
          <a:bodyPr>
            <a:normAutofit/>
          </a:bodyPr>
          <a:lstStyle/>
          <a:p>
            <a:r>
              <a:rPr lang="ru-RU" sz="3600" b="1" dirty="0" smtClean="0"/>
              <a:t>Зеркальный ответ России</a:t>
            </a:r>
            <a:endParaRPr lang="ru-RU" sz="3600" b="1" dirty="0"/>
          </a:p>
        </p:txBody>
      </p:sp>
      <p:sp>
        <p:nvSpPr>
          <p:cNvPr id="3" name="Объект 2"/>
          <p:cNvSpPr>
            <a:spLocks noGrp="1"/>
          </p:cNvSpPr>
          <p:nvPr>
            <p:ph sz="half" idx="1"/>
          </p:nvPr>
        </p:nvSpPr>
        <p:spPr>
          <a:xfrm>
            <a:off x="251520" y="1196752"/>
            <a:ext cx="4608512" cy="5184576"/>
          </a:xfrm>
        </p:spPr>
        <p:txBody>
          <a:bodyPr>
            <a:noAutofit/>
          </a:bodyPr>
          <a:lstStyle/>
          <a:p>
            <a:pPr algn="just"/>
            <a:r>
              <a:rPr lang="ru-RU" sz="1800" dirty="0"/>
              <a:t>Эскалация напряженности во взаимоотношениях с западными странами, нагнетание под надуманными поводами мифа о «русской угрозе» вкупе с постоянными военными упражнениями у границ России, у ее арктических рубежей, вынуждают российское Министерство обороны принимать ответные меры, проводить комплекс мероприятий по поддержанию высокой степени готовности всех сил и средств на арктическом направлении, продолжать мероприятия по капитальному строительству в Арктике объектов министерства обороны, включая реконструкцию арктических аэродромов, обустройство арктических баз типа «Арктический трилистник» на островах и побережье в арктической зоне.</a:t>
            </a:r>
          </a:p>
          <a:p>
            <a:pPr algn="just"/>
            <a:endParaRPr lang="ru-RU" sz="1800" dirty="0"/>
          </a:p>
        </p:txBody>
      </p:sp>
      <p:pic>
        <p:nvPicPr>
          <p:cNvPr id="5" name="Объект 4" descr="В Арктике">
            <a:hlinkClick r:id="rId2" tooltip="&quot;Посмотреть иллюстрацию&quo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76056" y="1196752"/>
            <a:ext cx="3822576" cy="2664296"/>
          </a:xfrm>
          <a:prstGeom prst="rect">
            <a:avLst/>
          </a:prstGeom>
          <a:noFill/>
          <a:ln>
            <a:noFill/>
          </a:ln>
        </p:spPr>
      </p:pic>
      <p:pic>
        <p:nvPicPr>
          <p:cNvPr id="6" name="Рисунок 5" descr="На Новосибирских островах прошли учения с ракетными стрельбами"/>
          <p:cNvPicPr/>
          <p:nvPr/>
        </p:nvPicPr>
        <p:blipFill>
          <a:blip r:embed="rId4">
            <a:extLst>
              <a:ext uri="{28A0092B-C50C-407E-A947-70E740481C1C}">
                <a14:useLocalDpi xmlns:a14="http://schemas.microsoft.com/office/drawing/2010/main" val="0"/>
              </a:ext>
            </a:extLst>
          </a:blip>
          <a:srcRect/>
          <a:stretch>
            <a:fillRect/>
          </a:stretch>
        </p:blipFill>
        <p:spPr bwMode="auto">
          <a:xfrm>
            <a:off x="5076056" y="3861048"/>
            <a:ext cx="3816424" cy="2520280"/>
          </a:xfrm>
          <a:prstGeom prst="rect">
            <a:avLst/>
          </a:prstGeom>
          <a:noFill/>
          <a:ln>
            <a:noFill/>
          </a:ln>
        </p:spPr>
      </p:pic>
    </p:spTree>
    <p:extLst>
      <p:ext uri="{BB962C8B-B14F-4D97-AF65-F5344CB8AC3E}">
        <p14:creationId xmlns:p14="http://schemas.microsoft.com/office/powerpoint/2010/main" val="824300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Безопасность в Арктике</a:t>
            </a:r>
            <a:endParaRPr lang="ru-RU" dirty="0"/>
          </a:p>
        </p:txBody>
      </p:sp>
      <p:sp>
        <p:nvSpPr>
          <p:cNvPr id="3" name="Содержимое 2"/>
          <p:cNvSpPr>
            <a:spLocks noGrp="1"/>
          </p:cNvSpPr>
          <p:nvPr>
            <p:ph sz="half" idx="1"/>
          </p:nvPr>
        </p:nvSpPr>
        <p:spPr>
          <a:xfrm>
            <a:off x="457200" y="1196752"/>
            <a:ext cx="4038600" cy="5256584"/>
          </a:xfrm>
        </p:spPr>
        <p:txBody>
          <a:bodyPr>
            <a:normAutofit fontScale="77500" lnSpcReduction="20000"/>
          </a:bodyPr>
          <a:lstStyle/>
          <a:p>
            <a:r>
              <a:rPr lang="ru-RU" dirty="0"/>
              <a:t>Россия никакой "милитаризации" арктического региона не предпринимает. Безопасность арктических рубежей страны была серьёзно подорвана в 90-е годы</a:t>
            </a:r>
            <a:r>
              <a:rPr lang="ru-RU" dirty="0" smtClean="0"/>
              <a:t>.</a:t>
            </a:r>
          </a:p>
          <a:p>
            <a:r>
              <a:rPr lang="ru-RU" dirty="0" smtClean="0"/>
              <a:t> </a:t>
            </a:r>
            <a:r>
              <a:rPr lang="ru-RU" dirty="0"/>
              <a:t>Сейчас мы восстанавливаем — на новой технологической основе — то, что было разрушено</a:t>
            </a:r>
            <a:r>
              <a:rPr lang="ru-RU" dirty="0" smtClean="0"/>
              <a:t>.</a:t>
            </a:r>
            <a:r>
              <a:rPr lang="ru-RU" dirty="0"/>
              <a:t> Строительство ледоколов, портов и железных дорог — вот что станет локомотивом, который потянет за собой все дальнейшие этапы развития.</a:t>
            </a:r>
          </a:p>
          <a:p>
            <a:endParaRPr lang="ru-RU" b="1" dirty="0"/>
          </a:p>
        </p:txBody>
      </p:sp>
      <p:pic>
        <p:nvPicPr>
          <p:cNvPr id="1026" name="Picture 2" descr="C:\Users\kulevasv.LYCEUM87\Desktop\арктика новые фотки\cfvjktn 2.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1340768"/>
            <a:ext cx="3771900" cy="29923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ulevasv.LYCEUM87\Desktop\арктика новые фотки\амдерма метеослужба.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501008"/>
            <a:ext cx="3945024" cy="29523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Сопутствующие задачи</a:t>
            </a:r>
            <a:endParaRPr lang="ru-RU" dirty="0"/>
          </a:p>
        </p:txBody>
      </p:sp>
      <p:sp>
        <p:nvSpPr>
          <p:cNvPr id="3" name="Содержимое 2"/>
          <p:cNvSpPr>
            <a:spLocks noGrp="1"/>
          </p:cNvSpPr>
          <p:nvPr>
            <p:ph sz="half" idx="1"/>
          </p:nvPr>
        </p:nvSpPr>
        <p:spPr/>
        <p:txBody>
          <a:bodyPr>
            <a:normAutofit fontScale="70000" lnSpcReduction="20000"/>
          </a:bodyPr>
          <a:lstStyle/>
          <a:p>
            <a:r>
              <a:rPr lang="ru-RU" dirty="0" smtClean="0"/>
              <a:t>По </a:t>
            </a:r>
            <a:r>
              <a:rPr lang="ru-RU" dirty="0"/>
              <a:t>инициативе президента России начата генеральная уборка Арктики, очистка ее территории от мусора и отходов, образовавшихся в течение многих десятилетий хозяйственной деятельности</a:t>
            </a:r>
            <a:r>
              <a:rPr lang="ru-RU" dirty="0" smtClean="0"/>
              <a:t>. </a:t>
            </a:r>
          </a:p>
          <a:p>
            <a:endParaRPr lang="ru-RU" dirty="0"/>
          </a:p>
          <a:p>
            <a:r>
              <a:rPr lang="ru-RU" dirty="0" smtClean="0"/>
              <a:t>На архипелаге Новая Земля, аэродроме </a:t>
            </a:r>
            <a:r>
              <a:rPr lang="ru-RU" dirty="0" err="1" smtClean="0"/>
              <a:t>Алыкель</a:t>
            </a:r>
            <a:r>
              <a:rPr lang="ru-RU" dirty="0" smtClean="0"/>
              <a:t>, островах Котельный и Врангеля очищено 100 740 квадратных километров территорий, всего собрано 16 тысяч и вывезено 10 тысяч тонн металлолома. В полном объёме утилизированы все подлежащие сносу 432 здания..</a:t>
            </a:r>
          </a:p>
          <a:p>
            <a:endParaRPr lang="ru-RU" dirty="0"/>
          </a:p>
        </p:txBody>
      </p:sp>
      <p:sp>
        <p:nvSpPr>
          <p:cNvPr id="5" name="Содержимое 4"/>
          <p:cNvSpPr>
            <a:spLocks noGrp="1"/>
          </p:cNvSpPr>
          <p:nvPr>
            <p:ph sz="half" idx="2"/>
          </p:nvPr>
        </p:nvSpPr>
        <p:spPr>
          <a:xfrm>
            <a:off x="4648200" y="1484785"/>
            <a:ext cx="4038600" cy="4752528"/>
          </a:xfrm>
        </p:spPr>
        <p:txBody>
          <a:bodyPr>
            <a:normAutofit fontScale="70000" lnSpcReduction="20000"/>
          </a:bodyPr>
          <a:lstStyle/>
          <a:p>
            <a:r>
              <a:rPr lang="ru-RU" dirty="0"/>
              <a:t>Осталось очистить 13 155 квадратных километров</a:t>
            </a:r>
          </a:p>
        </p:txBody>
      </p:sp>
      <p:pic>
        <p:nvPicPr>
          <p:cNvPr id="4" name="Содержимое 3" descr="https://phototass1.cdnvideo.ru/width/333_3412a45b/tass/m2/uploads/i/20170327/4464817.jpg">
            <a:hlinkClick r:id="rId2" tgtFrame="&quot;_blank&quot;"/>
          </p:cNvPr>
          <p:cNvPicPr>
            <a:picLocks/>
          </p:cNvPicPr>
          <p:nvPr/>
        </p:nvPicPr>
        <p:blipFill>
          <a:blip r:embed="rId3" cstate="print"/>
          <a:srcRect/>
          <a:stretch>
            <a:fillRect/>
          </a:stretch>
        </p:blipFill>
        <p:spPr bwMode="auto">
          <a:xfrm>
            <a:off x="5076056" y="2420888"/>
            <a:ext cx="3600400" cy="331236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t>Сопутствующие задачи</a:t>
            </a:r>
            <a:endParaRPr lang="ru-RU" dirty="0"/>
          </a:p>
        </p:txBody>
      </p:sp>
      <p:sp>
        <p:nvSpPr>
          <p:cNvPr id="8" name="Содержимое 7"/>
          <p:cNvSpPr>
            <a:spLocks noGrp="1"/>
          </p:cNvSpPr>
          <p:nvPr>
            <p:ph sz="half" idx="1"/>
          </p:nvPr>
        </p:nvSpPr>
        <p:spPr/>
        <p:txBody>
          <a:bodyPr>
            <a:normAutofit fontScale="77500" lnSpcReduction="20000"/>
          </a:bodyPr>
          <a:lstStyle/>
          <a:p>
            <a:pPr algn="just"/>
            <a:r>
              <a:rPr lang="ru-RU" b="1" dirty="0" smtClean="0"/>
              <a:t>Параллельно восстановлению военных объектов идёт создание инфраструктуры, необходимой для чисто хозяйственной деятельности.</a:t>
            </a:r>
          </a:p>
          <a:p>
            <a:pPr algn="just"/>
            <a:r>
              <a:rPr lang="ru-RU" b="1" dirty="0" smtClean="0"/>
              <a:t> На армейских площадках в Арктике трудятся тысячи строителей, работает более 200 единиц техники. На Новосибирских островах восстанавливается  морской порт</a:t>
            </a:r>
            <a:r>
              <a:rPr lang="ru-RU" dirty="0" smtClean="0"/>
              <a:t>.</a:t>
            </a:r>
            <a:endParaRPr lang="ru-RU" dirty="0"/>
          </a:p>
        </p:txBody>
      </p:sp>
      <p:sp>
        <p:nvSpPr>
          <p:cNvPr id="5" name="Прямоугольник 4"/>
          <p:cNvSpPr/>
          <p:nvPr/>
        </p:nvSpPr>
        <p:spPr>
          <a:xfrm>
            <a:off x="395536" y="1700808"/>
            <a:ext cx="4104456" cy="369332"/>
          </a:xfrm>
          <a:prstGeom prst="rect">
            <a:avLst/>
          </a:prstGeom>
        </p:spPr>
        <p:txBody>
          <a:bodyPr wrap="square">
            <a:spAutoFit/>
          </a:bodyPr>
          <a:lstStyle/>
          <a:p>
            <a:r>
              <a:rPr lang="ru-RU" dirty="0" smtClean="0"/>
              <a:t> </a:t>
            </a:r>
            <a:endParaRPr lang="ru-RU" dirty="0"/>
          </a:p>
        </p:txBody>
      </p:sp>
      <p:pic>
        <p:nvPicPr>
          <p:cNvPr id="6" name="Объект 5" descr="Российские вертолеты. Арктика">
            <a:hlinkClick r:id="rId2" tooltip="&quot;Посмотреть иллюстрацию&quo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72420" y="1340768"/>
            <a:ext cx="4038600" cy="2520280"/>
          </a:xfrm>
          <a:prstGeom prst="rect">
            <a:avLst/>
          </a:prstGeom>
          <a:noFill/>
          <a:ln>
            <a:noFill/>
          </a:ln>
        </p:spPr>
      </p:pic>
      <p:pic>
        <p:nvPicPr>
          <p:cNvPr id="9218" name="Picture 2" descr="C:\Users\kulevasv.LYCEUM87\Desktop\подлодка рисунок.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645024"/>
            <a:ext cx="4104456" cy="26837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Восстановление инфраструктуры</a:t>
            </a:r>
            <a:endParaRPr lang="ru-RU" dirty="0"/>
          </a:p>
        </p:txBody>
      </p:sp>
      <p:sp>
        <p:nvSpPr>
          <p:cNvPr id="4" name="Объект 3"/>
          <p:cNvSpPr>
            <a:spLocks noGrp="1"/>
          </p:cNvSpPr>
          <p:nvPr>
            <p:ph sz="half" idx="2"/>
          </p:nvPr>
        </p:nvSpPr>
        <p:spPr>
          <a:xfrm>
            <a:off x="5508104" y="1600200"/>
            <a:ext cx="3178696" cy="4925144"/>
          </a:xfrm>
        </p:spPr>
        <p:txBody>
          <a:bodyPr>
            <a:normAutofit/>
          </a:bodyPr>
          <a:lstStyle/>
          <a:p>
            <a:r>
              <a:rPr lang="ru-RU" sz="2000" dirty="0"/>
              <a:t>В 2018 году планируется построить более трех тысяч шестисот зданий и сооружений, на эти цели выделено 117,6 млрд рублей. Из них 93,9 млрд рублей — на возведение специальных и военных объектов, в том числе для размещения нового вооружения и военной техники</a:t>
            </a:r>
          </a:p>
          <a:p>
            <a:endParaRPr lang="ru-RU" dirty="0"/>
          </a:p>
        </p:txBody>
      </p:sp>
      <p:pic>
        <p:nvPicPr>
          <p:cNvPr id="5" name="Объект 4" descr="Служба тыла. Арктика">
            <a:hlinkClick r:id="rId2" tooltip="&quot;Посмотреть иллюстрацию&quo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55576" y="1412776"/>
            <a:ext cx="4320480" cy="2880320"/>
          </a:xfrm>
          <a:prstGeom prst="rect">
            <a:avLst/>
          </a:prstGeom>
          <a:noFill/>
          <a:ln>
            <a:noFill/>
          </a:ln>
        </p:spPr>
      </p:pic>
      <p:sp>
        <p:nvSpPr>
          <p:cNvPr id="3" name="Прямоугольник 2"/>
          <p:cNvSpPr/>
          <p:nvPr/>
        </p:nvSpPr>
        <p:spPr>
          <a:xfrm>
            <a:off x="179512" y="4293096"/>
            <a:ext cx="5688632" cy="2308324"/>
          </a:xfrm>
          <a:prstGeom prst="rect">
            <a:avLst/>
          </a:prstGeom>
        </p:spPr>
        <p:txBody>
          <a:bodyPr wrap="square">
            <a:spAutoFit/>
          </a:bodyPr>
          <a:lstStyle/>
          <a:p>
            <a:pPr fontAlgn="base"/>
            <a:r>
              <a:rPr lang="ru-RU" dirty="0"/>
              <a:t>На коллегии Министерства обороны 26 февраля </a:t>
            </a:r>
            <a:r>
              <a:rPr lang="ru-RU" dirty="0" smtClean="0"/>
              <a:t>2018г. министр </a:t>
            </a:r>
            <a:r>
              <a:rPr lang="ru-RU" dirty="0"/>
              <a:t>обороны Шойгу в своем </a:t>
            </a:r>
            <a:r>
              <a:rPr lang="ru-RU" dirty="0" smtClean="0"/>
              <a:t>выступлении сообщил:</a:t>
            </a:r>
          </a:p>
          <a:p>
            <a:pPr fontAlgn="base"/>
            <a:r>
              <a:rPr lang="ru-RU" dirty="0" smtClean="0"/>
              <a:t> «</a:t>
            </a:r>
            <a:r>
              <a:rPr lang="ru-RU" dirty="0"/>
              <a:t>С 2013 года в условиях Крайнего Севера возведено 545 объектов общей площадью более 710 тысяч квадратных метров. Такое масштабное строительство в арктических широтах не осуществляла ни одна страна мира».</a:t>
            </a:r>
          </a:p>
        </p:txBody>
      </p:sp>
    </p:spTree>
    <p:extLst>
      <p:ext uri="{BB962C8B-B14F-4D97-AF65-F5344CB8AC3E}">
        <p14:creationId xmlns:p14="http://schemas.microsoft.com/office/powerpoint/2010/main" val="1884854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Реальность угрозы</a:t>
            </a:r>
            <a:endParaRPr lang="ru-RU" dirty="0"/>
          </a:p>
        </p:txBody>
      </p:sp>
      <p:sp>
        <p:nvSpPr>
          <p:cNvPr id="3" name="Содержимое 2"/>
          <p:cNvSpPr>
            <a:spLocks noGrp="1"/>
          </p:cNvSpPr>
          <p:nvPr>
            <p:ph sz="half" idx="1"/>
          </p:nvPr>
        </p:nvSpPr>
        <p:spPr>
          <a:xfrm>
            <a:off x="457200" y="1600200"/>
            <a:ext cx="4038600" cy="4925144"/>
          </a:xfrm>
        </p:spPr>
        <p:txBody>
          <a:bodyPr>
            <a:normAutofit fontScale="62500" lnSpcReduction="20000"/>
          </a:bodyPr>
          <a:lstStyle/>
          <a:p>
            <a:r>
              <a:rPr lang="ru-RU" dirty="0" smtClean="0"/>
              <a:t>Сегодня </a:t>
            </a:r>
            <a:r>
              <a:rPr lang="ru-RU" dirty="0"/>
              <a:t>Арктика становится источником военных угроз стран Северо-Атлантического альянса.</a:t>
            </a:r>
            <a:r>
              <a:rPr lang="ru-RU" b="1" dirty="0"/>
              <a:t> </a:t>
            </a:r>
            <a:endParaRPr lang="ru-RU" b="1" dirty="0" smtClean="0"/>
          </a:p>
          <a:p>
            <a:r>
              <a:rPr lang="ru-RU" b="1" dirty="0" smtClean="0"/>
              <a:t>В </a:t>
            </a:r>
            <a:r>
              <a:rPr lang="ru-RU" b="1" dirty="0"/>
              <a:t>Норвегии  функционирует военно-морская база НАТО</a:t>
            </a:r>
            <a:r>
              <a:rPr lang="ru-RU" b="1" dirty="0" smtClean="0"/>
              <a:t>.</a:t>
            </a:r>
          </a:p>
          <a:p>
            <a:r>
              <a:rPr lang="ru-RU" b="1" dirty="0" smtClean="0"/>
              <a:t> </a:t>
            </a:r>
            <a:r>
              <a:rPr lang="ru-RU" b="1" dirty="0"/>
              <a:t>В к. 2000-х </a:t>
            </a:r>
            <a:r>
              <a:rPr lang="ru-RU" b="1" dirty="0" err="1"/>
              <a:t>гг</a:t>
            </a:r>
            <a:r>
              <a:rPr lang="ru-RU" b="1" dirty="0"/>
              <a:t>   США   по "Арктическому плану действий ВМС" создали  систему ПРО морского базирования в арктической зоне. На Аляске  - три базы американских сухопутных войск, три базы ВВС,  объекты береговой охраны. Военно-морское министерство США заявляет:  этих сил недостаточно </a:t>
            </a:r>
            <a:endParaRPr lang="ru-RU" b="1" dirty="0" smtClean="0"/>
          </a:p>
          <a:p>
            <a:pPr>
              <a:buNone/>
            </a:pPr>
            <a:r>
              <a:rPr lang="ru-RU" b="1" dirty="0" smtClean="0"/>
              <a:t>       и </a:t>
            </a:r>
            <a:r>
              <a:rPr lang="ru-RU" b="1" dirty="0"/>
              <a:t>их надо </a:t>
            </a:r>
            <a:r>
              <a:rPr lang="ru-RU" b="1" dirty="0" smtClean="0"/>
              <a:t>увеличивать</a:t>
            </a:r>
          </a:p>
          <a:p>
            <a:pPr>
              <a:buNone/>
            </a:pPr>
            <a:endParaRPr lang="ru-RU" b="1" dirty="0"/>
          </a:p>
          <a:p>
            <a:pPr>
              <a:buNone/>
            </a:pPr>
            <a:endParaRPr lang="ru-RU" b="1" dirty="0" smtClean="0"/>
          </a:p>
          <a:p>
            <a:pPr>
              <a:buNone/>
            </a:pPr>
            <a:r>
              <a:rPr lang="ru-RU" u="sng" dirty="0" err="1" smtClean="0">
                <a:hlinkClick r:id="rId2" tooltip="Посмотреть иллюстрацию"/>
              </a:rPr>
              <a:t>Илл</a:t>
            </a:r>
            <a:r>
              <a:rPr lang="ru-RU" u="sng" dirty="0" smtClean="0">
                <a:hlinkClick r:id="rId2" tooltip="Посмотреть иллюстрацию"/>
              </a:rPr>
              <a:t>. Американские </a:t>
            </a:r>
            <a:r>
              <a:rPr lang="ru-RU" u="sng" dirty="0">
                <a:hlinkClick r:id="rId2" tooltip="Посмотреть иллюстрацию"/>
              </a:rPr>
              <a:t>солдаты. </a:t>
            </a:r>
            <a:endParaRPr lang="ru-RU" u="sng" dirty="0" smtClean="0">
              <a:hlinkClick r:id="rId2" tooltip="Посмотреть иллюстрацию"/>
            </a:endParaRPr>
          </a:p>
          <a:p>
            <a:pPr>
              <a:buNone/>
            </a:pPr>
            <a:r>
              <a:rPr lang="ru-RU" u="sng" dirty="0" smtClean="0">
                <a:hlinkClick r:id="rId2" tooltip="Посмотреть иллюстрацию"/>
              </a:rPr>
              <a:t>Учения </a:t>
            </a:r>
            <a:r>
              <a:rPr lang="ru-RU" u="sng" dirty="0">
                <a:hlinkClick r:id="rId2" tooltip="Посмотреть иллюстрацию"/>
              </a:rPr>
              <a:t>на Аляске</a:t>
            </a:r>
            <a:endParaRPr lang="ru-RU" dirty="0"/>
          </a:p>
          <a:p>
            <a:pPr>
              <a:buNone/>
            </a:pPr>
            <a:endParaRPr lang="ru-RU" dirty="0"/>
          </a:p>
        </p:txBody>
      </p:sp>
      <p:pic>
        <p:nvPicPr>
          <p:cNvPr id="5" name="Содержимое 4" descr="Американские солдаты. Учения на Аляске">
            <a:hlinkClick r:id="rId2" tooltip="&quot;Посмотреть иллюстрацию&quot;"/>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412776"/>
            <a:ext cx="3283024" cy="3168352"/>
          </a:xfrm>
          <a:prstGeom prst="rect">
            <a:avLst/>
          </a:prstGeom>
          <a:noFill/>
          <a:ln>
            <a:noFill/>
          </a:ln>
        </p:spPr>
      </p:pic>
      <p:pic>
        <p:nvPicPr>
          <p:cNvPr id="18433" name="Picture 1" descr="C:\Users\Светлана Викторовна\Desktop\военные фотки арктика\111358_Evgeniy_Kuyvashev_v_Homutovke__zima_strelybi_ucheniya_armiya_soldati_pokazatelynie_vistupleniya_1426536582.jpg"/>
          <p:cNvPicPr>
            <a:picLocks noChangeAspect="1" noChangeArrowheads="1"/>
          </p:cNvPicPr>
          <p:nvPr/>
        </p:nvPicPr>
        <p:blipFill>
          <a:blip r:embed="rId4" cstate="print"/>
          <a:srcRect/>
          <a:stretch>
            <a:fillRect/>
          </a:stretch>
        </p:blipFill>
        <p:spPr bwMode="auto">
          <a:xfrm>
            <a:off x="4211960" y="4365104"/>
            <a:ext cx="4032448" cy="242088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r>
            <a:br>
              <a:rPr lang="ru-RU" dirty="0"/>
            </a:br>
            <a:r>
              <a:rPr lang="ru-RU" b="1" dirty="0"/>
              <a:t>Рост интереса к Крайнему Северу и к Арктической зоне России</a:t>
            </a:r>
            <a:r>
              <a:rPr lang="ru-RU" dirty="0"/>
              <a:t/>
            </a:r>
            <a:br>
              <a:rPr lang="ru-RU" dirty="0"/>
            </a:b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b="1" dirty="0" smtClean="0"/>
              <a:t>	</a:t>
            </a:r>
            <a:endParaRPr lang="ru-RU" dirty="0"/>
          </a:p>
          <a:p>
            <a:pPr marL="0" indent="0">
              <a:buNone/>
            </a:pPr>
            <a:r>
              <a:rPr lang="ru-RU" dirty="0"/>
              <a:t>1.огромные природные богатства Арктической зоны,</a:t>
            </a:r>
          </a:p>
          <a:p>
            <a:pPr marL="0" indent="0">
              <a:buNone/>
            </a:pPr>
            <a:r>
              <a:rPr lang="ru-RU" dirty="0"/>
              <a:t>2. здесь проходят перспективные морские и авиационные трассы. Они сокращают и удешевляют доставку торговых грузов и пассажиров не только между различными странами, но и разными континентами. </a:t>
            </a:r>
          </a:p>
          <a:p>
            <a:pPr marL="0" indent="0">
              <a:buNone/>
            </a:pPr>
            <a:r>
              <a:rPr lang="ru-RU" dirty="0"/>
              <a:t>3</a:t>
            </a:r>
            <a:r>
              <a:rPr lang="ru-RU" dirty="0" smtClean="0"/>
              <a:t>.</a:t>
            </a:r>
            <a:r>
              <a:rPr lang="ru-RU" dirty="0"/>
              <a:t> </a:t>
            </a:r>
            <a:r>
              <a:rPr lang="ru-RU" dirty="0" smtClean="0"/>
              <a:t>природно-экологические факторы -  </a:t>
            </a:r>
            <a:r>
              <a:rPr lang="ru-RU" dirty="0"/>
              <a:t>д</a:t>
            </a:r>
            <a:r>
              <a:rPr lang="ru-RU" dirty="0" smtClean="0"/>
              <a:t>олгое </a:t>
            </a:r>
            <a:r>
              <a:rPr lang="ru-RU" dirty="0"/>
              <a:t>время </a:t>
            </a:r>
            <a:r>
              <a:rPr lang="ru-RU" dirty="0" smtClean="0"/>
              <a:t>арктические  </a:t>
            </a:r>
            <a:r>
              <a:rPr lang="ru-RU" dirty="0"/>
              <a:t>кладовые полезных ископаемых не осваивались из-за крайне затруднённого доступа к </a:t>
            </a:r>
            <a:r>
              <a:rPr lang="ru-RU" dirty="0" smtClean="0"/>
              <a:t>ним, но наметившееся </a:t>
            </a:r>
            <a:r>
              <a:rPr lang="ru-RU" dirty="0"/>
              <a:t>потепление климата и связанное с ним частичное таяние арктических льдов </a:t>
            </a:r>
            <a:r>
              <a:rPr lang="ru-RU" dirty="0" smtClean="0"/>
              <a:t>по прогнозам облегчает </a:t>
            </a:r>
            <a:r>
              <a:rPr lang="ru-RU" dirty="0"/>
              <a:t>условия экономического освоения арктических территорий. </a:t>
            </a:r>
          </a:p>
          <a:p>
            <a:pPr marL="0" indent="0">
              <a:buNone/>
            </a:pPr>
            <a:r>
              <a:rPr lang="ru-RU" dirty="0"/>
              <a:t>4.учащаются  попытки Запада —  по линии НАТО — "застолбить" своё военное присутствие в Арктике, что вызывает ответные меры по обеспечению безопасности нашей страны.</a:t>
            </a:r>
          </a:p>
          <a:p>
            <a:endParaRPr lang="ru-RU" dirty="0"/>
          </a:p>
          <a:p>
            <a:endParaRPr lang="ru-RU" dirty="0" smtClean="0"/>
          </a:p>
          <a:p>
            <a:endParaRPr lang="ru-RU" dirty="0"/>
          </a:p>
        </p:txBody>
      </p:sp>
    </p:spTree>
    <p:extLst>
      <p:ext uri="{BB962C8B-B14F-4D97-AF65-F5344CB8AC3E}">
        <p14:creationId xmlns:p14="http://schemas.microsoft.com/office/powerpoint/2010/main" val="2483806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Угрозы безопасности РФ</a:t>
            </a:r>
            <a:endParaRPr lang="ru-RU" dirty="0"/>
          </a:p>
        </p:txBody>
      </p:sp>
      <p:sp>
        <p:nvSpPr>
          <p:cNvPr id="5" name="Содержимое 4"/>
          <p:cNvSpPr>
            <a:spLocks noGrp="1"/>
          </p:cNvSpPr>
          <p:nvPr>
            <p:ph sz="half" idx="1"/>
          </p:nvPr>
        </p:nvSpPr>
        <p:spPr>
          <a:xfrm>
            <a:off x="457200" y="1600200"/>
            <a:ext cx="4038600" cy="4709120"/>
          </a:xfrm>
        </p:spPr>
        <p:txBody>
          <a:bodyPr>
            <a:normAutofit fontScale="62500" lnSpcReduction="20000"/>
          </a:bodyPr>
          <a:lstStyle/>
          <a:p>
            <a:pPr fontAlgn="base"/>
            <a:r>
              <a:rPr lang="ru-RU" dirty="0" smtClean="0"/>
              <a:t>Арктические государства в 2008 году договорились, что все разногласия будут решать в рамках Конвенции ООН по морскому праву. Однако, как показывают события последних 20 лет, страны Запада не склонны соблюдать нормы международного законодательства, когда они ограничивают их интересы.</a:t>
            </a:r>
          </a:p>
          <a:p>
            <a:pPr fontAlgn="base"/>
            <a:r>
              <a:rPr lang="ru-RU" dirty="0" smtClean="0"/>
              <a:t>Ряд государств стремятся пересмотреть разграничение континентального шельфа, чтобы расширить за счет богатых ресурсами территорий свою исключительную экономическую зону. В рамках антироссийских санкций ограничено участие РФ в интернациональных проектах освоения Арктики.</a:t>
            </a:r>
          </a:p>
        </p:txBody>
      </p:sp>
      <p:sp>
        <p:nvSpPr>
          <p:cNvPr id="6" name="Содержимое 5"/>
          <p:cNvSpPr>
            <a:spLocks noGrp="1"/>
          </p:cNvSpPr>
          <p:nvPr>
            <p:ph sz="half" idx="2"/>
          </p:nvPr>
        </p:nvSpPr>
        <p:spPr>
          <a:xfrm>
            <a:off x="4648200" y="1600200"/>
            <a:ext cx="4038600" cy="4781128"/>
          </a:xfrm>
        </p:spPr>
        <p:txBody>
          <a:bodyPr>
            <a:normAutofit fontScale="62500" lnSpcReduction="20000"/>
          </a:bodyPr>
          <a:lstStyle/>
          <a:p>
            <a:pPr fontAlgn="base"/>
            <a:r>
              <a:rPr lang="ru-RU" dirty="0" smtClean="0"/>
              <a:t>Наши соседи не согласны с действующим режимом Северного морского пути и стремятся превратить его в международный коммерческий транзитный маршрут.</a:t>
            </a:r>
          </a:p>
          <a:p>
            <a:pPr fontAlgn="base"/>
            <a:r>
              <a:rPr lang="ru-RU" dirty="0" smtClean="0"/>
              <a:t>Одновременно в последние годы Запад предпринял ряд шагов, направленных на восстановление своего военного потенциала в Арктике, сокращенного после окончания холодной войны.</a:t>
            </a:r>
          </a:p>
          <a:p>
            <a:pPr fontAlgn="base"/>
            <a:endParaRPr lang="ru-RU" dirty="0" smtClean="0"/>
          </a:p>
          <a:p>
            <a:endParaRPr lang="ru-RU" dirty="0" smtClean="0"/>
          </a:p>
          <a:p>
            <a:endParaRPr lang="ru-RU" dirty="0"/>
          </a:p>
        </p:txBody>
      </p:sp>
      <p:pic>
        <p:nvPicPr>
          <p:cNvPr id="7" name="Picture 2" descr="C:\Users\Светлана Викторовна\Desktop\военные фотки арктика\ракета.png"/>
          <p:cNvPicPr>
            <a:picLocks noChangeAspect="1" noChangeArrowheads="1"/>
          </p:cNvPicPr>
          <p:nvPr/>
        </p:nvPicPr>
        <p:blipFill>
          <a:blip r:embed="rId2" cstate="print"/>
          <a:srcRect/>
          <a:stretch>
            <a:fillRect/>
          </a:stretch>
        </p:blipFill>
        <p:spPr bwMode="auto">
          <a:xfrm>
            <a:off x="4788024" y="4509120"/>
            <a:ext cx="3816424" cy="201622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Реальность угрозы</a:t>
            </a:r>
          </a:p>
        </p:txBody>
      </p:sp>
      <p:sp>
        <p:nvSpPr>
          <p:cNvPr id="4" name="Объект 3"/>
          <p:cNvSpPr>
            <a:spLocks noGrp="1"/>
          </p:cNvSpPr>
          <p:nvPr>
            <p:ph sz="half" idx="2"/>
          </p:nvPr>
        </p:nvSpPr>
        <p:spPr>
          <a:xfrm>
            <a:off x="4648200" y="1340768"/>
            <a:ext cx="4038600" cy="4785395"/>
          </a:xfrm>
        </p:spPr>
        <p:txBody>
          <a:bodyPr>
            <a:normAutofit fontScale="92500" lnSpcReduction="10000"/>
          </a:bodyPr>
          <a:lstStyle/>
          <a:p>
            <a:r>
              <a:rPr lang="ru-RU" sz="1800" b="1" dirty="0"/>
              <a:t>В Северном Ледовитом океане дежурят американские и британские атомные подлодки, которые моделируют нанесение ударов ракетами морского базирования по объектам российской военной инфраструктуры. Подготовка к силовому противостоянию в Арктике идёт полным </a:t>
            </a:r>
            <a:r>
              <a:rPr lang="ru-RU" sz="1800" b="1" dirty="0" smtClean="0"/>
              <a:t>ходом</a:t>
            </a:r>
          </a:p>
          <a:p>
            <a:endParaRPr lang="ru-RU" sz="1600" dirty="0" smtClean="0"/>
          </a:p>
          <a:p>
            <a:r>
              <a:rPr lang="ru-RU" sz="1700" dirty="0" smtClean="0"/>
              <a:t>В рамках  </a:t>
            </a:r>
            <a:r>
              <a:rPr lang="ru-RU" sz="1700" dirty="0"/>
              <a:t>совместных учений с военно-морскими силами Великобритании в районе Северного полярного круга к северу от Аляски подлодки «</a:t>
            </a:r>
            <a:r>
              <a:rPr lang="ru-RU" sz="1700" dirty="0" err="1"/>
              <a:t>Hartford</a:t>
            </a:r>
            <a:r>
              <a:rPr lang="ru-RU" sz="1700" dirty="0"/>
              <a:t>» (проекта «</a:t>
            </a:r>
            <a:r>
              <a:rPr lang="ru-RU" sz="1700" dirty="0" err="1"/>
              <a:t>Seawolf</a:t>
            </a:r>
            <a:r>
              <a:rPr lang="ru-RU" sz="1700" dirty="0"/>
              <a:t>») и ударная подлодка «</a:t>
            </a:r>
            <a:r>
              <a:rPr lang="ru-RU" sz="1700" dirty="0" err="1"/>
              <a:t>Connecticut</a:t>
            </a:r>
            <a:r>
              <a:rPr lang="ru-RU" sz="1700" dirty="0"/>
              <a:t>» (проекта «</a:t>
            </a:r>
            <a:r>
              <a:rPr lang="ru-RU" sz="1700" dirty="0" err="1"/>
              <a:t>Los</a:t>
            </a:r>
            <a:r>
              <a:rPr lang="ru-RU" sz="1700" dirty="0"/>
              <a:t> </a:t>
            </a:r>
            <a:r>
              <a:rPr lang="ru-RU" sz="1700" dirty="0" err="1"/>
              <a:t>Angeles</a:t>
            </a:r>
            <a:r>
              <a:rPr lang="ru-RU" sz="1700" dirty="0"/>
              <a:t>») с крылатыми ракетами произвели всплытие из-подо </a:t>
            </a:r>
            <a:r>
              <a:rPr lang="ru-RU" sz="1700" dirty="0" smtClean="0"/>
              <a:t>льда 14 марта 2018 года</a:t>
            </a:r>
            <a:endParaRPr lang="ru-RU" sz="1700" dirty="0"/>
          </a:p>
        </p:txBody>
      </p:sp>
      <p:pic>
        <p:nvPicPr>
          <p:cNvPr id="5" name="Picture 2" descr="C:\Users\Светлана Викторовна\Desktop\подлодка сша в арктике.jpg"/>
          <p:cNvPicPr>
            <a:picLocks noGrp="1" noChangeAspect="1" noChangeArrowheads="1"/>
          </p:cNvPicPr>
          <p:nvPr>
            <p:ph sz="half" idx="1"/>
          </p:nvPr>
        </p:nvPicPr>
        <p:blipFill>
          <a:blip r:embed="rId2" cstate="print"/>
          <a:stretch>
            <a:fillRect/>
          </a:stretch>
        </p:blipFill>
        <p:spPr bwMode="auto">
          <a:xfrm>
            <a:off x="251520" y="1340768"/>
            <a:ext cx="4392488" cy="3052440"/>
          </a:xfrm>
          <a:prstGeom prst="rect">
            <a:avLst/>
          </a:prstGeom>
          <a:noFill/>
        </p:spPr>
      </p:pic>
      <p:sp>
        <p:nvSpPr>
          <p:cNvPr id="6" name="Прямоугольник 5"/>
          <p:cNvSpPr/>
          <p:nvPr/>
        </p:nvSpPr>
        <p:spPr>
          <a:xfrm>
            <a:off x="395536" y="3789040"/>
            <a:ext cx="4248472" cy="2585323"/>
          </a:xfrm>
          <a:prstGeom prst="rect">
            <a:avLst/>
          </a:prstGeom>
        </p:spPr>
        <p:txBody>
          <a:bodyPr wrap="square">
            <a:spAutoFit/>
          </a:bodyPr>
          <a:lstStyle/>
          <a:p>
            <a:r>
              <a:rPr lang="ru-RU" dirty="0" smtClean="0">
                <a:solidFill>
                  <a:srgbClr val="C00000"/>
                </a:solidFill>
              </a:rPr>
              <a:t>На регулярной основе возобновились военные учения НАТО, например, </a:t>
            </a:r>
            <a:r>
              <a:rPr lang="ru-RU" dirty="0" err="1" smtClean="0">
                <a:solidFill>
                  <a:srgbClr val="C00000"/>
                </a:solidFill>
              </a:rPr>
              <a:t>Cold</a:t>
            </a:r>
            <a:r>
              <a:rPr lang="ru-RU" dirty="0" smtClean="0">
                <a:solidFill>
                  <a:srgbClr val="C00000"/>
                </a:solidFill>
              </a:rPr>
              <a:t> </a:t>
            </a:r>
            <a:r>
              <a:rPr lang="ru-RU" dirty="0" err="1" smtClean="0">
                <a:solidFill>
                  <a:srgbClr val="C00000"/>
                </a:solidFill>
              </a:rPr>
              <a:t>Response</a:t>
            </a:r>
            <a:r>
              <a:rPr lang="ru-RU" dirty="0" smtClean="0">
                <a:solidFill>
                  <a:srgbClr val="C00000"/>
                </a:solidFill>
              </a:rPr>
              <a:t>, прекращенные в 1990-е годы. К военной активности привлекаются государства НАТО, не имеющие арктических территорий. На Западе рассматривается возможность создания военно-политических объединений, чьей зоной ответственности станет Арктика</a:t>
            </a:r>
            <a:endParaRPr lang="ru-RU" dirty="0">
              <a:solidFill>
                <a:srgbClr val="C00000"/>
              </a:solidFill>
            </a:endParaRPr>
          </a:p>
        </p:txBody>
      </p:sp>
    </p:spTree>
    <p:extLst>
      <p:ext uri="{BB962C8B-B14F-4D97-AF65-F5344CB8AC3E}">
        <p14:creationId xmlns:p14="http://schemas.microsoft.com/office/powerpoint/2010/main" val="342821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Реальность угрозы</a:t>
            </a:r>
            <a:endParaRPr lang="ru-RU" dirty="0"/>
          </a:p>
        </p:txBody>
      </p:sp>
      <p:sp>
        <p:nvSpPr>
          <p:cNvPr id="3" name="Содержимое 2"/>
          <p:cNvSpPr>
            <a:spLocks noGrp="1"/>
          </p:cNvSpPr>
          <p:nvPr>
            <p:ph sz="half" idx="1"/>
          </p:nvPr>
        </p:nvSpPr>
        <p:spPr>
          <a:xfrm>
            <a:off x="457200" y="1412776"/>
            <a:ext cx="4038600" cy="5256584"/>
          </a:xfrm>
        </p:spPr>
        <p:txBody>
          <a:bodyPr>
            <a:normAutofit fontScale="40000" lnSpcReduction="20000"/>
          </a:bodyPr>
          <a:lstStyle/>
          <a:p>
            <a:pPr algn="just"/>
            <a:r>
              <a:rPr lang="ru-RU" sz="4500" dirty="0"/>
              <a:t>До сих пор американская армия была небоеспособна в климатических условиях Арктики. Не имел достаточного количества боевых единиц, способных выполнять военные операции в Северном Ледовитом океане, и US </a:t>
            </a:r>
            <a:r>
              <a:rPr lang="ru-RU" sz="4500" dirty="0" err="1"/>
              <a:t>Navy</a:t>
            </a:r>
            <a:r>
              <a:rPr lang="ru-RU" sz="4500" dirty="0"/>
              <a:t>. Но не так давно Управление перспективных исследований и разработок, находящееся под эгидой Пентагона, выделило огромную сумму на конкурс по созданию военного оборудования, способного функционировать в условиях Крайнего Севера, что нацелено на преодоление этих проблем и милитаризацию арктической зоны. </a:t>
            </a:r>
            <a:r>
              <a:rPr lang="ru-RU" sz="4500" dirty="0" smtClean="0"/>
              <a:t>В </a:t>
            </a:r>
            <a:r>
              <a:rPr lang="ru-RU" sz="4500" dirty="0"/>
              <a:t>госдепартаменте США скоро появится специальный представитель по Арктике. Он будет отвечать за продвижение интересов США в регионе</a:t>
            </a:r>
            <a:r>
              <a:rPr lang="ru-RU" sz="4500" dirty="0" smtClean="0"/>
              <a:t>.</a:t>
            </a:r>
          </a:p>
          <a:p>
            <a:pPr>
              <a:buNone/>
            </a:pPr>
            <a:endParaRPr lang="ru-RU" sz="3300" dirty="0"/>
          </a:p>
          <a:p>
            <a:endParaRPr lang="ru-RU" dirty="0"/>
          </a:p>
        </p:txBody>
      </p:sp>
      <p:sp>
        <p:nvSpPr>
          <p:cNvPr id="5" name="Содержимое 4"/>
          <p:cNvSpPr>
            <a:spLocks noGrp="1"/>
          </p:cNvSpPr>
          <p:nvPr>
            <p:ph sz="half" idx="2"/>
          </p:nvPr>
        </p:nvSpPr>
        <p:spPr/>
        <p:txBody>
          <a:bodyPr>
            <a:normAutofit fontScale="40000" lnSpcReduction="20000"/>
          </a:bodyPr>
          <a:lstStyle/>
          <a:p>
            <a:r>
              <a:rPr lang="ru-RU" sz="4000" dirty="0" smtClean="0"/>
              <a:t>Постоянное присутствие американского флота в этом регионе - уже норма.</a:t>
            </a:r>
            <a:endParaRPr lang="ru-RU" sz="4000" dirty="0"/>
          </a:p>
        </p:txBody>
      </p:sp>
      <p:pic>
        <p:nvPicPr>
          <p:cNvPr id="4" name="Picture 3" descr="C:\Users\Светлана Викторовна\Desktop\военные фотки арктика\учения.jpg"/>
          <p:cNvPicPr>
            <a:picLocks noChangeAspect="1" noChangeArrowheads="1"/>
          </p:cNvPicPr>
          <p:nvPr/>
        </p:nvPicPr>
        <p:blipFill>
          <a:blip r:embed="rId2" cstate="print"/>
          <a:srcRect/>
          <a:stretch>
            <a:fillRect/>
          </a:stretch>
        </p:blipFill>
        <p:spPr bwMode="auto">
          <a:xfrm>
            <a:off x="4851498" y="2564904"/>
            <a:ext cx="3744416" cy="309634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3600" dirty="0" smtClean="0"/>
              <a:t>США: «Арктический план» в действии</a:t>
            </a:r>
            <a:endParaRPr lang="ru-RU" sz="3600" dirty="0"/>
          </a:p>
        </p:txBody>
      </p:sp>
      <p:sp>
        <p:nvSpPr>
          <p:cNvPr id="3" name="Содержимое 2"/>
          <p:cNvSpPr>
            <a:spLocks noGrp="1"/>
          </p:cNvSpPr>
          <p:nvPr>
            <p:ph sz="half" idx="1"/>
          </p:nvPr>
        </p:nvSpPr>
        <p:spPr>
          <a:xfrm>
            <a:off x="457200" y="1600200"/>
            <a:ext cx="4038600" cy="4853136"/>
          </a:xfrm>
        </p:spPr>
        <p:txBody>
          <a:bodyPr>
            <a:normAutofit fontScale="62500" lnSpcReduction="20000"/>
          </a:bodyPr>
          <a:lstStyle/>
          <a:p>
            <a:r>
              <a:rPr lang="ru-RU" b="1" dirty="0" smtClean="0"/>
              <a:t>Арктический план действий ВМС - "у Соединённых Штатов есть широкие и фундаментальные интересы в Арктическом регионе, и Вашингтон готов действовать там самостоятельно или вместе с другими государствами". На Аляске уже дислоцированы три базы американских сухопутных войск и три базы ВВС, не считая нескольких объектов береговой охраны с общей численностью более 24 тыс. военнослужащих США. В Вашингтоне считают, что этих сил недостаточно, и их количество будут увеличивать. Запланировано также размещение в Арктике военной базы НАТО.</a:t>
            </a:r>
          </a:p>
          <a:p>
            <a:r>
              <a:rPr lang="ru-RU" dirty="0"/>
              <a:t>Иллюстрация: U.S. </a:t>
            </a:r>
            <a:r>
              <a:rPr lang="ru-RU" dirty="0" err="1"/>
              <a:t>Army</a:t>
            </a:r>
            <a:endParaRPr lang="ru-RU" dirty="0"/>
          </a:p>
          <a:p>
            <a:endParaRPr lang="ru-RU" dirty="0"/>
          </a:p>
        </p:txBody>
      </p:sp>
      <p:pic>
        <p:nvPicPr>
          <p:cNvPr id="5" name="Объект 4" descr="В Арктике">
            <a:hlinkClick r:id="rId2" tooltip="&quot;Посмотреть иллюстрацию&quo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79797" y="1556792"/>
            <a:ext cx="4038600" cy="2808312"/>
          </a:xfrm>
          <a:prstGeom prst="rect">
            <a:avLst/>
          </a:prstGeom>
          <a:noFill/>
          <a:ln>
            <a:noFill/>
          </a:ln>
        </p:spPr>
      </p:pic>
      <p:pic>
        <p:nvPicPr>
          <p:cNvPr id="6" name="Рисунок 5" descr=" Ледниковый барьер на ЗФИ">
            <a:hlinkClick r:id="rId4" tooltip="&quot;Посмотреть иллюстрацию&quot;"/>
          </p:cNvPr>
          <p:cNvPicPr/>
          <p:nvPr/>
        </p:nvPicPr>
        <p:blipFill>
          <a:blip r:embed="rId5" cstate="print"/>
          <a:srcRect/>
          <a:stretch>
            <a:fillRect/>
          </a:stretch>
        </p:blipFill>
        <p:spPr bwMode="auto">
          <a:xfrm>
            <a:off x="4211960" y="4077072"/>
            <a:ext cx="4536504" cy="244827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Реальность угрозы</a:t>
            </a:r>
            <a:endParaRPr lang="ru-RU" dirty="0"/>
          </a:p>
        </p:txBody>
      </p:sp>
      <p:sp>
        <p:nvSpPr>
          <p:cNvPr id="3" name="Содержимое 2"/>
          <p:cNvSpPr>
            <a:spLocks noGrp="1"/>
          </p:cNvSpPr>
          <p:nvPr>
            <p:ph sz="half" idx="1"/>
          </p:nvPr>
        </p:nvSpPr>
        <p:spPr>
          <a:xfrm>
            <a:off x="457200" y="1196752"/>
            <a:ext cx="4038600" cy="5544616"/>
          </a:xfrm>
        </p:spPr>
        <p:txBody>
          <a:bodyPr>
            <a:normAutofit fontScale="62500" lnSpcReduction="20000"/>
          </a:bodyPr>
          <a:lstStyle/>
          <a:p>
            <a:r>
              <a:rPr lang="ru-RU" dirty="0"/>
              <a:t>Воинственный характер носят </a:t>
            </a:r>
            <a:r>
              <a:rPr lang="ru-RU" dirty="0" smtClean="0"/>
              <a:t> </a:t>
            </a:r>
            <a:r>
              <a:rPr lang="ru-RU" dirty="0"/>
              <a:t>действия на арктическом направлении со стороны Канады. Идёт строительство патрульных судов, которые будут следить за границами канадского сектора в Северном Ледовитом океане. Сухопутная патрульная служба стрелков-эскимосов расширена до 5 тыс. человек. В </a:t>
            </a:r>
            <a:r>
              <a:rPr lang="ru-RU" dirty="0" err="1"/>
              <a:t>Ризольютбэй</a:t>
            </a:r>
            <a:r>
              <a:rPr lang="ru-RU" dirty="0"/>
              <a:t> — месте, находящемся почти в 600 км от Северного полюса, — расположится канадский лагерь, предназначенный для тренировки бойцов в условиях Арктики. Строится глубоководный порт, предназначенный для контроля над Северо-Западным проходом, соединяющим Атлантический и Тихий океаны, но пока ещё закрытым льдами</a:t>
            </a:r>
            <a:r>
              <a:rPr lang="ru-RU" dirty="0" smtClean="0"/>
              <a:t>.</a:t>
            </a:r>
          </a:p>
          <a:p>
            <a:r>
              <a:rPr lang="ru-RU" dirty="0" err="1" smtClean="0"/>
              <a:t>Илл</a:t>
            </a:r>
            <a:r>
              <a:rPr lang="ru-RU" dirty="0" smtClean="0"/>
              <a:t>. </a:t>
            </a:r>
            <a:r>
              <a:rPr lang="ru-RU" dirty="0" err="1" smtClean="0"/>
              <a:t>Robert</a:t>
            </a:r>
            <a:r>
              <a:rPr lang="ru-RU" dirty="0" smtClean="0"/>
              <a:t> Sullivan</a:t>
            </a:r>
            <a:r>
              <a:rPr lang="ru-RU" u="sng" dirty="0">
                <a:hlinkClick r:id="rId2" tooltip="Посмотреть иллюстрацию"/>
              </a:rPr>
              <a:t>CC-138 </a:t>
            </a:r>
            <a:r>
              <a:rPr lang="ru-RU" u="sng" dirty="0" err="1">
                <a:hlinkClick r:id="rId2" tooltip="Посмотреть иллюстрацию"/>
              </a:rPr>
              <a:t>Twin</a:t>
            </a:r>
            <a:r>
              <a:rPr lang="ru-RU" u="sng" dirty="0">
                <a:hlinkClick r:id="rId2" tooltip="Посмотреть иллюстрацию"/>
              </a:rPr>
              <a:t> </a:t>
            </a:r>
            <a:r>
              <a:rPr lang="ru-RU" u="sng" dirty="0" err="1" smtClean="0">
                <a:hlinkClick r:id="rId2" tooltip="Посмотреть иллюстрацию"/>
              </a:rPr>
              <a:t>Otters</a:t>
            </a:r>
            <a:r>
              <a:rPr lang="ru-RU" u="sng" dirty="0" smtClean="0"/>
              <a:t> на учениях </a:t>
            </a:r>
            <a:r>
              <a:rPr lang="ru-RU" dirty="0"/>
              <a:t>NUNALIVUT </a:t>
            </a:r>
            <a:r>
              <a:rPr lang="ru-RU" dirty="0" smtClean="0"/>
              <a:t>в феврале  2018г.</a:t>
            </a:r>
            <a:endParaRPr lang="ru-RU" dirty="0"/>
          </a:p>
          <a:p>
            <a:endParaRPr lang="ru-RU" dirty="0" smtClean="0"/>
          </a:p>
          <a:p>
            <a:endParaRPr lang="ru-RU" dirty="0" smtClean="0"/>
          </a:p>
        </p:txBody>
      </p:sp>
      <p:pic>
        <p:nvPicPr>
          <p:cNvPr id="5" name="Picture 2" descr="C:\Users\Светлана Викторовна\Desktop\военные фотки арктика\regnum_picture_15213756744552894_big.jpg"/>
          <p:cNvPicPr>
            <a:picLocks noGrp="1" noChangeAspect="1" noChangeArrowheads="1"/>
          </p:cNvPicPr>
          <p:nvPr>
            <p:ph sz="half" idx="2"/>
          </p:nvPr>
        </p:nvPicPr>
        <p:blipFill>
          <a:blip r:embed="rId3" cstate="print"/>
          <a:srcRect/>
          <a:stretch>
            <a:fillRect/>
          </a:stretch>
        </p:blipFill>
        <p:spPr bwMode="auto">
          <a:xfrm>
            <a:off x="5076056" y="1196752"/>
            <a:ext cx="3466728" cy="2786390"/>
          </a:xfrm>
          <a:prstGeom prst="rect">
            <a:avLst/>
          </a:prstGeom>
          <a:noFill/>
        </p:spPr>
      </p:pic>
      <p:pic>
        <p:nvPicPr>
          <p:cNvPr id="6" name="Рисунок 5" descr="CC-138 Twin Otters ">
            <a:hlinkClick r:id="rId2" tooltip="&quot;Посмотреть иллюстрацию&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4499992" y="4005064"/>
            <a:ext cx="4032448" cy="252028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080120"/>
          </a:xfrm>
        </p:spPr>
        <p:txBody>
          <a:bodyPr/>
          <a:lstStyle/>
          <a:p>
            <a:r>
              <a:rPr lang="ru-RU" dirty="0" smtClean="0"/>
              <a:t>Кризис безопасности</a:t>
            </a:r>
            <a:endParaRPr lang="ru-RU" dirty="0"/>
          </a:p>
        </p:txBody>
      </p:sp>
      <p:sp>
        <p:nvSpPr>
          <p:cNvPr id="3" name="Содержимое 2"/>
          <p:cNvSpPr>
            <a:spLocks noGrp="1"/>
          </p:cNvSpPr>
          <p:nvPr>
            <p:ph sz="half" idx="1"/>
          </p:nvPr>
        </p:nvSpPr>
        <p:spPr>
          <a:xfrm>
            <a:off x="457200" y="1196752"/>
            <a:ext cx="4038600" cy="5328592"/>
          </a:xfrm>
        </p:spPr>
        <p:txBody>
          <a:bodyPr>
            <a:normAutofit fontScale="62500" lnSpcReduction="20000"/>
          </a:bodyPr>
          <a:lstStyle/>
          <a:p>
            <a:r>
              <a:rPr lang="ru-RU" dirty="0"/>
              <a:t>При советской власти американские самолёты регулярно прощупывали прочность наших границ. Их так же регулярно встречали наши военные истребители и сопровождали восвояси. Полярные границы тогда действительно были на прочном замке. </a:t>
            </a:r>
            <a:endParaRPr lang="ru-RU" dirty="0" smtClean="0"/>
          </a:p>
          <a:p>
            <a:r>
              <a:rPr lang="ru-RU" dirty="0"/>
              <a:t>Затем, в годы реформ, произошёл развал системы безопасности. Образовались огромные незащищённые бреши в прилегающей к нашей стране арктической </a:t>
            </a:r>
            <a:r>
              <a:rPr lang="ru-RU" dirty="0" smtClean="0"/>
              <a:t>зоне. За </a:t>
            </a:r>
            <a:r>
              <a:rPr lang="ru-RU" dirty="0"/>
              <a:t>годы постсоветских «реформ» северное направление стало самым незащищенным, с точки зрения стратегической безопасности. В нашей арктической зоне образовалось столько дыр, что на их латание потребуются </a:t>
            </a:r>
            <a:r>
              <a:rPr lang="ru-RU" dirty="0" smtClean="0"/>
              <a:t>годы… </a:t>
            </a:r>
          </a:p>
          <a:p>
            <a:r>
              <a:rPr lang="ru-RU" sz="2200" u="sng" dirty="0" err="1" smtClean="0"/>
              <a:t>Илл</a:t>
            </a:r>
            <a:r>
              <a:rPr lang="ru-RU" sz="2200" u="sng" dirty="0" smtClean="0"/>
              <a:t>. США в Арктике</a:t>
            </a:r>
          </a:p>
          <a:p>
            <a:endParaRPr lang="ru-RU" dirty="0"/>
          </a:p>
          <a:p>
            <a:endParaRPr lang="ru-RU" dirty="0"/>
          </a:p>
        </p:txBody>
      </p:sp>
      <p:sp>
        <p:nvSpPr>
          <p:cNvPr id="4" name="Объект 3"/>
          <p:cNvSpPr>
            <a:spLocks noGrp="1"/>
          </p:cNvSpPr>
          <p:nvPr>
            <p:ph sz="half" idx="2"/>
          </p:nvPr>
        </p:nvSpPr>
        <p:spPr>
          <a:xfrm>
            <a:off x="4648200" y="1268760"/>
            <a:ext cx="4038600" cy="4857403"/>
          </a:xfrm>
        </p:spPr>
        <p:txBody>
          <a:bodyPr>
            <a:normAutofit fontScale="62500" lnSpcReduction="20000"/>
          </a:bodyPr>
          <a:lstStyle/>
          <a:p>
            <a:pPr marL="0" indent="0">
              <a:buNone/>
            </a:pPr>
            <a:r>
              <a:rPr lang="ru-RU" dirty="0" smtClean="0"/>
              <a:t>Россия </a:t>
            </a:r>
            <a:r>
              <a:rPr lang="ru-RU" dirty="0"/>
              <a:t>лишилась в этом регионе своей мощной, в том числе стратегической, авиации. Корабельный состав устарел. Морской пехоты тоже практически не осталось. Ставка на баллистические ракеты подлодок в контексте общей оборонной доктрины, конечно, необходима, но в новых геополитических условиях явно </a:t>
            </a:r>
            <a:r>
              <a:rPr lang="ru-RU" dirty="0" smtClean="0"/>
              <a:t>недостаточна.</a:t>
            </a:r>
            <a:endParaRPr lang="ru-RU" dirty="0"/>
          </a:p>
          <a:p>
            <a:r>
              <a:rPr lang="ru-RU" dirty="0"/>
              <a:t>Военная активность США и стран НАТО в Арктике достигла небывалого со времен холодной </a:t>
            </a:r>
            <a:r>
              <a:rPr lang="ru-RU" dirty="0" smtClean="0"/>
              <a:t>войны </a:t>
            </a:r>
            <a:r>
              <a:rPr lang="ru-RU" dirty="0"/>
              <a:t>уровня, и это не </a:t>
            </a:r>
            <a:r>
              <a:rPr lang="ru-RU" dirty="0" smtClean="0"/>
              <a:t>предел</a:t>
            </a:r>
          </a:p>
          <a:p>
            <a:endParaRPr lang="ru-RU" dirty="0"/>
          </a:p>
        </p:txBody>
      </p:sp>
      <p:pic>
        <p:nvPicPr>
          <p:cNvPr id="5" name="Рисунок 4" descr="США в Арктике">
            <a:hlinkClick r:id="rId2" tooltip="&quot;Посмотреть иллюстрацию&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509120"/>
            <a:ext cx="3816424" cy="21602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Россия  восстанавливает свой полярный щит</a:t>
            </a:r>
          </a:p>
        </p:txBody>
      </p:sp>
      <p:sp>
        <p:nvSpPr>
          <p:cNvPr id="3" name="Объект 2"/>
          <p:cNvSpPr>
            <a:spLocks noGrp="1"/>
          </p:cNvSpPr>
          <p:nvPr>
            <p:ph sz="half" idx="1"/>
          </p:nvPr>
        </p:nvSpPr>
        <p:spPr/>
        <p:txBody>
          <a:bodyPr>
            <a:normAutofit fontScale="70000" lnSpcReduction="20000"/>
          </a:bodyPr>
          <a:lstStyle/>
          <a:p>
            <a:r>
              <a:rPr lang="ru-RU" dirty="0"/>
              <a:t>Специалисты </a:t>
            </a:r>
            <a:r>
              <a:rPr lang="ru-RU" dirty="0" smtClean="0"/>
              <a:t>неоднократно поднимали </a:t>
            </a:r>
            <a:r>
              <a:rPr lang="ru-RU" dirty="0"/>
              <a:t>вопрос о том, что весь мир видит свои интересы на территории Арктики, поэтому Россия должна также рассмотреть возможности освоения этого региона </a:t>
            </a:r>
            <a:r>
              <a:rPr lang="ru-RU" dirty="0" smtClean="0"/>
              <a:t>заново</a:t>
            </a:r>
          </a:p>
          <a:p>
            <a:r>
              <a:rPr lang="ru-RU" dirty="0" smtClean="0"/>
              <a:t>По </a:t>
            </a:r>
            <a:r>
              <a:rPr lang="ru-RU" dirty="0"/>
              <a:t>распоряжению российского президента в Арктике было осуществлено развёртывание инфраструктуры и формирование новых воинских частей, входящих в перспективный боевой состав Вооружённых сил</a:t>
            </a:r>
          </a:p>
          <a:p>
            <a:endParaRPr lang="ru-RU" dirty="0"/>
          </a:p>
        </p:txBody>
      </p:sp>
      <p:sp>
        <p:nvSpPr>
          <p:cNvPr id="4" name="Объект 3"/>
          <p:cNvSpPr>
            <a:spLocks noGrp="1"/>
          </p:cNvSpPr>
          <p:nvPr>
            <p:ph sz="half" idx="2"/>
          </p:nvPr>
        </p:nvSpPr>
        <p:spPr/>
        <p:txBody>
          <a:bodyPr>
            <a:normAutofit fontScale="70000" lnSpcReduction="20000"/>
          </a:bodyPr>
          <a:lstStyle/>
          <a:p>
            <a:r>
              <a:rPr lang="ru-RU" dirty="0"/>
              <a:t>В. В. Путин неоднократно заявлял о необходимости «возвращения в Арктику». </a:t>
            </a:r>
          </a:p>
          <a:p>
            <a:endParaRPr lang="ru-RU" dirty="0"/>
          </a:p>
        </p:txBody>
      </p:sp>
      <p:pic>
        <p:nvPicPr>
          <p:cNvPr id="5" name="Рисунок 4" descr="Послание президента: кто выиграет в Арктике?">
            <a:hlinkClick r:id="rId2" tooltip="&quot;Посмотреть иллюстрацию&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492896"/>
            <a:ext cx="3816424" cy="3312368"/>
          </a:xfrm>
          <a:prstGeom prst="rect">
            <a:avLst/>
          </a:prstGeom>
          <a:noFill/>
          <a:ln>
            <a:noFill/>
          </a:ln>
        </p:spPr>
      </p:pic>
    </p:spTree>
    <p:extLst>
      <p:ext uri="{BB962C8B-B14F-4D97-AF65-F5344CB8AC3E}">
        <p14:creationId xmlns:p14="http://schemas.microsoft.com/office/powerpoint/2010/main" val="2636939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008112"/>
          </a:xfrm>
        </p:spPr>
        <p:txBody>
          <a:bodyPr>
            <a:normAutofit/>
          </a:bodyPr>
          <a:lstStyle/>
          <a:p>
            <a:r>
              <a:rPr lang="ru-RU" sz="3600" b="1" dirty="0" smtClean="0"/>
              <a:t>Военная стратегия РФ</a:t>
            </a:r>
            <a:endParaRPr lang="ru-RU" sz="3600" b="1" dirty="0"/>
          </a:p>
        </p:txBody>
      </p:sp>
      <p:sp>
        <p:nvSpPr>
          <p:cNvPr id="3" name="Содержимое 2"/>
          <p:cNvSpPr>
            <a:spLocks noGrp="1"/>
          </p:cNvSpPr>
          <p:nvPr>
            <p:ph sz="half" idx="1"/>
          </p:nvPr>
        </p:nvSpPr>
        <p:spPr>
          <a:xfrm>
            <a:off x="457200" y="1052736"/>
            <a:ext cx="4038600" cy="5073427"/>
          </a:xfrm>
        </p:spPr>
        <p:txBody>
          <a:bodyPr>
            <a:normAutofit fontScale="62500" lnSpcReduction="20000"/>
          </a:bodyPr>
          <a:lstStyle/>
          <a:p>
            <a:pPr algn="just" fontAlgn="base"/>
            <a:r>
              <a:rPr lang="ru-RU" sz="3200" dirty="0" smtClean="0"/>
              <a:t>Военная стратегия нашей страны на северном направлении отличается от советской. В тот период Арктика рассматривалась как регион, в котором прежде всего решаются задачи отражения воздушно-космического нападения. Объекты защиты в основном находились на побережье или в глубине территории СССР.</a:t>
            </a:r>
          </a:p>
          <a:p>
            <a:pPr algn="just"/>
            <a:r>
              <a:rPr lang="ru-RU" dirty="0" smtClean="0"/>
              <a:t>Сегодня и тем более завтра необходимо защищать объекты и акватории, расположенные в границах экономической зоны и даже за ее пределами. Это объективно усложняет требования к возможностям группировок войск и к военной инфраструктуре</a:t>
            </a:r>
            <a:endParaRPr lang="ru-RU" dirty="0"/>
          </a:p>
        </p:txBody>
      </p:sp>
      <p:sp>
        <p:nvSpPr>
          <p:cNvPr id="4" name="Объект 3"/>
          <p:cNvSpPr>
            <a:spLocks noGrp="1"/>
          </p:cNvSpPr>
          <p:nvPr>
            <p:ph sz="half" idx="2"/>
          </p:nvPr>
        </p:nvSpPr>
        <p:spPr>
          <a:xfrm>
            <a:off x="4499992" y="908720"/>
            <a:ext cx="4038600" cy="4525963"/>
          </a:xfrm>
        </p:spPr>
        <p:txBody>
          <a:bodyPr>
            <a:normAutofit fontScale="62500" lnSpcReduction="20000"/>
          </a:bodyPr>
          <a:lstStyle/>
          <a:p>
            <a:endParaRPr lang="ru-RU" dirty="0" smtClean="0"/>
          </a:p>
          <a:p>
            <a:r>
              <a:rPr lang="ru-RU" dirty="0" smtClean="0"/>
              <a:t>Развитие </a:t>
            </a:r>
            <a:r>
              <a:rPr lang="ru-RU" dirty="0"/>
              <a:t>инфраструктуры Министерства обороны позволяет не только обеспечить надежную защиту страны со стороны Арктики и обеспечить безопасный выход сил ВМФ в Мировой океан, но и повышает безопасность мореплавания по Северному морскому пути. Ежегодно военные ученые гидрографической службы Северного флота уточняют очертания берегов и состояние проливов в акватории Северного Ледовитого океана, метеорологическая служба повышает надежность прогнозов в регионе.</a:t>
            </a:r>
          </a:p>
          <a:p>
            <a:endParaRPr lang="ru-RU" dirty="0"/>
          </a:p>
        </p:txBody>
      </p:sp>
      <p:pic>
        <p:nvPicPr>
          <p:cNvPr id="6" name="Picture 2" descr="C:\Users\kulevasv.LYCEUM87\Desktop\десант в арктике.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005804"/>
            <a:ext cx="4392488" cy="17289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Россия  восстанавливает свой полярный щит.</a:t>
            </a:r>
            <a:endParaRPr lang="ru-RU" dirty="0"/>
          </a:p>
        </p:txBody>
      </p:sp>
      <p:sp>
        <p:nvSpPr>
          <p:cNvPr id="3" name="Содержимое 2"/>
          <p:cNvSpPr>
            <a:spLocks noGrp="1"/>
          </p:cNvSpPr>
          <p:nvPr>
            <p:ph sz="half" idx="1"/>
          </p:nvPr>
        </p:nvSpPr>
        <p:spPr/>
        <p:txBody>
          <a:bodyPr>
            <a:normAutofit fontScale="62500" lnSpcReduction="20000"/>
          </a:bodyPr>
          <a:lstStyle/>
          <a:p>
            <a:r>
              <a:rPr lang="ru-RU" dirty="0"/>
              <a:t>Что нужно делать в первую очередь? Подключить науку, военную и конструкторскую мысль, чтобы найти </a:t>
            </a:r>
            <a:r>
              <a:rPr lang="ru-RU" dirty="0" smtClean="0"/>
              <a:t>оптимальные решения по составам </a:t>
            </a:r>
            <a:r>
              <a:rPr lang="ru-RU" dirty="0"/>
              <a:t>военных группировок, </a:t>
            </a:r>
            <a:r>
              <a:rPr lang="ru-RU" dirty="0" smtClean="0"/>
              <a:t>типам </a:t>
            </a:r>
            <a:r>
              <a:rPr lang="ru-RU" dirty="0"/>
              <a:t>вооружений, которые при минимальных финансовых затратах могли бы осуществлять принцип военно-силового сдерживания и поддерживать нашу внешнюю </a:t>
            </a:r>
            <a:r>
              <a:rPr lang="ru-RU" dirty="0" smtClean="0"/>
              <a:t>политику. </a:t>
            </a:r>
          </a:p>
          <a:p>
            <a:r>
              <a:rPr lang="ru-RU" dirty="0" smtClean="0"/>
              <a:t>Все это  требует </a:t>
            </a:r>
            <a:r>
              <a:rPr lang="ru-RU" dirty="0"/>
              <a:t>развития инфраструктуры в арктической зоне.</a:t>
            </a:r>
          </a:p>
          <a:p>
            <a:endParaRPr lang="ru-RU" dirty="0"/>
          </a:p>
        </p:txBody>
      </p:sp>
      <p:sp>
        <p:nvSpPr>
          <p:cNvPr id="4" name="Объект 3"/>
          <p:cNvSpPr>
            <a:spLocks noGrp="1"/>
          </p:cNvSpPr>
          <p:nvPr>
            <p:ph sz="half" idx="2"/>
          </p:nvPr>
        </p:nvSpPr>
        <p:spPr/>
        <p:txBody>
          <a:bodyPr>
            <a:normAutofit fontScale="62500" lnSpcReduction="20000"/>
          </a:bodyPr>
          <a:lstStyle/>
          <a:p>
            <a:r>
              <a:rPr lang="ru-RU" dirty="0"/>
              <a:t>Сейчас объекты Министерства обороны расположены на островах Котельный, Земле Александры, Врангеля и мысе Шмидта. На этих объектах размещено более одной тысячи военнослужащих, а также специальное вооружение и техника. При строительстве использовались инновационные и </a:t>
            </a:r>
            <a:r>
              <a:rPr lang="ru-RU" dirty="0" err="1"/>
              <a:t>энергоэффективные</a:t>
            </a:r>
            <a:r>
              <a:rPr lang="ru-RU" dirty="0"/>
              <a:t> технологии. В Арктике построено три не имеющих аналогов в мире комплексных военных объекта — «Арктический трилистник», на каждом из которых круглогодично несут службу до 150 военнослужащих, размещены современные комплексы противовоздушной обороны</a:t>
            </a:r>
          </a:p>
          <a:p>
            <a:endParaRPr lang="ru-RU" dirty="0"/>
          </a:p>
        </p:txBody>
      </p:sp>
      <p:pic>
        <p:nvPicPr>
          <p:cNvPr id="6" name="Picture 2" descr="C:\Users\kulevasv.LYCEUM87\Desktop\трилистни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706" y="5004851"/>
            <a:ext cx="4003334" cy="17281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Россия  восстанавливает свой полярный щит.</a:t>
            </a:r>
            <a:endParaRPr lang="ru-RU" dirty="0"/>
          </a:p>
        </p:txBody>
      </p:sp>
      <p:sp>
        <p:nvSpPr>
          <p:cNvPr id="3" name="Содержимое 2"/>
          <p:cNvSpPr>
            <a:spLocks noGrp="1"/>
          </p:cNvSpPr>
          <p:nvPr>
            <p:ph sz="half" idx="1"/>
          </p:nvPr>
        </p:nvSpPr>
        <p:spPr>
          <a:xfrm>
            <a:off x="457200" y="1600200"/>
            <a:ext cx="4038600" cy="4997152"/>
          </a:xfrm>
        </p:spPr>
        <p:txBody>
          <a:bodyPr>
            <a:noAutofit/>
          </a:bodyPr>
          <a:lstStyle/>
          <a:p>
            <a:pPr algn="just"/>
            <a:r>
              <a:rPr lang="ru-RU" sz="1600" dirty="0"/>
              <a:t>В ночь на пятницу 14 </a:t>
            </a:r>
            <a:r>
              <a:rPr lang="ru-RU" sz="1600" dirty="0" smtClean="0"/>
              <a:t>марта2014 года </a:t>
            </a:r>
            <a:r>
              <a:rPr lang="ru-RU" sz="1600" dirty="0"/>
              <a:t>воздушно-десантные войска России осуществили массовую выброску на парашютах из самолетов Ил-76 десантников, военной техники и несколько тонн грузов. </a:t>
            </a:r>
            <a:endParaRPr lang="ru-RU" sz="1600" dirty="0" smtClean="0"/>
          </a:p>
          <a:p>
            <a:pPr algn="just"/>
            <a:r>
              <a:rPr lang="ru-RU" sz="1600" dirty="0" smtClean="0"/>
              <a:t>В </a:t>
            </a:r>
            <a:r>
              <a:rPr lang="ru-RU" sz="1600" dirty="0"/>
              <a:t>арктических широтах учения такого масштаба проводятся впервые не только в России, но и в целом мире. Высадка была проведена в крайне тяжелых погодных условиях. «При такой погоде прыгают с парашютом только российские военные», - заявил командующего ВДВ генерал-полковник Владимир Шаманов, руководящий учениями Ивановской 98-й воздушно-десантной дивизии. "Вы можете гордиться нашими десантниками, которые в любых условиях решают поставленные задачи». </a:t>
            </a:r>
          </a:p>
          <a:p>
            <a:endParaRPr lang="ru-RU" sz="1600" dirty="0"/>
          </a:p>
        </p:txBody>
      </p:sp>
      <p:pic>
        <p:nvPicPr>
          <p:cNvPr id="7" name="Picture 3" descr="C:\Users\kulevasv.LYCEUM87\Desktop\окс север вертол.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1556792"/>
            <a:ext cx="4038600" cy="33123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kulevasv.LYCEUM87\Desktop\север войск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862" y="4653136"/>
            <a:ext cx="3816424" cy="2088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864096"/>
          </a:xfrm>
        </p:spPr>
        <p:txBody>
          <a:bodyPr>
            <a:normAutofit fontScale="90000"/>
          </a:bodyPr>
          <a:lstStyle/>
          <a:p>
            <a:r>
              <a:rPr lang="ru-RU" sz="2700" b="1" dirty="0"/>
              <a:t>Национальные интересы Российской Федерации в арктической зоне </a:t>
            </a:r>
            <a:r>
              <a:rPr lang="ru-RU" sz="2700" b="1" dirty="0" smtClean="0"/>
              <a:t>определяют экономические факторы</a:t>
            </a:r>
            <a:r>
              <a:rPr lang="ru-RU" dirty="0"/>
              <a:t/>
            </a:r>
            <a:br>
              <a:rPr lang="ru-RU" dirty="0"/>
            </a:br>
            <a:r>
              <a:rPr lang="ru-RU" dirty="0"/>
              <a:t> </a:t>
            </a:r>
          </a:p>
        </p:txBody>
      </p:sp>
      <p:sp>
        <p:nvSpPr>
          <p:cNvPr id="4" name="Объект 3"/>
          <p:cNvSpPr>
            <a:spLocks noGrp="1"/>
          </p:cNvSpPr>
          <p:nvPr>
            <p:ph sz="half" idx="2"/>
          </p:nvPr>
        </p:nvSpPr>
        <p:spPr>
          <a:xfrm>
            <a:off x="4561656" y="908720"/>
            <a:ext cx="4114800" cy="5544616"/>
          </a:xfrm>
        </p:spPr>
        <p:txBody>
          <a:bodyPr>
            <a:normAutofit fontScale="55000" lnSpcReduction="20000"/>
          </a:bodyPr>
          <a:lstStyle/>
          <a:p>
            <a:r>
              <a:rPr lang="ru-RU" dirty="0" smtClean="0"/>
              <a:t> </a:t>
            </a:r>
            <a:r>
              <a:rPr lang="ru-RU" sz="2400" dirty="0" smtClean="0"/>
              <a:t>43</a:t>
            </a:r>
            <a:r>
              <a:rPr lang="ru-RU" sz="2400" dirty="0"/>
              <a:t>% площади Арктического региона планеты приходится на долю российского сектора. Это около 9 млн кв. км. Здесь проживает более 2,5 млн человек, что составляет 2% населения страны и около 40% населения всей </a:t>
            </a:r>
            <a:r>
              <a:rPr lang="ru-RU" sz="2400" dirty="0" smtClean="0"/>
              <a:t>Арктики.</a:t>
            </a:r>
            <a:r>
              <a:rPr lang="ru-RU" sz="2400" dirty="0"/>
              <a:t> </a:t>
            </a:r>
            <a:endParaRPr lang="ru-RU" sz="2400" dirty="0" smtClean="0"/>
          </a:p>
          <a:p>
            <a:endParaRPr lang="ru-RU" sz="2400" dirty="0" smtClean="0"/>
          </a:p>
          <a:p>
            <a:r>
              <a:rPr lang="ru-RU" sz="2400" dirty="0" smtClean="0"/>
              <a:t>До </a:t>
            </a:r>
            <a:r>
              <a:rPr lang="ru-RU" sz="2400" dirty="0"/>
              <a:t>80% разведанных запасов приходится на Крайний Север. Здесь находится примерно четверть мировых ресурсов нефти и газа, которые до сих пор не открыты</a:t>
            </a:r>
            <a:r>
              <a:rPr lang="ru-RU" sz="2400" dirty="0" smtClean="0"/>
              <a:t>.</a:t>
            </a:r>
            <a:r>
              <a:rPr lang="ru-RU" sz="2400" dirty="0"/>
              <a:t> </a:t>
            </a:r>
            <a:endParaRPr lang="ru-RU" sz="2400" dirty="0" smtClean="0"/>
          </a:p>
          <a:p>
            <a:endParaRPr lang="ru-RU" sz="2400" dirty="0"/>
          </a:p>
          <a:p>
            <a:r>
              <a:rPr lang="ru-RU" sz="2400" dirty="0"/>
              <a:t> Разведано почти 30% мировых запасов нефти и газа. Для России Арктический регион обеспечивает около 11% национального дохода. Здесь создаётся 22% объёма общероссийского экспорта, добывается и производится более 90% никеля и кобальта, 60% меди, 100% барита и апатитового </a:t>
            </a:r>
            <a:r>
              <a:rPr lang="ru-RU" sz="2400" dirty="0" smtClean="0"/>
              <a:t>концентрата</a:t>
            </a:r>
          </a:p>
          <a:p>
            <a:endParaRPr lang="ru-RU" sz="2400" dirty="0" smtClean="0"/>
          </a:p>
          <a:p>
            <a:r>
              <a:rPr lang="ru-RU" sz="2900" dirty="0"/>
              <a:t>За полярным кругом располагается около 60 крупных углеводородных месторождений, из которых 43 – в российском секторе. Суммарные извлекаемые ресурсы Российской Арктики оцениваются в 106 млрд тонн нефтяного эквивалента, запасы газа оцениваются в 69,5 трлн кубометров.</a:t>
            </a:r>
          </a:p>
          <a:p>
            <a:endParaRPr lang="ru-RU" sz="2400" dirty="0" smtClean="0"/>
          </a:p>
          <a:p>
            <a:pPr marL="0" indent="0">
              <a:buNone/>
            </a:pPr>
            <a:endParaRPr lang="ru-RU" sz="2400" dirty="0"/>
          </a:p>
          <a:p>
            <a:endParaRPr lang="ru-RU" dirty="0"/>
          </a:p>
        </p:txBody>
      </p:sp>
      <p:pic>
        <p:nvPicPr>
          <p:cNvPr id="5" name="Picture 2" descr="C:\Users\Светлана Викторовна\Desktop\Россия,_карта_Антарктики_1.jpg"/>
          <p:cNvPicPr>
            <a:picLocks noGrp="1" noChangeAspect="1" noChangeArrowheads="1"/>
          </p:cNvPicPr>
          <p:nvPr>
            <p:ph sz="half" idx="1"/>
          </p:nvPr>
        </p:nvPicPr>
        <p:blipFill>
          <a:blip r:embed="rId2" cstate="print"/>
          <a:srcRect/>
          <a:stretch>
            <a:fillRect/>
          </a:stretch>
        </p:blipFill>
        <p:spPr bwMode="auto">
          <a:xfrm>
            <a:off x="683568" y="2852936"/>
            <a:ext cx="3384376" cy="3888432"/>
          </a:xfrm>
          <a:prstGeom prst="rect">
            <a:avLst/>
          </a:prstGeom>
          <a:noFill/>
        </p:spPr>
      </p:pic>
      <p:sp>
        <p:nvSpPr>
          <p:cNvPr id="3" name="Прямоугольник 2"/>
          <p:cNvSpPr/>
          <p:nvPr/>
        </p:nvSpPr>
        <p:spPr>
          <a:xfrm>
            <a:off x="611560" y="908720"/>
            <a:ext cx="3528392" cy="1938992"/>
          </a:xfrm>
          <a:prstGeom prst="rect">
            <a:avLst/>
          </a:prstGeom>
        </p:spPr>
        <p:txBody>
          <a:bodyPr wrap="square">
            <a:spAutoFit/>
          </a:bodyPr>
          <a:lstStyle/>
          <a:p>
            <a:r>
              <a:rPr lang="ru-RU" sz="2000" dirty="0" smtClean="0"/>
              <a:t>Освоение </a:t>
            </a:r>
            <a:r>
              <a:rPr lang="ru-RU" sz="2000" dirty="0"/>
              <a:t>и рациональное использование природных ресурсов в арктических морях входит в сферу государственных интересов России</a:t>
            </a:r>
            <a:r>
              <a:rPr lang="ru-RU" dirty="0"/>
              <a:t>. </a:t>
            </a:r>
            <a:r>
              <a:rPr lang="ru-RU" dirty="0" smtClean="0"/>
              <a:t> </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Россия  восстанавливает свой полярный щит.</a:t>
            </a:r>
            <a:endParaRPr lang="ru-RU" dirty="0"/>
          </a:p>
        </p:txBody>
      </p:sp>
      <p:sp>
        <p:nvSpPr>
          <p:cNvPr id="3" name="Содержимое 2"/>
          <p:cNvSpPr>
            <a:spLocks noGrp="1"/>
          </p:cNvSpPr>
          <p:nvPr>
            <p:ph sz="half" idx="1"/>
          </p:nvPr>
        </p:nvSpPr>
        <p:spPr>
          <a:xfrm>
            <a:off x="457200" y="1600200"/>
            <a:ext cx="4038600" cy="4997152"/>
          </a:xfrm>
        </p:spPr>
        <p:txBody>
          <a:bodyPr>
            <a:noAutofit/>
          </a:bodyPr>
          <a:lstStyle/>
          <a:p>
            <a:pPr marL="0" indent="0" algn="just">
              <a:buNone/>
            </a:pPr>
            <a:r>
              <a:rPr lang="ru-RU" sz="1400" dirty="0"/>
              <a:t>1 декабря 2014 года в составе ВС РФ было создано Объединённое стратегическое командование "Север" (Арктические войска России) на базе Северного </a:t>
            </a:r>
            <a:r>
              <a:rPr lang="ru-RU" sz="1400" dirty="0" smtClean="0"/>
              <a:t>флота. Его </a:t>
            </a:r>
            <a:r>
              <a:rPr lang="ru-RU" sz="1400" dirty="0"/>
              <a:t>командующий  подчиняется напрямую министру </a:t>
            </a:r>
            <a:r>
              <a:rPr lang="ru-RU" sz="1400" dirty="0" smtClean="0"/>
              <a:t>обороны, что </a:t>
            </a:r>
            <a:r>
              <a:rPr lang="ru-RU" sz="1400" dirty="0"/>
              <a:t>подчеркивает его особое положение, сопоставимое со статусом целого военного </a:t>
            </a:r>
            <a:r>
              <a:rPr lang="ru-RU" sz="1400" dirty="0" smtClean="0"/>
              <a:t>округа. </a:t>
            </a:r>
          </a:p>
          <a:p>
            <a:pPr marL="0" indent="0" algn="just">
              <a:buNone/>
            </a:pPr>
            <a:r>
              <a:rPr lang="ru-RU" sz="1400" dirty="0" smtClean="0"/>
              <a:t>Завершение </a:t>
            </a:r>
            <a:r>
              <a:rPr lang="ru-RU" sz="1400" dirty="0"/>
              <a:t>формирования группировки «Север» планируется к 2018 </a:t>
            </a:r>
            <a:r>
              <a:rPr lang="ru-RU" sz="1400" dirty="0" smtClean="0"/>
              <a:t>году.</a:t>
            </a:r>
            <a:r>
              <a:rPr lang="ru-RU" sz="1400" dirty="0"/>
              <a:t> </a:t>
            </a:r>
            <a:endParaRPr lang="ru-RU" sz="1400" dirty="0" smtClean="0"/>
          </a:p>
          <a:p>
            <a:pPr marL="0" indent="0" algn="just">
              <a:buNone/>
            </a:pPr>
            <a:endParaRPr lang="ru-RU" sz="1400" dirty="0"/>
          </a:p>
          <a:p>
            <a:pPr marL="0" indent="0" algn="just">
              <a:buNone/>
            </a:pPr>
            <a:r>
              <a:rPr lang="ru-RU" sz="1400" dirty="0" smtClean="0"/>
              <a:t>Основу </a:t>
            </a:r>
            <a:r>
              <a:rPr lang="ru-RU" sz="1400" dirty="0"/>
              <a:t>арктической группировки составит Северный флот. </a:t>
            </a:r>
            <a:endParaRPr lang="ru-RU" sz="1400" dirty="0" smtClean="0"/>
          </a:p>
          <a:p>
            <a:pPr marL="0" indent="0" algn="just">
              <a:buNone/>
            </a:pPr>
            <a:endParaRPr lang="ru-RU" sz="1400" dirty="0"/>
          </a:p>
          <a:p>
            <a:pPr marL="0" indent="0" algn="just">
              <a:buNone/>
            </a:pPr>
            <a:r>
              <a:rPr lang="ru-RU" sz="1400" dirty="0" smtClean="0"/>
              <a:t>Но </a:t>
            </a:r>
            <a:r>
              <a:rPr lang="ru-RU" sz="1400" dirty="0"/>
              <a:t>самой манёвренной структурой, ответственной за выполнение задач в воздушно-космической сфере, будут соединения и части ВКС. Создание авиационной группировки и восстановление соответствующей инфраструктуры является самым затратным делом и осуществляется в невероятно сложных физико-географических условиях</a:t>
            </a:r>
          </a:p>
          <a:p>
            <a:endParaRPr lang="ru-RU" sz="1400" dirty="0"/>
          </a:p>
        </p:txBody>
      </p:sp>
      <p:sp>
        <p:nvSpPr>
          <p:cNvPr id="4" name="Объект 3"/>
          <p:cNvSpPr>
            <a:spLocks noGrp="1"/>
          </p:cNvSpPr>
          <p:nvPr>
            <p:ph sz="half" idx="2"/>
          </p:nvPr>
        </p:nvSpPr>
        <p:spPr/>
        <p:txBody>
          <a:bodyPr>
            <a:normAutofit fontScale="47500" lnSpcReduction="20000"/>
          </a:bodyPr>
          <a:lstStyle/>
          <a:p>
            <a:endParaRPr lang="ru-RU" dirty="0"/>
          </a:p>
          <a:p>
            <a:endParaRPr lang="ru-RU" dirty="0"/>
          </a:p>
          <a:p>
            <a:endParaRPr lang="ru-RU" dirty="0"/>
          </a:p>
          <a:p>
            <a:pPr lvl="0"/>
            <a:endParaRPr lang="ru-RU" sz="3200" dirty="0">
              <a:solidFill>
                <a:prstClr val="black"/>
              </a:solidFill>
            </a:endParaRPr>
          </a:p>
          <a:p>
            <a:endParaRPr lang="ru-RU" dirty="0"/>
          </a:p>
        </p:txBody>
      </p:sp>
      <p:pic>
        <p:nvPicPr>
          <p:cNvPr id="7" name="Picture 2" descr="C:\Users\kulevasv.LYCEUM87\Desktop\арктика красив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00808"/>
            <a:ext cx="4038600" cy="4392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Россия  восстанавливает свой полярный щит.</a:t>
            </a:r>
            <a:endParaRPr lang="ru-RU" dirty="0"/>
          </a:p>
        </p:txBody>
      </p:sp>
      <p:sp>
        <p:nvSpPr>
          <p:cNvPr id="3" name="Содержимое 2"/>
          <p:cNvSpPr>
            <a:spLocks noGrp="1"/>
          </p:cNvSpPr>
          <p:nvPr>
            <p:ph sz="half" idx="1"/>
          </p:nvPr>
        </p:nvSpPr>
        <p:spPr/>
        <p:txBody>
          <a:bodyPr>
            <a:normAutofit fontScale="85000" lnSpcReduction="20000"/>
          </a:bodyPr>
          <a:lstStyle/>
          <a:p>
            <a:r>
              <a:rPr lang="ru-RU" dirty="0"/>
              <a:t>18  -21марта 2015 в Арктике прошли первые в истории учения новой группы войск - оперативно-стратегического командования «Север». </a:t>
            </a:r>
            <a:endParaRPr lang="ru-RU" dirty="0" smtClean="0"/>
          </a:p>
          <a:p>
            <a:r>
              <a:rPr lang="ru-RU" dirty="0" smtClean="0"/>
              <a:t>В </a:t>
            </a:r>
            <a:r>
              <a:rPr lang="ru-RU" dirty="0"/>
              <a:t>учениях задействовано 38 тысяч военнослужащих, 3360 единиц военной техники, 41 боевой корабль, 15 подводных лодок, 110 самолётов </a:t>
            </a:r>
            <a:r>
              <a:rPr lang="ru-RU" dirty="0" smtClean="0"/>
              <a:t>       и </a:t>
            </a:r>
            <a:r>
              <a:rPr lang="ru-RU" dirty="0"/>
              <a:t>вертолетов. </a:t>
            </a:r>
          </a:p>
          <a:p>
            <a:endParaRPr lang="ru-RU" dirty="0"/>
          </a:p>
        </p:txBody>
      </p:sp>
      <p:pic>
        <p:nvPicPr>
          <p:cNvPr id="5" name="Picture 2" descr="C:\Users\Светлана Викторовна\Desktop\военные фотки арктика\учения север.jpg"/>
          <p:cNvPicPr>
            <a:picLocks noGrp="1" noChangeAspect="1" noChangeArrowheads="1"/>
          </p:cNvPicPr>
          <p:nvPr>
            <p:ph sz="half" idx="2"/>
          </p:nvPr>
        </p:nvPicPr>
        <p:blipFill>
          <a:blip r:embed="rId2" cstate="print"/>
          <a:srcRect/>
          <a:stretch>
            <a:fillRect/>
          </a:stretch>
        </p:blipFill>
        <p:spPr bwMode="auto">
          <a:xfrm>
            <a:off x="4427984" y="1556793"/>
            <a:ext cx="3750568" cy="2664295"/>
          </a:xfrm>
          <a:prstGeom prst="rect">
            <a:avLst/>
          </a:prstGeom>
          <a:noFill/>
        </p:spPr>
      </p:pic>
      <p:pic>
        <p:nvPicPr>
          <p:cNvPr id="8194" name="Picture 2" descr="C:\Users\kulevasv.LYCEUM87\Desktop\окс север.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933056"/>
            <a:ext cx="4153644" cy="28529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Россия  восстанавливает свой полярный щит.</a:t>
            </a:r>
            <a:endParaRPr lang="ru-RU" dirty="0"/>
          </a:p>
        </p:txBody>
      </p:sp>
      <p:sp>
        <p:nvSpPr>
          <p:cNvPr id="3" name="Содержимое 2"/>
          <p:cNvSpPr>
            <a:spLocks noGrp="1"/>
          </p:cNvSpPr>
          <p:nvPr>
            <p:ph sz="half" idx="1"/>
          </p:nvPr>
        </p:nvSpPr>
        <p:spPr>
          <a:xfrm>
            <a:off x="251520" y="1484784"/>
            <a:ext cx="3888432" cy="5030019"/>
          </a:xfrm>
        </p:spPr>
        <p:txBody>
          <a:bodyPr>
            <a:normAutofit fontScale="32500" lnSpcReduction="20000"/>
          </a:bodyPr>
          <a:lstStyle/>
          <a:p>
            <a:r>
              <a:rPr lang="ru-RU" sz="5000" dirty="0"/>
              <a:t>Президент России Владимир Путин своим указом присвоил Федеральному государственному унитарному предприятию «</a:t>
            </a:r>
            <a:r>
              <a:rPr lang="ru-RU" sz="5000" dirty="0" err="1"/>
              <a:t>Атомфлот</a:t>
            </a:r>
            <a:r>
              <a:rPr lang="ru-RU" sz="5000" dirty="0"/>
              <a:t>» статус федеральной ядерной организации, сообщает агентство "РИА Новости</a:t>
            </a:r>
            <a:r>
              <a:rPr lang="ru-RU" sz="5000" dirty="0" smtClean="0"/>
              <a:t>". Срок </a:t>
            </a:r>
            <a:r>
              <a:rPr lang="ru-RU" sz="5000" dirty="0"/>
              <a:t>действия указа - 25 лет. </a:t>
            </a:r>
            <a:endParaRPr lang="ru-RU" sz="5000" dirty="0" smtClean="0"/>
          </a:p>
          <a:p>
            <a:r>
              <a:rPr lang="ru-RU" sz="6200" dirty="0" smtClean="0"/>
              <a:t>ФГУП </a:t>
            </a:r>
            <a:r>
              <a:rPr lang="ru-RU" sz="6200" dirty="0"/>
              <a:t>"</a:t>
            </a:r>
            <a:r>
              <a:rPr lang="ru-RU" sz="6200" dirty="0" err="1"/>
              <a:t>Атомфлот</a:t>
            </a:r>
            <a:r>
              <a:rPr lang="ru-RU" sz="6200" dirty="0"/>
              <a:t>" является государственным предприятием, задачей которого является эксплуатация и обслуживание гражданского атомного флота России</a:t>
            </a:r>
            <a:r>
              <a:rPr lang="ru-RU" sz="4200" dirty="0"/>
              <a:t>. </a:t>
            </a:r>
            <a:endParaRPr lang="ru-RU" sz="4200" dirty="0" smtClean="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p:txBody>
      </p:sp>
      <p:pic>
        <p:nvPicPr>
          <p:cNvPr id="5" name="Picture 2" descr="C:\Users\Светлана Викторовна\Desktop\прираздомная\ледокол арктика.jpg"/>
          <p:cNvPicPr>
            <a:picLocks noGrp="1" noChangeAspect="1" noChangeArrowheads="1"/>
          </p:cNvPicPr>
          <p:nvPr>
            <p:ph sz="half" idx="2"/>
          </p:nvPr>
        </p:nvPicPr>
        <p:blipFill>
          <a:blip r:embed="rId2" cstate="print"/>
          <a:srcRect/>
          <a:stretch>
            <a:fillRect/>
          </a:stretch>
        </p:blipFill>
        <p:spPr bwMode="auto">
          <a:xfrm>
            <a:off x="4572000" y="1628800"/>
            <a:ext cx="4248472" cy="2448272"/>
          </a:xfrm>
          <a:prstGeom prst="rect">
            <a:avLst/>
          </a:prstGeom>
          <a:noFill/>
        </p:spPr>
      </p:pic>
      <p:sp>
        <p:nvSpPr>
          <p:cNvPr id="6" name="Прямоугольник 5"/>
          <p:cNvSpPr/>
          <p:nvPr/>
        </p:nvSpPr>
        <p:spPr>
          <a:xfrm>
            <a:off x="4139952" y="3995678"/>
            <a:ext cx="4896544" cy="3139321"/>
          </a:xfrm>
          <a:prstGeom prst="rect">
            <a:avLst/>
          </a:prstGeom>
        </p:spPr>
        <p:txBody>
          <a:bodyPr wrap="square">
            <a:spAutoFit/>
          </a:bodyPr>
          <a:lstStyle/>
          <a:p>
            <a:r>
              <a:rPr lang="ru-RU" dirty="0"/>
              <a:t>Тройка новых ледоколов заменит действующие суда, у которых вскоре закончится срок эксплуатации. Атомоходы необходимы для функционирования Северного морского пути в качестве торгового маршрута. В российской Арктике на данный момент реализуются 15 перспективных проектов по добыче минеральных ресурсов, и государству необходимы широкие возможности перевозки нефти, газа, руд и угля</a:t>
            </a:r>
            <a:r>
              <a:rPr lang="ru-RU" dirty="0" smtClean="0"/>
              <a:t>.  </a:t>
            </a:r>
            <a:r>
              <a:rPr lang="ru-RU" u="sng" dirty="0" err="1" smtClean="0"/>
              <a:t>Илл</a:t>
            </a:r>
            <a:r>
              <a:rPr lang="ru-RU" u="sng" dirty="0"/>
              <a:t>. Ледокол Арктика</a:t>
            </a:r>
          </a:p>
          <a:p>
            <a:pPr fontAlgn="base"/>
            <a:endParaRPr lang="ru-RU" dirty="0"/>
          </a:p>
        </p:txBody>
      </p:sp>
      <p:pic>
        <p:nvPicPr>
          <p:cNvPr id="10242" name="Picture 2" descr="C:\Users\kulevasv.LYCEUM87\Desktop\ледокол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013176"/>
            <a:ext cx="3364607" cy="1584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Россия  восстанавливает свой полярный щит.</a:t>
            </a:r>
            <a:endParaRPr lang="ru-RU" dirty="0"/>
          </a:p>
        </p:txBody>
      </p:sp>
      <p:sp>
        <p:nvSpPr>
          <p:cNvPr id="3" name="Содержимое 2"/>
          <p:cNvSpPr>
            <a:spLocks noGrp="1"/>
          </p:cNvSpPr>
          <p:nvPr>
            <p:ph sz="half" idx="1"/>
          </p:nvPr>
        </p:nvSpPr>
        <p:spPr/>
        <p:txBody>
          <a:bodyPr>
            <a:normAutofit fontScale="47500" lnSpcReduction="20000"/>
          </a:bodyPr>
          <a:lstStyle/>
          <a:p>
            <a:pPr algn="just"/>
            <a:r>
              <a:rPr lang="ru-RU" sz="3800" dirty="0"/>
              <a:t>В настоящее время атомный флот России переживает период возрождения. После вывода из эксплуатации в 1990-2000-е годы трех старых советских атомных ледоколов класса "Арктика" ("Россия", "Арктика" и "Сибирь") было принято решения о капитальном ремонте четвертого ледокола этого класса "Советский Союз", а также о восстановлении уникального атомного </a:t>
            </a:r>
            <a:r>
              <a:rPr lang="ru-RU" sz="3800" dirty="0" err="1"/>
              <a:t>лихтеровоза</a:t>
            </a:r>
            <a:r>
              <a:rPr lang="ru-RU" sz="3800" dirty="0"/>
              <a:t> "</a:t>
            </a:r>
            <a:r>
              <a:rPr lang="ru-RU" sz="3800" dirty="0" err="1"/>
              <a:t>Севморпуть</a:t>
            </a:r>
            <a:r>
              <a:rPr lang="ru-RU" sz="3800" dirty="0"/>
              <a:t>". Восстановление "</a:t>
            </a:r>
            <a:r>
              <a:rPr lang="ru-RU" sz="3800" dirty="0" err="1"/>
              <a:t>Севморпути</a:t>
            </a:r>
            <a:r>
              <a:rPr lang="ru-RU" sz="3800" dirty="0"/>
              <a:t>" было завершено в конце 2015 года, а "Советский Союз" планируется вернуть в состав флота в 2017 году.</a:t>
            </a:r>
          </a:p>
          <a:p>
            <a:endParaRPr lang="ru-RU" sz="3800" dirty="0" smtClean="0"/>
          </a:p>
          <a:p>
            <a:endParaRPr lang="ru-RU" dirty="0"/>
          </a:p>
        </p:txBody>
      </p:sp>
      <p:sp>
        <p:nvSpPr>
          <p:cNvPr id="4" name="Объект 3"/>
          <p:cNvSpPr>
            <a:spLocks noGrp="1"/>
          </p:cNvSpPr>
          <p:nvPr>
            <p:ph sz="half" idx="2"/>
          </p:nvPr>
        </p:nvSpPr>
        <p:spPr/>
        <p:txBody>
          <a:bodyPr>
            <a:normAutofit fontScale="47500" lnSpcReduction="20000"/>
          </a:bodyPr>
          <a:lstStyle/>
          <a:p>
            <a:r>
              <a:rPr lang="ru-RU" dirty="0"/>
              <a:t>Атомные ледоколы для российской арктической зоны строит петербургское предприятие «Балтийский завод — Судостроение» по контракту с </a:t>
            </a:r>
            <a:r>
              <a:rPr lang="ru-RU" dirty="0" err="1"/>
              <a:t>Росатомфлотом</a:t>
            </a:r>
            <a:r>
              <a:rPr lang="ru-RU" dirty="0"/>
              <a:t>. Головным ледоколом проекта 22 220 станет «Арктика», за ним — «Сибирь» и «Урал». Три этих ледокола станут самыми большими и самыми мощными атомными ледоколами в мире.</a:t>
            </a:r>
          </a:p>
          <a:p>
            <a:endParaRPr lang="ru-RU" dirty="0"/>
          </a:p>
        </p:txBody>
      </p:sp>
      <p:pic>
        <p:nvPicPr>
          <p:cNvPr id="6146" name="Picture 2" descr="C:\Users\kulevasv.LYCEUM87\Desktop\лихтеровоз севморпут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2852936"/>
            <a:ext cx="2160240" cy="302453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kulevasv.LYCEUM87\Desktop\ледок росси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429000"/>
            <a:ext cx="2664296" cy="2952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Новые ледоколы </a:t>
            </a:r>
            <a:endParaRPr lang="ru-RU" dirty="0"/>
          </a:p>
        </p:txBody>
      </p:sp>
      <p:sp>
        <p:nvSpPr>
          <p:cNvPr id="3" name="Содержимое 2"/>
          <p:cNvSpPr>
            <a:spLocks noGrp="1"/>
          </p:cNvSpPr>
          <p:nvPr>
            <p:ph sz="half" idx="1"/>
          </p:nvPr>
        </p:nvSpPr>
        <p:spPr/>
        <p:txBody>
          <a:bodyPr>
            <a:normAutofit fontScale="62500" lnSpcReduction="20000"/>
          </a:bodyPr>
          <a:lstStyle/>
          <a:p>
            <a:pPr algn="just"/>
            <a:r>
              <a:rPr lang="ru-RU" dirty="0" smtClean="0"/>
              <a:t>Сейчас Балтийский завод в Петербурге реализует проект 22 220, в который входит три уникальных по мощности (до появления «Лидера») атомных ледокола — «Арктика», «Сибирь» и «Урал». Стоимость этого проекта составляет около 122 </a:t>
            </a:r>
            <a:r>
              <a:rPr lang="ru-RU" dirty="0" err="1" smtClean="0"/>
              <a:t>млрд</a:t>
            </a:r>
            <a:r>
              <a:rPr lang="ru-RU" dirty="0" smtClean="0"/>
              <a:t> рублей. Согласно первоначальным срокам, строительство атомоходов должно было завершиться в 2017—2020 году, однако из-за проблем с </a:t>
            </a:r>
            <a:r>
              <a:rPr lang="ru-RU" dirty="0" err="1" smtClean="0"/>
              <a:t>импортозамещением</a:t>
            </a:r>
            <a:r>
              <a:rPr lang="ru-RU" dirty="0" smtClean="0"/>
              <a:t> даты сдвинулись. </a:t>
            </a:r>
          </a:p>
          <a:p>
            <a:pPr algn="just"/>
            <a:endParaRPr lang="ru-RU" dirty="0" smtClean="0"/>
          </a:p>
          <a:p>
            <a:r>
              <a:rPr lang="ru-RU" dirty="0" smtClean="0"/>
              <a:t>Головной ледокол «Арктика» будет сдан заказчику в мае 2019 года, «Сибирь» — в ноябре 2020 года, «Урал» — в ноябре 2021 года</a:t>
            </a:r>
            <a:r>
              <a:rPr lang="ru-RU" dirty="0"/>
              <a:t>. </a:t>
            </a:r>
            <a:endParaRPr lang="ru-RU" dirty="0" smtClean="0"/>
          </a:p>
          <a:p>
            <a:endParaRPr lang="ru-RU" dirty="0"/>
          </a:p>
        </p:txBody>
      </p:sp>
      <p:pic>
        <p:nvPicPr>
          <p:cNvPr id="51202" name="Picture 2" descr="C:\Users\Светлана Викторовна\Desktop\прираздомная\ледокол на стапеле.jpg"/>
          <p:cNvPicPr>
            <a:picLocks noGrp="1" noChangeAspect="1" noChangeArrowheads="1"/>
          </p:cNvPicPr>
          <p:nvPr>
            <p:ph sz="half" idx="2"/>
          </p:nvPr>
        </p:nvPicPr>
        <p:blipFill>
          <a:blip r:embed="rId2" cstate="print"/>
          <a:srcRect/>
          <a:stretch>
            <a:fillRect/>
          </a:stretch>
        </p:blipFill>
        <p:spPr bwMode="auto">
          <a:xfrm>
            <a:off x="4535547" y="3789040"/>
            <a:ext cx="4038600" cy="2736304"/>
          </a:xfrm>
          <a:prstGeom prst="rect">
            <a:avLst/>
          </a:prstGeom>
          <a:noFill/>
        </p:spPr>
      </p:pic>
      <p:sp>
        <p:nvSpPr>
          <p:cNvPr id="2" name="Прямоугольник 1"/>
          <p:cNvSpPr/>
          <p:nvPr/>
        </p:nvSpPr>
        <p:spPr>
          <a:xfrm>
            <a:off x="4644008" y="1556792"/>
            <a:ext cx="3960440" cy="2308324"/>
          </a:xfrm>
          <a:prstGeom prst="rect">
            <a:avLst/>
          </a:prstGeom>
        </p:spPr>
        <p:txBody>
          <a:bodyPr wrap="square">
            <a:spAutoFit/>
          </a:bodyPr>
          <a:lstStyle/>
          <a:p>
            <a:r>
              <a:rPr lang="ru-RU" dirty="0"/>
              <a:t>Три новых </a:t>
            </a:r>
            <a:r>
              <a:rPr lang="ru-RU" dirty="0" smtClean="0"/>
              <a:t>ледокола </a:t>
            </a:r>
            <a:r>
              <a:rPr lang="ru-RU" dirty="0"/>
              <a:t>ЛК-60Я с ядерной силовой установкой ввиду своей </a:t>
            </a:r>
            <a:r>
              <a:rPr lang="ru-RU" dirty="0" err="1"/>
              <a:t>двухосадочности</a:t>
            </a:r>
            <a:r>
              <a:rPr lang="ru-RU" dirty="0"/>
              <a:t> способны заменять оба старых класса ледоколов - "Арктика", предназначенных для работы с толстым океанским льдом, и "Таймыр", предназначенных для обеспечения навигации в устьях рек.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38138"/>
          </a:xfrm>
        </p:spPr>
        <p:txBody>
          <a:bodyPr>
            <a:noAutofit/>
          </a:bodyPr>
          <a:lstStyle/>
          <a:p>
            <a:r>
              <a:rPr lang="ru-RU" sz="3200" dirty="0"/>
              <a:t>Возвращение в Арктику  требует  модернизации  Северного флота</a:t>
            </a:r>
            <a:r>
              <a:rPr lang="ru-RU" sz="3200" dirty="0" smtClean="0"/>
              <a:t>. </a:t>
            </a:r>
            <a:br>
              <a:rPr lang="ru-RU" sz="3200" dirty="0" smtClean="0"/>
            </a:br>
            <a:endParaRPr lang="ru-RU" sz="3200" dirty="0"/>
          </a:p>
        </p:txBody>
      </p:sp>
      <p:sp>
        <p:nvSpPr>
          <p:cNvPr id="5" name="Содержимое 4"/>
          <p:cNvSpPr>
            <a:spLocks noGrp="1"/>
          </p:cNvSpPr>
          <p:nvPr>
            <p:ph sz="half" idx="1"/>
          </p:nvPr>
        </p:nvSpPr>
        <p:spPr/>
        <p:txBody>
          <a:bodyPr>
            <a:normAutofit fontScale="70000" lnSpcReduction="20000"/>
          </a:bodyPr>
          <a:lstStyle/>
          <a:p>
            <a:r>
              <a:rPr lang="ru-RU" dirty="0"/>
              <a:t>Для нормального функционирования Северного морского пути (СМП) необходимо не менее 10 судов. К 2025 грузопоток Северного морского пути (СМП) возрастет в десять раз до 80 млн </a:t>
            </a:r>
            <a:r>
              <a:rPr lang="ru-RU" dirty="0" smtClean="0"/>
              <a:t>тонн.</a:t>
            </a:r>
          </a:p>
          <a:p>
            <a:r>
              <a:rPr lang="ru-RU" dirty="0" smtClean="0"/>
              <a:t>К </a:t>
            </a:r>
            <a:r>
              <a:rPr lang="ru-RU" dirty="0"/>
              <a:t>2020 году при росте грузооборота и выходе на "пенсию" атомных ледоколов СМП рискует оказаться в "ледовой паузе". Необходима новая кораблестроительная программа, которая окончательно закрепит за Россией статус арктической державы. </a:t>
            </a:r>
          </a:p>
          <a:p>
            <a:endParaRPr lang="ru-RU" dirty="0"/>
          </a:p>
          <a:p>
            <a:endParaRPr lang="ru-RU" dirty="0"/>
          </a:p>
        </p:txBody>
      </p:sp>
      <p:pic>
        <p:nvPicPr>
          <p:cNvPr id="7" name="Содержимое 6" descr="Атомный ледокол «Ямал»">
            <a:hlinkClick r:id="rId2" tooltip="&quot;Посмотреть иллюстрацию&quot;"/>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417474" y="3573016"/>
            <a:ext cx="4402998" cy="2880320"/>
          </a:xfrm>
          <a:prstGeom prst="rect">
            <a:avLst/>
          </a:prstGeom>
          <a:noFill/>
          <a:ln>
            <a:noFill/>
          </a:ln>
        </p:spPr>
      </p:pic>
      <p:sp>
        <p:nvSpPr>
          <p:cNvPr id="2" name="Прямоугольник 1"/>
          <p:cNvSpPr/>
          <p:nvPr/>
        </p:nvSpPr>
        <p:spPr>
          <a:xfrm>
            <a:off x="4427984" y="1700808"/>
            <a:ext cx="4248472" cy="1754326"/>
          </a:xfrm>
          <a:prstGeom prst="rect">
            <a:avLst/>
          </a:prstGeom>
        </p:spPr>
        <p:txBody>
          <a:bodyPr wrap="square">
            <a:spAutoFit/>
          </a:bodyPr>
          <a:lstStyle/>
          <a:p>
            <a:pPr fontAlgn="base"/>
            <a:r>
              <a:rPr lang="ru-RU" dirty="0"/>
              <a:t>Президент России </a:t>
            </a:r>
            <a:r>
              <a:rPr lang="ru-RU" b="1" dirty="0"/>
              <a:t>Владимир </a:t>
            </a:r>
            <a:r>
              <a:rPr lang="ru-RU" b="1" dirty="0" smtClean="0"/>
              <a:t>Путин</a:t>
            </a:r>
            <a:r>
              <a:rPr lang="ru-RU" dirty="0"/>
              <a:t> </a:t>
            </a:r>
            <a:r>
              <a:rPr lang="ru-RU" dirty="0" smtClean="0"/>
              <a:t>в  Послании Федеральному Собранию 1 марта 2018года сказал, что </a:t>
            </a:r>
            <a:r>
              <a:rPr lang="ru-RU" dirty="0"/>
              <a:t>именно </a:t>
            </a:r>
            <a:r>
              <a:rPr lang="ru-RU" dirty="0" err="1"/>
              <a:t>Севморпуть</a:t>
            </a:r>
            <a:r>
              <a:rPr lang="ru-RU" dirty="0"/>
              <a:t> станет ключом к развитию русской Арктики и регионов Дальнего Востока.</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sz="3600" dirty="0" smtClean="0"/>
              <a:t>Россия  восстанавливает свой полярный щит</a:t>
            </a:r>
            <a:r>
              <a:rPr lang="ru-RU" dirty="0" smtClean="0"/>
              <a:t>.</a:t>
            </a:r>
            <a:endParaRPr lang="ru-RU" dirty="0"/>
          </a:p>
        </p:txBody>
      </p:sp>
      <p:sp>
        <p:nvSpPr>
          <p:cNvPr id="3" name="Содержимое 2"/>
          <p:cNvSpPr>
            <a:spLocks noGrp="1"/>
          </p:cNvSpPr>
          <p:nvPr>
            <p:ph sz="half" idx="1"/>
          </p:nvPr>
        </p:nvSpPr>
        <p:spPr>
          <a:xfrm>
            <a:off x="457200" y="1052736"/>
            <a:ext cx="4038600" cy="5256584"/>
          </a:xfrm>
        </p:spPr>
        <p:txBody>
          <a:bodyPr>
            <a:normAutofit fontScale="40000" lnSpcReduction="20000"/>
          </a:bodyPr>
          <a:lstStyle/>
          <a:p>
            <a:endParaRPr lang="ru-RU" dirty="0"/>
          </a:p>
          <a:p>
            <a:endParaRPr lang="ru-RU" dirty="0" smtClean="0"/>
          </a:p>
          <a:p>
            <a:r>
              <a:rPr lang="ru-RU" sz="4000" dirty="0" smtClean="0"/>
              <a:t>Будет </a:t>
            </a:r>
            <a:r>
              <a:rPr lang="ru-RU" sz="4000" dirty="0"/>
              <a:t>построено 8 фрегатов типа "Адмирал Горшков" и 6 сторожевых кораблей типа "Адмирал Григорович". </a:t>
            </a:r>
            <a:endParaRPr lang="ru-RU" sz="4000" dirty="0" smtClean="0"/>
          </a:p>
          <a:p>
            <a:r>
              <a:rPr lang="ru-RU" sz="4000" dirty="0" smtClean="0"/>
              <a:t>В </a:t>
            </a:r>
            <a:r>
              <a:rPr lang="ru-RU" sz="4000" dirty="0"/>
              <a:t>2018 году к атомному крейсеру "Пётр Великий" после ремонта и модернизации присоединится его "</a:t>
            </a:r>
            <a:r>
              <a:rPr lang="ru-RU" sz="4000" dirty="0" err="1"/>
              <a:t>систершип</a:t>
            </a:r>
            <a:r>
              <a:rPr lang="ru-RU" sz="4000" dirty="0"/>
              <a:t>" "Адмирал Ушаков".  </a:t>
            </a:r>
            <a:r>
              <a:rPr lang="ru-RU" sz="4000" dirty="0" smtClean="0"/>
              <a:t>В составе Северного </a:t>
            </a:r>
            <a:r>
              <a:rPr lang="ru-RU" sz="4000" dirty="0"/>
              <a:t>флота находится и единственный российский авианосец "Адмирал Кузнецов". </a:t>
            </a:r>
            <a:endParaRPr lang="ru-RU" sz="4000" dirty="0" smtClean="0"/>
          </a:p>
          <a:p>
            <a:r>
              <a:rPr lang="ru-RU" sz="4000" dirty="0" smtClean="0"/>
              <a:t>Полным </a:t>
            </a:r>
            <a:r>
              <a:rPr lang="ru-RU" sz="4000" dirty="0"/>
              <a:t>ходом идёт модернизация подлодок проекта 667БДРМ, которые оснащаются новыми ракетами "Синева", одновременно в состав флота начали входить новейшие АПЛ 955-го проекта "Борей" с новыми ракетами "Булава"; до 2020 года планируется построить восемь таких кораблей для Северного и Тихоокеанского флотов. </a:t>
            </a:r>
            <a:endParaRPr lang="ru-RU" sz="4000" dirty="0" smtClean="0"/>
          </a:p>
          <a:p>
            <a:r>
              <a:rPr lang="ru-RU" sz="4000" dirty="0" smtClean="0"/>
              <a:t>После </a:t>
            </a:r>
            <a:r>
              <a:rPr lang="ru-RU" sz="4000" dirty="0"/>
              <a:t>выполнения всех этих планов боевые возможности наших ВМС лишь вернутся на уровень начала </a:t>
            </a:r>
            <a:r>
              <a:rPr lang="ru-RU" sz="4000" dirty="0" smtClean="0"/>
              <a:t>90-х. гг.</a:t>
            </a:r>
          </a:p>
          <a:p>
            <a:endParaRPr lang="ru-RU" dirty="0"/>
          </a:p>
        </p:txBody>
      </p:sp>
      <p:pic>
        <p:nvPicPr>
          <p:cNvPr id="1026" name="Picture 2" descr="C:\Users\kulevasv.LYCEUM87\Desktop\admiral yshakov.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76056" y="1628801"/>
            <a:ext cx="3240360" cy="23042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ulevasv.LYCEUM87\Desktop\петр великий.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4005064"/>
            <a:ext cx="4536504" cy="2520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Судьба «Лидера»</a:t>
            </a:r>
            <a:endParaRPr lang="ru-RU" dirty="0"/>
          </a:p>
        </p:txBody>
      </p:sp>
      <p:sp>
        <p:nvSpPr>
          <p:cNvPr id="6" name="Содержимое 5"/>
          <p:cNvSpPr>
            <a:spLocks noGrp="1"/>
          </p:cNvSpPr>
          <p:nvPr>
            <p:ph sz="half" idx="2"/>
          </p:nvPr>
        </p:nvSpPr>
        <p:spPr>
          <a:xfrm>
            <a:off x="4648200" y="1268760"/>
            <a:ext cx="4038600" cy="5328592"/>
          </a:xfrm>
        </p:spPr>
        <p:txBody>
          <a:bodyPr>
            <a:normAutofit fontScale="55000" lnSpcReduction="20000"/>
          </a:bodyPr>
          <a:lstStyle/>
          <a:p>
            <a:pPr fontAlgn="base"/>
            <a:r>
              <a:rPr lang="ru-RU" dirty="0" smtClean="0"/>
              <a:t>Проект 10 510 — ледокол «Лидер» — разработан ЦКБ «Айсберг». Ледокол мощностью 120 МВт станет единственным в мире, способным круглогодично обеспечивать самую широкую полосу проводки для судов по Северному морскому пути.</a:t>
            </a:r>
          </a:p>
          <a:p>
            <a:pPr fontAlgn="base"/>
            <a:r>
              <a:rPr lang="ru-RU" dirty="0" smtClean="0"/>
              <a:t>Стоимость ледокола составит 80−90 </a:t>
            </a:r>
            <a:r>
              <a:rPr lang="ru-RU" dirty="0" err="1" smtClean="0"/>
              <a:t>млрд</a:t>
            </a:r>
            <a:r>
              <a:rPr lang="ru-RU" dirty="0" smtClean="0"/>
              <a:t> рублей. Проект был внесен в госпрограмму развития Арктики и должен был получить федеральные субсидии, однако в новой редакции программы, принятой в середине 2017 года, «Лидер» не упоминается. </a:t>
            </a:r>
          </a:p>
          <a:p>
            <a:pPr fontAlgn="base"/>
            <a:endParaRPr lang="ru-RU" dirty="0" smtClean="0"/>
          </a:p>
          <a:p>
            <a:pPr fontAlgn="base"/>
            <a:r>
              <a:rPr lang="ru-RU" dirty="0" smtClean="0"/>
              <a:t>В вопросе создания принципиально нового атомного ледокола «Лидер» спешка недопустима. Для успеха проекта нужно будет сначала оценить опыт эксплуатации атомных ледоколов типа «Арктика», которые строятся на Балтийском заводе Петербурга  (глава (ОСК </a:t>
            </a:r>
            <a:r>
              <a:rPr lang="ru-RU" b="1" dirty="0" smtClean="0"/>
              <a:t>Алексей Рахманов)</a:t>
            </a:r>
            <a:r>
              <a:rPr lang="ru-RU" dirty="0" smtClean="0"/>
              <a:t> </a:t>
            </a:r>
          </a:p>
          <a:p>
            <a:pPr fontAlgn="base"/>
            <a:endParaRPr lang="ru-RU" dirty="0" smtClean="0"/>
          </a:p>
          <a:p>
            <a:pPr fontAlgn="base"/>
            <a:r>
              <a:rPr lang="ru-RU" dirty="0"/>
              <a:t>С</a:t>
            </a:r>
            <a:r>
              <a:rPr lang="ru-RU" dirty="0" smtClean="0"/>
              <a:t>роки реализации проекта «Лидер» - 2025 год,  - пока остаются неизменными.</a:t>
            </a:r>
          </a:p>
          <a:p>
            <a:pPr fontAlgn="base"/>
            <a:endParaRPr lang="ru-RU" dirty="0" smtClean="0"/>
          </a:p>
          <a:p>
            <a:endParaRPr lang="ru-RU" dirty="0"/>
          </a:p>
        </p:txBody>
      </p:sp>
      <p:pic>
        <p:nvPicPr>
          <p:cNvPr id="7" name="Содержимое 6" descr="Макет атомного ледокола «Лидер»">
            <a:hlinkClick r:id="rId2" tooltip="&quot;Посмотреть иллюстрацию&quot;"/>
          </p:cNvPr>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340768"/>
            <a:ext cx="4038600" cy="2520279"/>
          </a:xfrm>
          <a:prstGeom prst="rect">
            <a:avLst/>
          </a:prstGeom>
          <a:noFill/>
          <a:ln>
            <a:noFill/>
          </a:ln>
        </p:spPr>
      </p:pic>
      <p:pic>
        <p:nvPicPr>
          <p:cNvPr id="8" name="Рисунок 7" descr="Глава ОСК о ледоколе «Лидер»: Торопиться не надо">
            <a:hlinkClick r:id="rId4" tooltip="&quot;Посмотреть иллюстрацию&quo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3861048"/>
            <a:ext cx="4464496" cy="252028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Россия  восстанавливает свой полярный щит.</a:t>
            </a:r>
            <a:endParaRPr lang="ru-RU" dirty="0"/>
          </a:p>
        </p:txBody>
      </p:sp>
      <p:sp>
        <p:nvSpPr>
          <p:cNvPr id="3" name="Содержимое 2"/>
          <p:cNvSpPr>
            <a:spLocks noGrp="1"/>
          </p:cNvSpPr>
          <p:nvPr>
            <p:ph sz="half" idx="1"/>
          </p:nvPr>
        </p:nvSpPr>
        <p:spPr/>
        <p:txBody>
          <a:bodyPr>
            <a:normAutofit fontScale="62500" lnSpcReduction="20000"/>
          </a:bodyPr>
          <a:lstStyle/>
          <a:p>
            <a:r>
              <a:rPr lang="ru-RU" dirty="0"/>
              <a:t>В октябре 2013 года отряд кораблей в составе атомного крейсера "Пётр Великий", атомных ледоколов "Ямал", "Вайгач", "50 лет Победы" и "Таймыр" совершил 2000-мильный поход через Баренцево море, Карское море и море Лаптевых до Новосибирских островов в районе дельты реки Лены, доставив на остров Котельный для строительства всесезонного аэродрома "Темп" более 40 единиц техники, крупногабаритные социально-бытовые блоки и более тысячи тонн необходимого имущества, включая продовольствие и ГСМ. </a:t>
            </a:r>
          </a:p>
          <a:p>
            <a:endParaRPr lang="ru-RU" dirty="0"/>
          </a:p>
        </p:txBody>
      </p:sp>
      <p:pic>
        <p:nvPicPr>
          <p:cNvPr id="5" name="Содержимое 4" descr="http://barentsobserver.com/sites/default/files/styles/grid_8/public/main/articles/northern_fleet_amphibious_landing_0.jpg?itok=G3nPm8zx"/>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628800"/>
            <a:ext cx="4038600" cy="2931474"/>
          </a:xfrm>
          <a:prstGeom prst="rect">
            <a:avLst/>
          </a:prstGeom>
          <a:noFill/>
          <a:ln>
            <a:noFill/>
          </a:ln>
        </p:spPr>
      </p:pic>
      <p:pic>
        <p:nvPicPr>
          <p:cNvPr id="11266" name="Picture 2" descr="C:\Users\kulevasv.LYCEUM87\Desktop\во льдах корабль.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583435"/>
            <a:ext cx="4032448" cy="2016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Авиация: Запад-Россия</a:t>
            </a:r>
            <a:endParaRPr lang="ru-RU" dirty="0"/>
          </a:p>
        </p:txBody>
      </p:sp>
      <p:graphicFrame>
        <p:nvGraphicFramePr>
          <p:cNvPr id="8" name="Содержимое 7"/>
          <p:cNvGraphicFramePr>
            <a:graphicFrameLocks noGrp="1"/>
          </p:cNvGraphicFramePr>
          <p:nvPr>
            <p:ph sz="half" idx="1"/>
          </p:nvPr>
        </p:nvGraphicFramePr>
        <p:xfrm>
          <a:off x="4644008" y="4581129"/>
          <a:ext cx="4248472" cy="648072"/>
        </p:xfrm>
        <a:graphic>
          <a:graphicData uri="http://schemas.openxmlformats.org/drawingml/2006/table">
            <a:tbl>
              <a:tblPr/>
              <a:tblGrid>
                <a:gridCol w="4248472"/>
              </a:tblGrid>
              <a:tr h="648072">
                <a:tc>
                  <a:txBody>
                    <a:bodyPr/>
                    <a:lstStyle/>
                    <a:p>
                      <a:pPr>
                        <a:lnSpc>
                          <a:spcPct val="115000"/>
                        </a:lnSpc>
                        <a:spcAft>
                          <a:spcPts val="0"/>
                        </a:spcAft>
                      </a:pPr>
                      <a:r>
                        <a:rPr lang="ru-RU" sz="1150" dirty="0">
                          <a:latin typeface="Times New Roman"/>
                          <a:ea typeface="Times New Roman"/>
                          <a:cs typeface="Times New Roman"/>
                        </a:rPr>
                        <a:t>Многофункциональные истребители Су-30СМ позволят решать в Арктике широкий круг </a:t>
                      </a:r>
                      <a:r>
                        <a:rPr lang="ru-RU" sz="1150" dirty="0" smtClean="0">
                          <a:latin typeface="Times New Roman"/>
                          <a:ea typeface="Times New Roman"/>
                          <a:cs typeface="Times New Roman"/>
                        </a:rPr>
                        <a:t>задач</a:t>
                      </a:r>
                      <a:r>
                        <a:rPr lang="ru-RU" sz="1150" dirty="0">
                          <a:latin typeface="Times New Roman"/>
                          <a:ea typeface="Times New Roman"/>
                          <a:cs typeface="Times New Roman"/>
                        </a:rPr>
                        <a:t>. </a:t>
                      </a:r>
                      <a:r>
                        <a:rPr lang="ru-RU" sz="1150" i="1" dirty="0">
                          <a:latin typeface="Times New Roman"/>
                          <a:ea typeface="Times New Roman"/>
                          <a:cs typeface="Times New Roman"/>
                        </a:rPr>
                        <a:t>Фото из архива «НВО»</a:t>
                      </a:r>
                      <a:endParaRPr lang="ru-RU" sz="1100" dirty="0">
                        <a:latin typeface="Calibri"/>
                        <a:ea typeface="Calibri"/>
                        <a:cs typeface="Times New Roman"/>
                      </a:endParaRPr>
                    </a:p>
                  </a:txBody>
                  <a:tcPr marL="121920" marR="121920" marT="121920" marB="121920">
                    <a:lnL>
                      <a:noFill/>
                    </a:lnL>
                    <a:lnR>
                      <a:noFill/>
                    </a:lnR>
                    <a:lnT>
                      <a:noFill/>
                    </a:lnT>
                    <a:lnB>
                      <a:noFill/>
                    </a:lnB>
                  </a:tcPr>
                </a:tc>
              </a:tr>
            </a:tbl>
          </a:graphicData>
        </a:graphic>
      </p:graphicFrame>
      <p:pic>
        <p:nvPicPr>
          <p:cNvPr id="7" name="Содержимое 6" descr="Многофункциональные истребители Су-30СМ позволят решать в Арктике широкий круг задач. Фото из архива «НВО»"/>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772817"/>
            <a:ext cx="4038600" cy="2880320"/>
          </a:xfrm>
          <a:prstGeom prst="rect">
            <a:avLst/>
          </a:prstGeom>
          <a:noFill/>
          <a:ln>
            <a:noFill/>
          </a:ln>
        </p:spPr>
      </p:pic>
      <p:sp>
        <p:nvSpPr>
          <p:cNvPr id="9" name="Прямоугольник 8"/>
          <p:cNvSpPr/>
          <p:nvPr/>
        </p:nvSpPr>
        <p:spPr>
          <a:xfrm>
            <a:off x="539552" y="1700809"/>
            <a:ext cx="4032448" cy="5078313"/>
          </a:xfrm>
          <a:prstGeom prst="rect">
            <a:avLst/>
          </a:prstGeom>
        </p:spPr>
        <p:txBody>
          <a:bodyPr wrap="square">
            <a:spAutoFit/>
          </a:bodyPr>
          <a:lstStyle/>
          <a:p>
            <a:r>
              <a:rPr lang="ru-RU" dirty="0" smtClean="0"/>
              <a:t>Из всех компонентов военной мощи западных стран в регионе наиболее быстрыми темпами развивается авиация. Это объяснимо: в условиях Северного Ледовитого океана действия других видов вооруженных сил ограничено сложной ледовой обстановкой, растянутыми коммуникациями, крайне сложной логистикой</a:t>
            </a:r>
          </a:p>
          <a:p>
            <a:r>
              <a:rPr lang="ru-RU" dirty="0" smtClean="0"/>
              <a:t>Западная часть арктической зоны России находится в сфере ответственности НАТО. Здесь развернута мощная авиационная группировка, включающая самолеты США, Великобритании, Дании и Норвегии.</a:t>
            </a:r>
          </a:p>
          <a:p>
            <a:endParaRPr lang="ru-RU" dirty="0"/>
          </a:p>
        </p:txBody>
      </p:sp>
      <p:sp>
        <p:nvSpPr>
          <p:cNvPr id="10" name="Прямоугольник 9"/>
          <p:cNvSpPr/>
          <p:nvPr/>
        </p:nvSpPr>
        <p:spPr>
          <a:xfrm>
            <a:off x="4427984" y="5157192"/>
            <a:ext cx="4248472" cy="1200329"/>
          </a:xfrm>
          <a:prstGeom prst="rect">
            <a:avLst/>
          </a:prstGeom>
        </p:spPr>
        <p:txBody>
          <a:bodyPr wrap="square">
            <a:spAutoFit/>
          </a:bodyPr>
          <a:lstStyle/>
          <a:p>
            <a:r>
              <a:rPr lang="ru-RU" dirty="0" smtClean="0"/>
              <a:t>В этих широтах именно ВКС выступят видом вооружённых сил, определяющим ход и результат любого вероятного конфликта. </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Безопасность в Арктике</a:t>
            </a:r>
            <a:endParaRPr lang="ru-RU" dirty="0"/>
          </a:p>
        </p:txBody>
      </p:sp>
      <p:sp>
        <p:nvSpPr>
          <p:cNvPr id="3" name="Содержимое 2"/>
          <p:cNvSpPr>
            <a:spLocks noGrp="1"/>
          </p:cNvSpPr>
          <p:nvPr>
            <p:ph sz="half" idx="1"/>
          </p:nvPr>
        </p:nvSpPr>
        <p:spPr/>
        <p:txBody>
          <a:bodyPr>
            <a:normAutofit fontScale="77500" lnSpcReduction="20000"/>
          </a:bodyPr>
          <a:lstStyle/>
          <a:p>
            <a:r>
              <a:rPr lang="ru-RU" b="1" dirty="0"/>
              <a:t>Руководители НАТО и многие западные СМИ утверждают, что Россия первой встала на путь милитаризации Арктики, </a:t>
            </a:r>
            <a:r>
              <a:rPr lang="ru-RU" b="1" dirty="0" smtClean="0"/>
              <a:t> </a:t>
            </a:r>
            <a:r>
              <a:rPr lang="ru-RU" b="1" dirty="0"/>
              <a:t>что наращивание военной активности этого блока в данном регионе вызвано возросшей угрозой безопасности Северу </a:t>
            </a:r>
            <a:r>
              <a:rPr lang="ru-RU" b="1" dirty="0" smtClean="0"/>
              <a:t>Европы, ссылаются </a:t>
            </a:r>
            <a:r>
              <a:rPr lang="ru-RU" b="1" dirty="0"/>
              <a:t>на создание российских военных баз в этом </a:t>
            </a:r>
            <a:r>
              <a:rPr lang="ru-RU" b="1" dirty="0" smtClean="0"/>
              <a:t>регионе</a:t>
            </a:r>
            <a:r>
              <a:rPr lang="ru-RU" b="1" dirty="0"/>
              <a:t>, </a:t>
            </a:r>
            <a:r>
              <a:rPr lang="ru-RU" b="1" dirty="0" smtClean="0"/>
              <a:t> </a:t>
            </a:r>
            <a:r>
              <a:rPr lang="ru-RU" b="1" dirty="0"/>
              <a:t>военных объектов на Новосибирских островах</a:t>
            </a:r>
            <a:r>
              <a:rPr lang="ru-RU" dirty="0"/>
              <a:t>. </a:t>
            </a:r>
          </a:p>
          <a:p>
            <a:endParaRPr lang="ru-RU" dirty="0"/>
          </a:p>
        </p:txBody>
      </p:sp>
      <p:pic>
        <p:nvPicPr>
          <p:cNvPr id="8194" name="Picture 2" descr="C:\Users\kulevasv.LYCEUM87\Desktop\с400.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9992" y="1556793"/>
            <a:ext cx="4248472" cy="259228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kulevasv.LYCEUM87\Desktop\ледокол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149080"/>
            <a:ext cx="4628852" cy="24562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АВИАЦИОННАЯ ТЕХНИКА ДЛЯ СЕВЕРА</a:t>
            </a:r>
            <a:r>
              <a:rPr lang="ru-RU" dirty="0" smtClean="0"/>
              <a:t/>
            </a:r>
            <a:br>
              <a:rPr lang="ru-RU" dirty="0" smtClean="0"/>
            </a:br>
            <a:endParaRPr lang="ru-RU" dirty="0"/>
          </a:p>
        </p:txBody>
      </p:sp>
      <p:sp>
        <p:nvSpPr>
          <p:cNvPr id="3" name="Содержимое 2"/>
          <p:cNvSpPr>
            <a:spLocks noGrp="1"/>
          </p:cNvSpPr>
          <p:nvPr>
            <p:ph sz="half" idx="1"/>
          </p:nvPr>
        </p:nvSpPr>
        <p:spPr/>
        <p:txBody>
          <a:bodyPr>
            <a:normAutofit fontScale="55000" lnSpcReduction="20000"/>
          </a:bodyPr>
          <a:lstStyle/>
          <a:p>
            <a:pPr fontAlgn="base"/>
            <a:r>
              <a:rPr lang="ru-RU" dirty="0" smtClean="0"/>
              <a:t>Арктический вертолет т Ми-8АМТШ-ВА может эксплуатироваться при температурах до минус 60 градусов Цельсия. Благодаря дополнительным топливным бакам дальность полета вертолета превышает 1400 км. При необходимости он может нести вооружение, аналогичное Ми-8АМТШ, в том числе ПТУР «Штурм» или «Атака» и ракеты «Игла» класса «воздух–</a:t>
            </a:r>
            <a:r>
              <a:rPr lang="ru-RU" dirty="0" err="1" smtClean="0"/>
              <a:t>воздух</a:t>
            </a:r>
            <a:r>
              <a:rPr lang="ru-RU" dirty="0" smtClean="0"/>
              <a:t>». На Ми-8АМТШ устанавливается бортовой комплекс обороны «Витебск», защищающий от переносных ЗРК.</a:t>
            </a:r>
          </a:p>
          <a:p>
            <a:pPr fontAlgn="base"/>
            <a:endParaRPr lang="ru-RU" dirty="0" smtClean="0"/>
          </a:p>
          <a:p>
            <a:pPr fontAlgn="base"/>
            <a:r>
              <a:rPr lang="ru-RU" dirty="0" smtClean="0"/>
              <a:t>При создании арктического вертолета особое внимание уделено совершенствованию навигационного оборудования, обеспечивающего длительные полеты над </a:t>
            </a:r>
            <a:r>
              <a:rPr lang="ru-RU" dirty="0" err="1" smtClean="0"/>
              <a:t>безориентирной</a:t>
            </a:r>
            <a:r>
              <a:rPr lang="ru-RU" dirty="0" smtClean="0"/>
              <a:t> местностью.</a:t>
            </a:r>
          </a:p>
        </p:txBody>
      </p:sp>
      <p:sp>
        <p:nvSpPr>
          <p:cNvPr id="4" name="Содержимое 3"/>
          <p:cNvSpPr>
            <a:spLocks noGrp="1"/>
          </p:cNvSpPr>
          <p:nvPr>
            <p:ph sz="half" idx="2"/>
          </p:nvPr>
        </p:nvSpPr>
        <p:spPr/>
        <p:txBody>
          <a:bodyPr>
            <a:normAutofit fontScale="55000" lnSpcReduction="20000"/>
          </a:bodyPr>
          <a:lstStyle/>
          <a:p>
            <a:endParaRPr lang="ru-RU" dirty="0" smtClean="0"/>
          </a:p>
          <a:p>
            <a:endParaRPr lang="ru-RU" dirty="0" smtClean="0"/>
          </a:p>
        </p:txBody>
      </p:sp>
      <p:pic>
        <p:nvPicPr>
          <p:cNvPr id="7" name="Picture 2" descr="C:\Users\kulevasv.LYCEUM87\Desktop\арктический беспилотни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00808"/>
            <a:ext cx="388843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ulevasv.LYCEUM87\Desktop\MI-8AMTSH-VA_170220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861048"/>
            <a:ext cx="4248472" cy="26642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kulevasv.LYCEUM87\Desktop\MI-8AMTSH-VA_170220_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5445224"/>
            <a:ext cx="3600400" cy="12961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Беспилотники</a:t>
            </a:r>
            <a:endParaRPr lang="ru-RU" dirty="0"/>
          </a:p>
        </p:txBody>
      </p:sp>
      <p:sp>
        <p:nvSpPr>
          <p:cNvPr id="3" name="Объект 2"/>
          <p:cNvSpPr>
            <a:spLocks noGrp="1"/>
          </p:cNvSpPr>
          <p:nvPr>
            <p:ph sz="half" idx="1"/>
          </p:nvPr>
        </p:nvSpPr>
        <p:spPr/>
        <p:txBody>
          <a:bodyPr>
            <a:normAutofit fontScale="70000" lnSpcReduction="20000"/>
          </a:bodyPr>
          <a:lstStyle/>
          <a:p>
            <a:r>
              <a:rPr lang="ru-RU" dirty="0" err="1"/>
              <a:t>Беспилотники</a:t>
            </a:r>
            <a:r>
              <a:rPr lang="ru-RU" dirty="0"/>
              <a:t>. Первый отряд беспилотных летательных аппаратов (БЛА) был сформирован на Северном флоте еще в 2013 году.</a:t>
            </a:r>
          </a:p>
          <a:p>
            <a:r>
              <a:rPr lang="ru-RU" dirty="0"/>
              <a:t>Командующий Северным флотом вице-адмирал Николай Евменов в 2016 году заявил: «Пока беспилотные аппараты применяются в основном для ведения разведки, наблюдения и мониторинга. В перспективе мы планируем работать с машинами, оснащенными оружием».</a:t>
            </a:r>
          </a:p>
          <a:p>
            <a:endParaRPr lang="ru-RU" dirty="0"/>
          </a:p>
        </p:txBody>
      </p:sp>
      <p:pic>
        <p:nvPicPr>
          <p:cNvPr id="3074" name="Picture 2" descr="C:\Users\kulevasv.LYCEUM87\Desktop\MI-8AMTSH-VA_MAKS-2015_02.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845661"/>
            <a:ext cx="4038600" cy="403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69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Специальные самолеты</a:t>
            </a:r>
            <a:endParaRPr lang="ru-RU" dirty="0"/>
          </a:p>
        </p:txBody>
      </p:sp>
      <p:sp>
        <p:nvSpPr>
          <p:cNvPr id="3" name="Объект 2"/>
          <p:cNvSpPr>
            <a:spLocks noGrp="1"/>
          </p:cNvSpPr>
          <p:nvPr>
            <p:ph sz="half" idx="1"/>
          </p:nvPr>
        </p:nvSpPr>
        <p:spPr/>
        <p:txBody>
          <a:bodyPr>
            <a:normAutofit fontScale="77500" lnSpcReduction="20000"/>
          </a:bodyPr>
          <a:lstStyle/>
          <a:p>
            <a:r>
              <a:rPr lang="ru-RU" dirty="0"/>
              <a:t>Активизирована  разработка легкого военно-транспортного самолета Ил-112В и восстановление производства усовершенствованного пассажирского Ил-114-300. Летные испытания этих самолетов должны начаться в 2018–2019 годах, поставки – в начале 2020-х годов</a:t>
            </a:r>
            <a:r>
              <a:rPr lang="ru-RU" dirty="0" smtClean="0"/>
              <a:t>.</a:t>
            </a:r>
          </a:p>
          <a:p>
            <a:pPr marL="0" indent="0">
              <a:buNone/>
            </a:pPr>
            <a:r>
              <a:rPr lang="ru-RU" dirty="0" smtClean="0"/>
              <a:t> </a:t>
            </a:r>
          </a:p>
          <a:p>
            <a:r>
              <a:rPr lang="ru-RU" dirty="0" smtClean="0"/>
              <a:t>Ил-114 </a:t>
            </a:r>
            <a:r>
              <a:rPr lang="ru-RU" dirty="0"/>
              <a:t>рассматривается как основа для создания специальных самолетов.</a:t>
            </a:r>
          </a:p>
          <a:p>
            <a:endParaRPr lang="ru-RU" dirty="0"/>
          </a:p>
        </p:txBody>
      </p:sp>
      <p:sp>
        <p:nvSpPr>
          <p:cNvPr id="4" name="Объект 3"/>
          <p:cNvSpPr>
            <a:spLocks noGrp="1"/>
          </p:cNvSpPr>
          <p:nvPr>
            <p:ph sz="half" idx="2"/>
          </p:nvPr>
        </p:nvSpPr>
        <p:spPr>
          <a:xfrm>
            <a:off x="4499992" y="1600200"/>
            <a:ext cx="4186808" cy="4525963"/>
          </a:xfrm>
        </p:spPr>
        <p:txBody>
          <a:bodyPr>
            <a:normAutofit fontScale="77500" lnSpcReduction="20000"/>
          </a:bodyPr>
          <a:lstStyle/>
          <a:p>
            <a:endParaRPr lang="ru-RU" dirty="0"/>
          </a:p>
        </p:txBody>
      </p:sp>
      <p:pic>
        <p:nvPicPr>
          <p:cNvPr id="4099" name="Picture 3" descr="C:\Users\kulevasv.LYCEUM87\Desktop\ил 1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599" y="1628801"/>
            <a:ext cx="4176464"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kulevasv.LYCEUM87\Desktop\лед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509120"/>
            <a:ext cx="4479032"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157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Восстановление инфраструктуры базирования </a:t>
            </a:r>
            <a:endParaRPr lang="ru-RU" dirty="0"/>
          </a:p>
        </p:txBody>
      </p:sp>
      <p:sp>
        <p:nvSpPr>
          <p:cNvPr id="3" name="Содержимое 2"/>
          <p:cNvSpPr>
            <a:spLocks noGrp="1"/>
          </p:cNvSpPr>
          <p:nvPr>
            <p:ph sz="half" idx="1"/>
          </p:nvPr>
        </p:nvSpPr>
        <p:spPr>
          <a:xfrm>
            <a:off x="539552" y="1628800"/>
            <a:ext cx="4032448" cy="5001419"/>
          </a:xfrm>
        </p:spPr>
        <p:txBody>
          <a:bodyPr>
            <a:normAutofit fontScale="32500" lnSpcReduction="20000"/>
          </a:bodyPr>
          <a:lstStyle/>
          <a:p>
            <a:endParaRPr lang="ru-RU" dirty="0" smtClean="0"/>
          </a:p>
          <a:p>
            <a:pPr algn="just">
              <a:buNone/>
            </a:pPr>
            <a:r>
              <a:rPr lang="ru-RU" dirty="0" smtClean="0"/>
              <a:t>	</a:t>
            </a:r>
            <a:r>
              <a:rPr lang="ru-RU" sz="4900" b="1" dirty="0" smtClean="0"/>
              <a:t>Активно </a:t>
            </a:r>
            <a:r>
              <a:rPr lang="ru-RU" sz="4900" b="1" dirty="0"/>
              <a:t>ведутся работы по расширению </a:t>
            </a:r>
            <a:r>
              <a:rPr lang="ru-RU" sz="4900" b="1" dirty="0" smtClean="0"/>
              <a:t>авиабазы </a:t>
            </a:r>
            <a:r>
              <a:rPr lang="ru-RU" sz="4900" b="1" dirty="0"/>
              <a:t>в Тикси. Проведена модернизация взлётно-посадочной полосы аэродрома </a:t>
            </a:r>
            <a:r>
              <a:rPr lang="ru-RU" sz="4900" b="1" dirty="0" err="1"/>
              <a:t>Амдерма</a:t>
            </a:r>
            <a:r>
              <a:rPr lang="ru-RU" sz="4900" b="1" dirty="0"/>
              <a:t> на Новой Земле. Идёт восстановление самого северного в мире ледового аэродрома на острове </a:t>
            </a:r>
            <a:r>
              <a:rPr lang="ru-RU" sz="4900" b="1" dirty="0" err="1"/>
              <a:t>Греэм-Белл</a:t>
            </a:r>
            <a:r>
              <a:rPr lang="ru-RU" sz="4900" b="1" dirty="0"/>
              <a:t> (архипелаг Земля Франца-Иосифа), который во времена СССР был "аэродромом подскока" для стратегических бомбардировщиков. В разной степени оперативной готовности находятся и другие арктические базы ВВС в Анадыре, Мончегорске, Оленьей и Воркуте. </a:t>
            </a:r>
            <a:endParaRPr lang="ru-RU" sz="4900" b="1" dirty="0" smtClean="0"/>
          </a:p>
          <a:p>
            <a:pPr algn="just">
              <a:buNone/>
            </a:pPr>
            <a:endParaRPr lang="ru-RU" sz="4000" b="1" dirty="0" smtClean="0"/>
          </a:p>
          <a:p>
            <a:pPr>
              <a:buNone/>
            </a:pPr>
            <a:endParaRPr lang="ru-RU" sz="3800" dirty="0"/>
          </a:p>
          <a:p>
            <a:pPr>
              <a:buNone/>
            </a:pPr>
            <a:endParaRPr lang="ru-RU" sz="3800" dirty="0" smtClean="0"/>
          </a:p>
          <a:p>
            <a:pPr>
              <a:buNone/>
            </a:pPr>
            <a:endParaRPr lang="ru-RU" sz="3800" dirty="0"/>
          </a:p>
          <a:p>
            <a:pPr>
              <a:buNone/>
            </a:pPr>
            <a:endParaRPr lang="ru-RU" sz="3800" dirty="0" smtClean="0"/>
          </a:p>
          <a:p>
            <a:pPr>
              <a:buNone/>
            </a:pPr>
            <a:endParaRPr lang="ru-RU" sz="3800" dirty="0" smtClean="0"/>
          </a:p>
          <a:p>
            <a:pPr>
              <a:buNone/>
            </a:pPr>
            <a:r>
              <a:rPr lang="ru-RU" sz="3800" dirty="0" smtClean="0"/>
              <a:t>     	До 2018 года в Арктике будет обустроено десять аэродромов, на эти цели выделяется 34 млрд. рублей.</a:t>
            </a:r>
          </a:p>
          <a:p>
            <a:endParaRPr lang="ru-RU" sz="3800" dirty="0"/>
          </a:p>
          <a:p>
            <a:endParaRPr lang="ru-RU" dirty="0"/>
          </a:p>
        </p:txBody>
      </p:sp>
      <p:pic>
        <p:nvPicPr>
          <p:cNvPr id="5122" name="Picture 2" descr="C:\Users\kulevasv.LYCEUM87\Desktop\тикси аэропорт.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38700" y="1844825"/>
            <a:ext cx="365760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kulevasv.LYCEUM87\Desktop\знак тикс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4005064"/>
            <a:ext cx="3851614" cy="2736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0972" y="260648"/>
            <a:ext cx="7762056" cy="1143000"/>
          </a:xfrm>
        </p:spPr>
        <p:txBody>
          <a:bodyPr/>
          <a:lstStyle/>
          <a:p>
            <a:r>
              <a:rPr lang="ru-RU" dirty="0" smtClean="0"/>
              <a:t>Стратегическая авиация РФ</a:t>
            </a:r>
            <a:endParaRPr lang="ru-RU" dirty="0"/>
          </a:p>
        </p:txBody>
      </p:sp>
      <p:pic>
        <p:nvPicPr>
          <p:cNvPr id="4" name="Содержимое 3" descr="россия, сша, канада, ломоносов, менделеев, запад, нато, океан, исландия, камчатка, орион, альтаир"/>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67655" y="1772816"/>
            <a:ext cx="4032449" cy="4248472"/>
          </a:xfrm>
          <a:prstGeom prst="rect">
            <a:avLst/>
          </a:prstGeom>
          <a:noFill/>
          <a:ln>
            <a:noFill/>
          </a:ln>
        </p:spPr>
      </p:pic>
      <p:sp>
        <p:nvSpPr>
          <p:cNvPr id="45057" name="Rectangle 1"/>
          <p:cNvSpPr>
            <a:spLocks noChangeArrowheads="1"/>
          </p:cNvSpPr>
          <p:nvPr/>
        </p:nvSpPr>
        <p:spPr bwMode="auto">
          <a:xfrm>
            <a:off x="4860032" y="6154209"/>
            <a:ext cx="428396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Российская армия восстанавливает систему базирования на Крайнем Севере. </a:t>
            </a:r>
            <a:r>
              <a:rPr kumimoji="0" lang="ru-RU" sz="800" b="0" i="1"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Фото с официального сайта Министерства обороны РФ</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395536" y="1628800"/>
            <a:ext cx="4176464" cy="1200329"/>
          </a:xfrm>
          <a:prstGeom prst="rect">
            <a:avLst/>
          </a:prstGeom>
        </p:spPr>
        <p:txBody>
          <a:bodyPr wrap="square">
            <a:spAutoFit/>
          </a:bodyPr>
          <a:lstStyle/>
          <a:p>
            <a:r>
              <a:rPr lang="ru-RU" dirty="0" smtClean="0"/>
              <a:t>В количественном отношении авиация России уступает западным силам в арктическом регионе. </a:t>
            </a:r>
          </a:p>
          <a:p>
            <a:endParaRPr lang="ru-RU" dirty="0"/>
          </a:p>
        </p:txBody>
      </p:sp>
      <p:sp>
        <p:nvSpPr>
          <p:cNvPr id="7" name="Прямоугольник 6"/>
          <p:cNvSpPr/>
          <p:nvPr/>
        </p:nvSpPr>
        <p:spPr>
          <a:xfrm>
            <a:off x="467544" y="2551837"/>
            <a:ext cx="4320480" cy="2031325"/>
          </a:xfrm>
          <a:prstGeom prst="rect">
            <a:avLst/>
          </a:prstGeom>
        </p:spPr>
        <p:txBody>
          <a:bodyPr wrap="square">
            <a:spAutoFit/>
          </a:bodyPr>
          <a:lstStyle/>
          <a:p>
            <a:r>
              <a:rPr lang="ru-RU" dirty="0" smtClean="0"/>
              <a:t>Арктика, с ее сложными географическими и метеорологическими условиями, предъявляет особые требования к авиационной технике. В создании такой техники Россия в последние годы смогла добиться существенного прогресса</a:t>
            </a:r>
          </a:p>
          <a:p>
            <a:endParaRPr lang="ru-RU" dirty="0"/>
          </a:p>
        </p:txBody>
      </p:sp>
      <p:sp>
        <p:nvSpPr>
          <p:cNvPr id="8" name="Прямоугольник 7"/>
          <p:cNvSpPr/>
          <p:nvPr/>
        </p:nvSpPr>
        <p:spPr>
          <a:xfrm>
            <a:off x="395536" y="4365105"/>
            <a:ext cx="4608512" cy="2031325"/>
          </a:xfrm>
          <a:prstGeom prst="rect">
            <a:avLst/>
          </a:prstGeom>
        </p:spPr>
        <p:txBody>
          <a:bodyPr wrap="square">
            <a:spAutoFit/>
          </a:bodyPr>
          <a:lstStyle/>
          <a:p>
            <a:r>
              <a:rPr lang="ru-RU" dirty="0" smtClean="0"/>
              <a:t>Стратегическая авиация РФ сегодня насчитывает 63 турбовинтовых бомбардировщика Ту-95МС и 18 сверхзвуковых Ту-160, для действий в Арктике пригодны также 80 бомбардировщиков средней дальности Ту-22М3.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Сценарии военных конфликтов в Арктике</a:t>
            </a:r>
            <a:endParaRPr lang="ru-RU" dirty="0"/>
          </a:p>
        </p:txBody>
      </p:sp>
      <p:pic>
        <p:nvPicPr>
          <p:cNvPr id="1026" name="Picture 2" descr="C:\Users\kulevasv.LYCEUM87\Desktop\военные фотки арктика\Screenshot_4(16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108479"/>
            <a:ext cx="8229600" cy="350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700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2400" dirty="0" smtClean="0"/>
              <a:t>Вывод: что делается для защиты национальных интересов России в Арктике</a:t>
            </a:r>
            <a:endParaRPr lang="ru-RU" sz="2400" dirty="0"/>
          </a:p>
        </p:txBody>
      </p:sp>
      <p:sp>
        <p:nvSpPr>
          <p:cNvPr id="5" name="Объект 4"/>
          <p:cNvSpPr>
            <a:spLocks noGrp="1"/>
          </p:cNvSpPr>
          <p:nvPr>
            <p:ph sz="half" idx="1"/>
          </p:nvPr>
        </p:nvSpPr>
        <p:spPr/>
        <p:txBody>
          <a:bodyPr>
            <a:normAutofit fontScale="70000" lnSpcReduction="20000"/>
          </a:bodyPr>
          <a:lstStyle/>
          <a:p>
            <a:r>
              <a:rPr lang="ru-RU" dirty="0"/>
              <a:t>Минобороны РФ </a:t>
            </a:r>
            <a:r>
              <a:rPr lang="ru-RU" dirty="0" smtClean="0"/>
              <a:t>активно размещает </a:t>
            </a:r>
            <a:r>
              <a:rPr lang="ru-RU" dirty="0"/>
              <a:t>в регионе группировку </a:t>
            </a:r>
            <a:r>
              <a:rPr lang="ru-RU" dirty="0" smtClean="0"/>
              <a:t>войск (ОСК «Север»), </a:t>
            </a:r>
            <a:r>
              <a:rPr lang="ru-RU" dirty="0"/>
              <a:t>чьей основной задачей станет защита национальных интересов. Для боевой и повседневной деятельности частей восстанавливается военная инфраструктура.</a:t>
            </a:r>
          </a:p>
          <a:p>
            <a:endParaRPr lang="ru-RU" dirty="0"/>
          </a:p>
        </p:txBody>
      </p:sp>
      <p:sp>
        <p:nvSpPr>
          <p:cNvPr id="6" name="Объект 5"/>
          <p:cNvSpPr>
            <a:spLocks noGrp="1"/>
          </p:cNvSpPr>
          <p:nvPr>
            <p:ph sz="half" idx="2"/>
          </p:nvPr>
        </p:nvSpPr>
        <p:spPr/>
        <p:txBody>
          <a:bodyPr>
            <a:normAutofit fontScale="70000" lnSpcReduction="20000"/>
          </a:bodyPr>
          <a:lstStyle/>
          <a:p>
            <a:r>
              <a:rPr lang="ru-RU" dirty="0"/>
              <a:t>Основу арктической группировки </a:t>
            </a:r>
            <a:r>
              <a:rPr lang="ru-RU" dirty="0" smtClean="0"/>
              <a:t>составляет Северный </a:t>
            </a:r>
            <a:r>
              <a:rPr lang="ru-RU" dirty="0"/>
              <a:t>флот. </a:t>
            </a:r>
            <a:endParaRPr lang="ru-RU" dirty="0" smtClean="0"/>
          </a:p>
          <a:p>
            <a:r>
              <a:rPr lang="ru-RU" dirty="0"/>
              <a:t>Создание авиационной группировки и восстановление соответствующей инфраструктуры </a:t>
            </a:r>
            <a:endParaRPr lang="ru-RU" dirty="0" smtClean="0"/>
          </a:p>
          <a:p>
            <a:r>
              <a:rPr lang="ru-RU" dirty="0"/>
              <a:t>В</a:t>
            </a:r>
            <a:r>
              <a:rPr lang="ru-RU" dirty="0" smtClean="0"/>
              <a:t>осстанавливается </a:t>
            </a:r>
            <a:r>
              <a:rPr lang="ru-RU" dirty="0"/>
              <a:t>система воздушно-космической обороны</a:t>
            </a:r>
            <a:r>
              <a:rPr lang="ru-RU" dirty="0" smtClean="0"/>
              <a:t>.</a:t>
            </a:r>
            <a:r>
              <a:rPr lang="ru-RU" dirty="0"/>
              <a:t> </a:t>
            </a:r>
            <a:endParaRPr lang="ru-RU" dirty="0" smtClean="0"/>
          </a:p>
          <a:p>
            <a:r>
              <a:rPr lang="ru-RU" dirty="0" smtClean="0"/>
              <a:t>Восстанавливается радиолокационное поле. </a:t>
            </a:r>
            <a:r>
              <a:rPr lang="ru-RU" dirty="0"/>
              <a:t>На боевое дежурство </a:t>
            </a:r>
            <a:r>
              <a:rPr lang="ru-RU" dirty="0" smtClean="0"/>
              <a:t> </a:t>
            </a:r>
            <a:r>
              <a:rPr lang="ru-RU" dirty="0"/>
              <a:t>поставлены радиолокационные роты и пункты наведения авиации</a:t>
            </a:r>
          </a:p>
          <a:p>
            <a:r>
              <a:rPr lang="ru-RU" sz="2300" u="sng" dirty="0" err="1" smtClean="0"/>
              <a:t>Илл.ЗРПК</a:t>
            </a:r>
            <a:r>
              <a:rPr lang="ru-RU" sz="2300" u="sng" dirty="0" smtClean="0"/>
              <a:t> «Триумф» на боевом дежурстве</a:t>
            </a:r>
            <a:endParaRPr lang="ru-RU" sz="2300" u="sng" dirty="0"/>
          </a:p>
          <a:p>
            <a:endParaRPr lang="ru-RU" dirty="0"/>
          </a:p>
        </p:txBody>
      </p:sp>
      <p:pic>
        <p:nvPicPr>
          <p:cNvPr id="2050" name="Picture 2" descr="C:\Users\kulevasv.LYCEUM87\Desktop\с400 тайфу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149080"/>
            <a:ext cx="4464496"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067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ru-RU" dirty="0" smtClean="0"/>
              <a:t>Источники</a:t>
            </a:r>
            <a:endParaRPr lang="ru-RU" dirty="0"/>
          </a:p>
        </p:txBody>
      </p:sp>
      <p:sp>
        <p:nvSpPr>
          <p:cNvPr id="3" name="Объект 2"/>
          <p:cNvSpPr>
            <a:spLocks noGrp="1"/>
          </p:cNvSpPr>
          <p:nvPr>
            <p:ph sz="half" idx="1"/>
          </p:nvPr>
        </p:nvSpPr>
        <p:spPr>
          <a:xfrm>
            <a:off x="323528" y="1196752"/>
            <a:ext cx="4104456" cy="5390059"/>
          </a:xfrm>
        </p:spPr>
        <p:txBody>
          <a:bodyPr>
            <a:normAutofit lnSpcReduction="10000"/>
          </a:bodyPr>
          <a:lstStyle/>
          <a:p>
            <a:r>
              <a:rPr lang="ru-RU" sz="1600" dirty="0"/>
              <a:t>http://nvo.ng.ru/armament/2017-08-18/6_961_arctic.html</a:t>
            </a:r>
          </a:p>
          <a:p>
            <a:r>
              <a:rPr lang="ru-RU" sz="1600" u="sng" dirty="0">
                <a:hlinkClick r:id="rId2"/>
              </a:rPr>
              <a:t>http://barentsobserver.com/ru/bezopasnost/2014/11/obedinyonnoe-strategicheskoe-komandovanie-v-arkticheskoy-zone-rossii-zarabotaet</a:t>
            </a:r>
            <a:endParaRPr lang="ru-RU" sz="1600" dirty="0"/>
          </a:p>
          <a:p>
            <a:r>
              <a:rPr lang="ru-RU" sz="1400" u="sng" dirty="0">
                <a:hlinkClick r:id="rId3"/>
              </a:rPr>
              <a:t>https://</a:t>
            </a:r>
            <a:r>
              <a:rPr lang="ru-RU" sz="1400" u="sng" dirty="0" smtClean="0">
                <a:hlinkClick r:id="rId3"/>
              </a:rPr>
              <a:t>regnum.ru/news/2384002.html</a:t>
            </a:r>
            <a:endParaRPr lang="ru-RU" sz="1400" u="sng" dirty="0" smtClean="0"/>
          </a:p>
          <a:p>
            <a:r>
              <a:rPr lang="ru-RU" sz="1400" u="sng" dirty="0">
                <a:hlinkClick r:id="rId4"/>
              </a:rPr>
              <a:t>https://</a:t>
            </a:r>
            <a:r>
              <a:rPr lang="ru-RU" sz="1400" u="sng" dirty="0" smtClean="0">
                <a:hlinkClick r:id="rId4"/>
              </a:rPr>
              <a:t>regnum.ru/news/economy/2293930.html</a:t>
            </a:r>
            <a:endParaRPr lang="ru-RU" sz="1400" u="sng" dirty="0" smtClean="0"/>
          </a:p>
          <a:p>
            <a:r>
              <a:rPr lang="ru-RU" sz="1400" u="sng" dirty="0">
                <a:hlinkClick r:id="rId5"/>
              </a:rPr>
              <a:t>https://</a:t>
            </a:r>
            <a:r>
              <a:rPr lang="ru-RU" sz="1400" u="sng" dirty="0" smtClean="0">
                <a:hlinkClick r:id="rId5"/>
              </a:rPr>
              <a:t>regnum.ru/news/it/2339132.html</a:t>
            </a:r>
            <a:endParaRPr lang="ru-RU" sz="1400" u="sng" dirty="0" smtClean="0"/>
          </a:p>
          <a:p>
            <a:r>
              <a:rPr lang="ru-RU" sz="1400" u="sng" dirty="0" smtClean="0">
                <a:hlinkClick r:id="rId6"/>
              </a:rPr>
              <a:t>https</a:t>
            </a:r>
            <a:r>
              <a:rPr lang="ru-RU" sz="1400" u="sng" dirty="0">
                <a:hlinkClick r:id="rId6"/>
              </a:rPr>
              <a:t>://</a:t>
            </a:r>
            <a:r>
              <a:rPr lang="ru-RU" sz="1400" u="sng" dirty="0" smtClean="0">
                <a:hlinkClick r:id="rId6"/>
              </a:rPr>
              <a:t>regnum.ru/news/polit/2387113.html</a:t>
            </a:r>
            <a:endParaRPr lang="ru-RU" sz="1400" u="sng" dirty="0" smtClean="0"/>
          </a:p>
          <a:p>
            <a:r>
              <a:rPr lang="ru-RU" sz="1400" u="sng" dirty="0">
                <a:hlinkClick r:id="rId7"/>
              </a:rPr>
              <a:t>https://regnum.ru/news/economy/2385989.html</a:t>
            </a:r>
            <a:r>
              <a:rPr lang="ru-RU" sz="1400" dirty="0"/>
              <a:t>.</a:t>
            </a:r>
          </a:p>
          <a:p>
            <a:r>
              <a:rPr lang="ru-RU" sz="1400" u="sng" dirty="0">
                <a:hlinkClick r:id="rId8"/>
              </a:rPr>
              <a:t>https://</a:t>
            </a:r>
            <a:r>
              <a:rPr lang="ru-RU" sz="1400" u="sng" dirty="0" smtClean="0">
                <a:hlinkClick r:id="rId8"/>
              </a:rPr>
              <a:t>regnum.ru/news/polit/2388525.html</a:t>
            </a:r>
            <a:endParaRPr lang="ru-RU" sz="1400" u="sng" dirty="0" smtClean="0"/>
          </a:p>
          <a:p>
            <a:r>
              <a:rPr lang="ru-RU" sz="1400" u="sng" dirty="0">
                <a:hlinkClick r:id="rId9"/>
              </a:rPr>
              <a:t>https://</a:t>
            </a:r>
            <a:r>
              <a:rPr lang="ru-RU" sz="1400" u="sng" dirty="0" smtClean="0">
                <a:hlinkClick r:id="rId9"/>
              </a:rPr>
              <a:t>regnum.ru/news/polit/2388577.html</a:t>
            </a:r>
            <a:endParaRPr lang="ru-RU" sz="1400" u="sng" dirty="0" smtClean="0"/>
          </a:p>
          <a:p>
            <a:r>
              <a:rPr lang="ru-RU" sz="1400" u="sng" dirty="0">
                <a:hlinkClick r:id="rId10"/>
              </a:rPr>
              <a:t>https://regnum.ru/news/polit/2385195.html</a:t>
            </a:r>
            <a:r>
              <a:rPr lang="ru-RU" sz="1400" dirty="0" smtClean="0"/>
              <a:t>.</a:t>
            </a:r>
          </a:p>
          <a:p>
            <a:r>
              <a:rPr lang="ru-RU" sz="1400" u="sng" dirty="0">
                <a:hlinkClick r:id="rId11"/>
              </a:rPr>
              <a:t>https://regnum.ru/news/polit/2392233.html</a:t>
            </a:r>
            <a:r>
              <a:rPr lang="ru-RU" sz="1400" dirty="0" smtClean="0"/>
              <a:t>.</a:t>
            </a:r>
          </a:p>
          <a:p>
            <a:r>
              <a:rPr lang="ru-RU" sz="1400" u="sng" dirty="0">
                <a:hlinkClick r:id="rId12"/>
              </a:rPr>
              <a:t>https://</a:t>
            </a:r>
            <a:r>
              <a:rPr lang="ru-RU" sz="1400" u="sng" dirty="0" smtClean="0">
                <a:hlinkClick r:id="rId12"/>
              </a:rPr>
              <a:t>regnum.ru/news/polit/2388465.html</a:t>
            </a:r>
            <a:endParaRPr lang="ru-RU" sz="1400" u="sng" dirty="0" smtClean="0"/>
          </a:p>
          <a:p>
            <a:r>
              <a:rPr lang="ru-RU" sz="1400" u="sng" cap="all" dirty="0">
                <a:hlinkClick r:id="rId13"/>
              </a:rPr>
              <a:t>https://</a:t>
            </a:r>
            <a:r>
              <a:rPr lang="ru-RU" sz="1400" u="sng" cap="all" dirty="0" smtClean="0">
                <a:hlinkClick r:id="rId13"/>
              </a:rPr>
              <a:t>ura.news/articles/1036264298</a:t>
            </a:r>
            <a:endParaRPr lang="ru-RU" sz="1400" u="sng" cap="all" dirty="0" smtClean="0"/>
          </a:p>
          <a:p>
            <a:pPr marL="0" lvl="0" indent="0">
              <a:buNone/>
            </a:pPr>
            <a:endParaRPr lang="ru-RU" sz="1400" u="sng" dirty="0" smtClean="0">
              <a:solidFill>
                <a:srgbClr val="0000FF"/>
              </a:solidFill>
              <a:latin typeface="inherit"/>
              <a:ea typeface="Times New Roman" pitchFamily="18" charset="0"/>
              <a:cs typeface="Arial" pitchFamily="34" charset="0"/>
              <a:hlinkClick r:id="rId14" tooltip="Посмотреть иллюстрацию"/>
            </a:endParaRPr>
          </a:p>
          <a:p>
            <a:pPr marL="0" lvl="0" indent="0">
              <a:buNone/>
            </a:pPr>
            <a:endParaRPr lang="ru-RU" sz="1400" u="sng" dirty="0" smtClean="0">
              <a:solidFill>
                <a:srgbClr val="0000FF"/>
              </a:solidFill>
              <a:latin typeface="inherit"/>
              <a:ea typeface="Times New Roman" pitchFamily="18" charset="0"/>
              <a:cs typeface="Arial" pitchFamily="34" charset="0"/>
              <a:hlinkClick r:id="rId14" tooltip="Посмотреть иллюстрацию"/>
            </a:endParaRPr>
          </a:p>
          <a:p>
            <a:pPr marL="0" lvl="0" indent="0">
              <a:buNone/>
            </a:pPr>
            <a:endParaRPr lang="ru-RU" sz="1400" u="sng" dirty="0">
              <a:solidFill>
                <a:srgbClr val="0000FF"/>
              </a:solidFill>
              <a:latin typeface="inherit"/>
              <a:ea typeface="Times New Roman" pitchFamily="18" charset="0"/>
              <a:cs typeface="Arial" pitchFamily="34" charset="0"/>
              <a:hlinkClick r:id="rId14" tooltip="Посмотреть иллюстрацию"/>
            </a:endParaRPr>
          </a:p>
          <a:p>
            <a:pPr marL="0" lvl="0" indent="0">
              <a:buNone/>
            </a:pPr>
            <a:r>
              <a:rPr lang="ru-RU" sz="1400" u="sng" dirty="0" err="1" smtClean="0">
                <a:solidFill>
                  <a:srgbClr val="0000FF"/>
                </a:solidFill>
                <a:latin typeface="inherit"/>
                <a:ea typeface="Times New Roman" pitchFamily="18" charset="0"/>
                <a:cs typeface="Arial" pitchFamily="34" charset="0"/>
                <a:hlinkClick r:id="rId14" tooltip="Посмотреть иллюстрацию"/>
              </a:rPr>
              <a:t>Илл</a:t>
            </a:r>
            <a:r>
              <a:rPr lang="ru-RU" sz="1400" u="sng" dirty="0" smtClean="0">
                <a:solidFill>
                  <a:srgbClr val="0000FF"/>
                </a:solidFill>
                <a:latin typeface="inherit"/>
                <a:ea typeface="Times New Roman" pitchFamily="18" charset="0"/>
                <a:cs typeface="Arial" pitchFamily="34" charset="0"/>
                <a:hlinkClick r:id="rId14" tooltip="Посмотреть иллюстрацию"/>
              </a:rPr>
              <a:t>. А</a:t>
            </a:r>
            <a:r>
              <a:rPr lang="ru-RU" sz="1400" u="sng" dirty="0">
                <a:solidFill>
                  <a:srgbClr val="0000FF"/>
                </a:solidFill>
                <a:latin typeface="inherit"/>
                <a:ea typeface="Times New Roman" pitchFamily="18" charset="0"/>
                <a:cs typeface="Arial" pitchFamily="34" charset="0"/>
                <a:hlinkClick r:id="rId14" tooltip="Посмотреть иллюстрацию"/>
              </a:rPr>
              <a:t>. Краснов </a:t>
            </a:r>
            <a:r>
              <a:rPr lang="ru-RU" sz="1400" u="sng" dirty="0">
                <a:solidFill>
                  <a:srgbClr val="0000FF"/>
                </a:solidFill>
                <a:ea typeface="Times New Roman" pitchFamily="18" charset="0"/>
                <a:cs typeface="Arial" pitchFamily="34" charset="0"/>
                <a:hlinkClick r:id="rId14" tooltip="Посмотреть иллюстрацию"/>
              </a:rPr>
              <a:t>©</a:t>
            </a:r>
            <a:r>
              <a:rPr lang="ru-RU" sz="1400" u="sng" dirty="0">
                <a:solidFill>
                  <a:srgbClr val="0000FF"/>
                </a:solidFill>
                <a:latin typeface="inherit"/>
                <a:ea typeface="Times New Roman" pitchFamily="18" charset="0"/>
                <a:cs typeface="Arial" pitchFamily="34" charset="0"/>
                <a:hlinkClick r:id="rId14" tooltip="Посмотреть иллюстрацию"/>
              </a:rPr>
              <a:t> Национальный парк </a:t>
            </a:r>
            <a:r>
              <a:rPr lang="ru-RU" sz="1400" u="sng" dirty="0">
                <a:solidFill>
                  <a:srgbClr val="0000FF"/>
                </a:solidFill>
                <a:ea typeface="Times New Roman" pitchFamily="18" charset="0"/>
                <a:cs typeface="Arial" pitchFamily="34" charset="0"/>
                <a:hlinkClick r:id="rId14" tooltip="Посмотреть иллюстрацию"/>
              </a:rPr>
              <a:t>«</a:t>
            </a:r>
            <a:r>
              <a:rPr lang="ru-RU" sz="1400" u="sng" dirty="0">
                <a:solidFill>
                  <a:srgbClr val="0000FF"/>
                </a:solidFill>
                <a:latin typeface="inherit"/>
                <a:ea typeface="Times New Roman" pitchFamily="18" charset="0"/>
                <a:cs typeface="Arial" pitchFamily="34" charset="0"/>
                <a:hlinkClick r:id="rId14" tooltip="Посмотреть иллюстрацию"/>
              </a:rPr>
              <a:t>Русская Арктика</a:t>
            </a:r>
            <a:r>
              <a:rPr lang="ru-RU" sz="1400" u="sng" dirty="0">
                <a:solidFill>
                  <a:srgbClr val="0000FF"/>
                </a:solidFill>
                <a:ea typeface="Times New Roman" pitchFamily="18" charset="0"/>
                <a:cs typeface="Arial" pitchFamily="34" charset="0"/>
                <a:hlinkClick r:id="rId14" tooltip="Посмотреть иллюстрацию"/>
              </a:rPr>
              <a:t>»</a:t>
            </a:r>
            <a:r>
              <a:rPr lang="ru-RU" sz="1200" dirty="0">
                <a:latin typeface="Calibri" pitchFamily="34" charset="0"/>
                <a:ea typeface="Calibri" pitchFamily="34" charset="0"/>
                <a:cs typeface="Times New Roman" pitchFamily="18" charset="0"/>
              </a:rPr>
              <a:t> </a:t>
            </a:r>
            <a:r>
              <a:rPr lang="ru-RU" sz="1400" dirty="0">
                <a:solidFill>
                  <a:srgbClr val="0000FF"/>
                </a:solidFill>
                <a:latin typeface="inherit"/>
                <a:ea typeface="Times New Roman" pitchFamily="18" charset="0"/>
                <a:cs typeface="Arial" pitchFamily="34" charset="0"/>
                <a:hlinkClick r:id="rId14" tooltip="Посмотреть иллюстрацию"/>
              </a:rPr>
              <a:t>Водопад на мысе Желания</a:t>
            </a:r>
            <a:endParaRPr lang="ru-RU" sz="2000" dirty="0">
              <a:latin typeface="Arial" pitchFamily="34" charset="0"/>
              <a:cs typeface="Arial" pitchFamily="34" charset="0"/>
            </a:endParaRPr>
          </a:p>
          <a:p>
            <a:endParaRPr lang="ru-RU" sz="1400" dirty="0"/>
          </a:p>
          <a:p>
            <a:endParaRPr lang="ru-RU" sz="1400" dirty="0"/>
          </a:p>
        </p:txBody>
      </p:sp>
      <p:sp>
        <p:nvSpPr>
          <p:cNvPr id="4" name="Объект 3"/>
          <p:cNvSpPr>
            <a:spLocks noGrp="1"/>
          </p:cNvSpPr>
          <p:nvPr>
            <p:ph sz="half" idx="2"/>
          </p:nvPr>
        </p:nvSpPr>
        <p:spPr>
          <a:xfrm>
            <a:off x="4582050" y="1196752"/>
            <a:ext cx="4038600" cy="3240360"/>
          </a:xfrm>
        </p:spPr>
        <p:txBody>
          <a:bodyPr>
            <a:normAutofit lnSpcReduction="10000"/>
          </a:bodyPr>
          <a:lstStyle/>
          <a:p>
            <a:pPr marL="0" indent="0">
              <a:buNone/>
            </a:pPr>
            <a:r>
              <a:rPr lang="ru-RU" dirty="0"/>
              <a:t>У России есть решимость и возможности для укрепления своих позиций в Арктике в интересах обеспечения безопасности и экономического развития государства</a:t>
            </a:r>
          </a:p>
          <a:p>
            <a:endParaRPr lang="ru-RU" dirty="0"/>
          </a:p>
        </p:txBody>
      </p:sp>
      <p:pic>
        <p:nvPicPr>
          <p:cNvPr id="5" name="Рисунок 24" descr="Генерал США признал отставание НАТО от РФ в Арктике">
            <a:hlinkClick r:id="rId14" tooltip="&quot;Посмотреть иллюстрацию&quot;"/>
          </p:cNvPr>
          <p:cNvPicPr>
            <a:picLocks noChangeAspect="1" noChangeArrowheads="1"/>
          </p:cNvPicPr>
          <p:nvPr/>
        </p:nvPicPr>
        <p:blipFill>
          <a:blip r:embed="rId15" cstate="print"/>
          <a:srcRect/>
          <a:stretch>
            <a:fillRect/>
          </a:stretch>
        </p:blipFill>
        <p:spPr bwMode="auto">
          <a:xfrm>
            <a:off x="4427984" y="4245766"/>
            <a:ext cx="3943350" cy="2570609"/>
          </a:xfrm>
          <a:prstGeom prst="rect">
            <a:avLst/>
          </a:prstGeom>
          <a:noFill/>
        </p:spPr>
      </p:pic>
    </p:spTree>
    <p:extLst>
      <p:ext uri="{BB962C8B-B14F-4D97-AF65-F5344CB8AC3E}">
        <p14:creationId xmlns:p14="http://schemas.microsoft.com/office/powerpoint/2010/main" val="2539209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a:t>Национальные интересы Российской Федерации в арктической зоне </a:t>
            </a:r>
            <a:r>
              <a:rPr lang="ru-RU" sz="2000" b="1" dirty="0" smtClean="0"/>
              <a:t>определяют историко-географические факторы</a:t>
            </a:r>
            <a:endParaRPr lang="ru-RU" sz="2000" dirty="0"/>
          </a:p>
        </p:txBody>
      </p:sp>
      <p:sp>
        <p:nvSpPr>
          <p:cNvPr id="3" name="Содержимое 2"/>
          <p:cNvSpPr>
            <a:spLocks noGrp="1"/>
          </p:cNvSpPr>
          <p:nvPr>
            <p:ph sz="half" idx="1"/>
          </p:nvPr>
        </p:nvSpPr>
        <p:spPr>
          <a:xfrm>
            <a:off x="533400" y="1556792"/>
            <a:ext cx="4038600" cy="4525963"/>
          </a:xfrm>
        </p:spPr>
        <p:txBody>
          <a:bodyPr>
            <a:normAutofit fontScale="85000" lnSpcReduction="20000"/>
          </a:bodyPr>
          <a:lstStyle/>
          <a:p>
            <a:r>
              <a:rPr lang="ru-RU" dirty="0"/>
              <a:t>Однако нет ни малейших оснований обвинять Россию в создании каких-то угроз другим арктическим странам. </a:t>
            </a:r>
            <a:r>
              <a:rPr lang="ru-RU" b="1" dirty="0"/>
              <a:t>Ведь это — исконно русская земля, расположенная на стыке моря Лаптевых и </a:t>
            </a:r>
            <a:r>
              <a:rPr lang="ru-RU" b="1" dirty="0" err="1"/>
              <a:t>Восточно-Сибирского</a:t>
            </a:r>
            <a:r>
              <a:rPr lang="ru-RU" b="1" dirty="0"/>
              <a:t> моря. </a:t>
            </a:r>
            <a:r>
              <a:rPr lang="ru-RU" b="1" dirty="0" smtClean="0"/>
              <a:t>Невозможно отнять у нас Арктику бескровно, предметно оспорить принадлежность нашей части Арктики к России</a:t>
            </a:r>
            <a:r>
              <a:rPr lang="ru-RU" dirty="0" smtClean="0"/>
              <a:t>.</a:t>
            </a:r>
          </a:p>
          <a:p>
            <a:endParaRPr lang="ru-RU" dirty="0"/>
          </a:p>
          <a:p>
            <a:endParaRPr lang="ru-RU" dirty="0"/>
          </a:p>
        </p:txBody>
      </p:sp>
      <p:pic>
        <p:nvPicPr>
          <p:cNvPr id="5" name="Picture 3" descr="C:\Users\kulevasv.LYCEUM87\Desktop\арктика новые фотки\поморский крест.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484784"/>
            <a:ext cx="2736304" cy="280831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557920" y="4149080"/>
            <a:ext cx="4572000" cy="2585323"/>
          </a:xfrm>
          <a:prstGeom prst="rect">
            <a:avLst/>
          </a:prstGeom>
        </p:spPr>
        <p:txBody>
          <a:bodyPr>
            <a:spAutoFit/>
          </a:bodyPr>
          <a:lstStyle/>
          <a:p>
            <a:r>
              <a:rPr lang="ru-RU" dirty="0"/>
              <a:t>В настоящее время на Арктический регион, помимо США, Канады, России, претендуют ещё 12 государств: Бельгия, Великобритания, Германия, Ирландия, Исландия, Латвия, Литва, Нидерланды, Польша, Финляндия, Швеция, Эстония. Некоторые эксперты настаивают, что на самом деле претендентов более 20 стран, включая Японию и Китай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Историко-географические </a:t>
            </a:r>
            <a:r>
              <a:rPr lang="ru-RU" b="1" dirty="0"/>
              <a:t>факторы</a:t>
            </a:r>
            <a:endParaRPr lang="ru-RU" dirty="0"/>
          </a:p>
        </p:txBody>
      </p:sp>
      <p:sp>
        <p:nvSpPr>
          <p:cNvPr id="3" name="Содержимое 2"/>
          <p:cNvSpPr>
            <a:spLocks noGrp="1"/>
          </p:cNvSpPr>
          <p:nvPr>
            <p:ph sz="half" idx="1"/>
          </p:nvPr>
        </p:nvSpPr>
        <p:spPr>
          <a:xfrm>
            <a:off x="457200" y="1340768"/>
            <a:ext cx="4618856" cy="5040560"/>
          </a:xfrm>
        </p:spPr>
        <p:txBody>
          <a:bodyPr>
            <a:normAutofit fontScale="77500" lnSpcReduction="20000"/>
          </a:bodyPr>
          <a:lstStyle/>
          <a:p>
            <a:r>
              <a:rPr lang="ru-RU" dirty="0"/>
              <a:t>Арктика осваивалась преимущественно  нашими мореплавателями - и осваивается до сих пор, вот уже почти десять веков. </a:t>
            </a:r>
            <a:endParaRPr lang="ru-RU" dirty="0" smtClean="0"/>
          </a:p>
          <a:p>
            <a:r>
              <a:rPr lang="ru-RU" dirty="0" smtClean="0"/>
              <a:t>Нашим </a:t>
            </a:r>
            <a:r>
              <a:rPr lang="ru-RU" dirty="0"/>
              <a:t>геополитическим гением Дмитрием Герасимовым еще в XVI веке была сформулирована доктрина Северного морского пути, через много столетий развитая и претворенная в жизнь </a:t>
            </a:r>
            <a:r>
              <a:rPr lang="ru-RU" dirty="0" smtClean="0"/>
              <a:t>нашим </a:t>
            </a:r>
            <a:r>
              <a:rPr lang="ru-RU" dirty="0"/>
              <a:t>гением Шмидтом</a:t>
            </a:r>
            <a:r>
              <a:rPr lang="ru-RU" dirty="0" smtClean="0"/>
              <a:t>.   Освоенная </a:t>
            </a:r>
            <a:r>
              <a:rPr lang="ru-RU" dirty="0"/>
              <a:t>нашими мореплавателями и исследователями часть Арктики </a:t>
            </a:r>
            <a:r>
              <a:rPr lang="ru-RU" dirty="0" smtClean="0"/>
              <a:t>много </a:t>
            </a:r>
            <a:r>
              <a:rPr lang="ru-RU" dirty="0"/>
              <a:t>веков составляет российскую территориально-политическую </a:t>
            </a:r>
            <a:r>
              <a:rPr lang="ru-RU" dirty="0" smtClean="0"/>
              <a:t>плоть. </a:t>
            </a:r>
            <a:endParaRPr lang="ru-RU" dirty="0"/>
          </a:p>
          <a:p>
            <a:endParaRPr lang="ru-RU" dirty="0"/>
          </a:p>
        </p:txBody>
      </p:sp>
      <p:sp>
        <p:nvSpPr>
          <p:cNvPr id="4" name="Прямоугольник 3"/>
          <p:cNvSpPr/>
          <p:nvPr/>
        </p:nvSpPr>
        <p:spPr>
          <a:xfrm>
            <a:off x="5436096" y="1340768"/>
            <a:ext cx="3096344" cy="1754326"/>
          </a:xfrm>
          <a:prstGeom prst="rect">
            <a:avLst/>
          </a:prstGeom>
        </p:spPr>
        <p:txBody>
          <a:bodyPr wrap="square">
            <a:spAutoFit/>
          </a:bodyPr>
          <a:lstStyle/>
          <a:p>
            <a:r>
              <a:rPr lang="ru-RU" dirty="0"/>
              <a:t>Географическое положение региона создаёт благоприятные условия для торговли с Европой, США, Канадой, Японией и странами АТР.</a:t>
            </a:r>
          </a:p>
        </p:txBody>
      </p:sp>
      <p:pic>
        <p:nvPicPr>
          <p:cNvPr id="7171" name="Picture 3" descr="C:\Users\kulevasv.LYCEUM87\Desktop\лед.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32040" y="3095094"/>
            <a:ext cx="3816424" cy="3214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23528" y="260648"/>
            <a:ext cx="8229600" cy="1143000"/>
          </a:xfrm>
        </p:spPr>
        <p:txBody>
          <a:bodyPr>
            <a:noAutofit/>
          </a:bodyPr>
          <a:lstStyle/>
          <a:p>
            <a:r>
              <a:rPr lang="ru-RU" sz="3600" b="1" dirty="0" smtClean="0"/>
              <a:t>Политические факторы национальных интересов России в Арктике</a:t>
            </a:r>
            <a:endParaRPr lang="ru-RU" sz="3600" b="1" dirty="0"/>
          </a:p>
        </p:txBody>
      </p:sp>
      <p:sp>
        <p:nvSpPr>
          <p:cNvPr id="6" name="Объект 5"/>
          <p:cNvSpPr>
            <a:spLocks noGrp="1"/>
          </p:cNvSpPr>
          <p:nvPr>
            <p:ph sz="half" idx="1"/>
          </p:nvPr>
        </p:nvSpPr>
        <p:spPr>
          <a:xfrm>
            <a:off x="179512" y="1412776"/>
            <a:ext cx="3384375" cy="5112568"/>
          </a:xfrm>
        </p:spPr>
        <p:txBody>
          <a:bodyPr>
            <a:normAutofit fontScale="32500" lnSpcReduction="20000"/>
          </a:bodyPr>
          <a:lstStyle/>
          <a:p>
            <a:r>
              <a:rPr lang="ru-RU" sz="4500" dirty="0"/>
              <a:t>В «Основах государственной политики Российской Федерации в Арктике на период до 2020 года и дальнейшую перспективу» определены национальные интересы, цели, задачи и меры, в том числе в сфере военной безопасности, защиты и охраны государственной границы</a:t>
            </a:r>
            <a:r>
              <a:rPr lang="ru-RU" sz="4500" dirty="0" smtClean="0"/>
              <a:t>.</a:t>
            </a:r>
            <a:r>
              <a:rPr lang="ru-RU" sz="4500" dirty="0"/>
              <a:t> </a:t>
            </a:r>
            <a:endParaRPr lang="ru-RU" sz="4500" dirty="0" smtClean="0"/>
          </a:p>
          <a:p>
            <a:endParaRPr lang="ru-RU" sz="4500" dirty="0"/>
          </a:p>
          <a:p>
            <a:r>
              <a:rPr lang="ru-RU" sz="5500" dirty="0" smtClean="0"/>
              <a:t>Национальные </a:t>
            </a:r>
            <a:r>
              <a:rPr lang="ru-RU" sz="5500" dirty="0"/>
              <a:t>интересы России в морях Арктического </a:t>
            </a:r>
            <a:r>
              <a:rPr lang="ru-RU" sz="5500" dirty="0" smtClean="0"/>
              <a:t>региона есть  </a:t>
            </a:r>
            <a:r>
              <a:rPr lang="ru-RU" sz="5500" dirty="0"/>
              <a:t>обеспечение гарантированного доступа к ресурсам и пространствам, исключение дискриминационных действий в отношении нашей страны со стороны отдельных государств или военно-политических блоков, а также их доминирования в районах, имеющих значение для РФ.</a:t>
            </a:r>
          </a:p>
          <a:p>
            <a:endParaRPr lang="ru-RU" dirty="0"/>
          </a:p>
        </p:txBody>
      </p:sp>
      <p:sp>
        <p:nvSpPr>
          <p:cNvPr id="7" name="Объект 6"/>
          <p:cNvSpPr>
            <a:spLocks noGrp="1"/>
          </p:cNvSpPr>
          <p:nvPr>
            <p:ph sz="half" idx="2"/>
          </p:nvPr>
        </p:nvSpPr>
        <p:spPr>
          <a:xfrm>
            <a:off x="5436096" y="1484784"/>
            <a:ext cx="3246512" cy="5373215"/>
          </a:xfrm>
        </p:spPr>
        <p:txBody>
          <a:bodyPr>
            <a:noAutofit/>
          </a:bodyPr>
          <a:lstStyle/>
          <a:p>
            <a:r>
              <a:rPr lang="ru-RU" sz="1800" dirty="0"/>
              <a:t>В случае конфронтации Запада с Россией северное стратегическое воздушно-космическое направление (с учётом подлётного времени средств поражения) может быть наиболее угрожающим национальной безопасности России. Сама же Арктика превращается в потенциальный театр военных действий</a:t>
            </a:r>
            <a:r>
              <a:rPr lang="ru-RU" sz="1800" dirty="0" smtClean="0"/>
              <a:t>.  В </a:t>
            </a:r>
            <a:r>
              <a:rPr lang="ru-RU" sz="1800" dirty="0"/>
              <a:t>этой связи руководство Российской Федерации начало планомерную деятельность по усилению военного присутствия в регионе </a:t>
            </a:r>
            <a:r>
              <a:rPr lang="ru-RU" sz="1800" dirty="0" smtClean="0"/>
              <a:t>.</a:t>
            </a:r>
            <a:endParaRPr lang="ru-RU" sz="1800" dirty="0"/>
          </a:p>
        </p:txBody>
      </p:sp>
      <p:pic>
        <p:nvPicPr>
          <p:cNvPr id="6146" name="Picture 2" descr="C:\Users\kulevasv.LYCEUM87\Desktop\боевое дежурство в арк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475978"/>
            <a:ext cx="2376264" cy="500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20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3200" b="1" dirty="0"/>
              <a:t>Н</a:t>
            </a:r>
            <a:r>
              <a:rPr lang="ru-RU" sz="3200" b="1" dirty="0" smtClean="0"/>
              <a:t>ормативно-правовые факторы национальных интересов России в Арктике </a:t>
            </a:r>
            <a:endParaRPr lang="ru-RU" sz="3200" b="1" dirty="0"/>
          </a:p>
        </p:txBody>
      </p:sp>
      <p:sp>
        <p:nvSpPr>
          <p:cNvPr id="6" name="Объект 5"/>
          <p:cNvSpPr>
            <a:spLocks noGrp="1"/>
          </p:cNvSpPr>
          <p:nvPr>
            <p:ph sz="half" idx="1"/>
          </p:nvPr>
        </p:nvSpPr>
        <p:spPr>
          <a:xfrm>
            <a:off x="467544" y="1484784"/>
            <a:ext cx="4038600" cy="4896544"/>
          </a:xfrm>
        </p:spPr>
        <p:txBody>
          <a:bodyPr>
            <a:normAutofit fontScale="25000" lnSpcReduction="20000"/>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smtClean="0"/>
          </a:p>
          <a:p>
            <a:pPr marL="0" indent="0" algn="just">
              <a:buNone/>
            </a:pPr>
            <a:endParaRPr lang="ru-RU" sz="4000" dirty="0" smtClean="0"/>
          </a:p>
          <a:p>
            <a:pPr marL="0" indent="0" algn="just">
              <a:buNone/>
            </a:pPr>
            <a:endParaRPr lang="ru-RU" sz="4000" dirty="0"/>
          </a:p>
          <a:p>
            <a:pPr marL="0" indent="0" algn="just">
              <a:buNone/>
            </a:pPr>
            <a:endParaRPr lang="ru-RU" sz="4000" dirty="0" smtClean="0"/>
          </a:p>
          <a:p>
            <a:pPr marL="0" indent="0" algn="just">
              <a:buNone/>
            </a:pPr>
            <a:endParaRPr lang="ru-RU" sz="4000" dirty="0"/>
          </a:p>
          <a:p>
            <a:pPr marL="0" indent="0" algn="just">
              <a:buNone/>
            </a:pPr>
            <a:endParaRPr lang="ru-RU" sz="4000" dirty="0" smtClean="0"/>
          </a:p>
          <a:p>
            <a:pPr marL="0" indent="0" algn="just">
              <a:buNone/>
            </a:pPr>
            <a:endParaRPr lang="ru-RU" sz="4000" dirty="0"/>
          </a:p>
          <a:p>
            <a:pPr marL="0" indent="0" algn="just">
              <a:buNone/>
            </a:pPr>
            <a:endParaRPr lang="ru-RU" sz="4000" dirty="0" smtClean="0"/>
          </a:p>
          <a:p>
            <a:pPr marL="0" indent="0" algn="just">
              <a:buNone/>
            </a:pPr>
            <a:endParaRPr lang="ru-RU" sz="4000" dirty="0"/>
          </a:p>
          <a:p>
            <a:pPr marL="0" indent="0" algn="just">
              <a:buNone/>
            </a:pPr>
            <a:endParaRPr lang="ru-RU" sz="4000" dirty="0" smtClean="0"/>
          </a:p>
          <a:p>
            <a:pPr marL="0" indent="0" algn="just">
              <a:buNone/>
            </a:pPr>
            <a:endParaRPr lang="ru-RU" sz="4000" dirty="0" smtClean="0"/>
          </a:p>
          <a:p>
            <a:pPr marL="0" indent="0" algn="just">
              <a:buNone/>
            </a:pPr>
            <a:r>
              <a:rPr lang="ru-RU" sz="4900" dirty="0" smtClean="0"/>
              <a:t>Эффективность </a:t>
            </a:r>
            <a:r>
              <a:rPr lang="ru-RU" sz="4900" dirty="0"/>
              <a:t>дипломатии по проблемам </a:t>
            </a:r>
            <a:endParaRPr lang="ru-RU" sz="4900" dirty="0" smtClean="0"/>
          </a:p>
          <a:p>
            <a:pPr marL="0" indent="0" algn="just">
              <a:buNone/>
            </a:pPr>
            <a:r>
              <a:rPr lang="ru-RU" sz="4900" dirty="0" smtClean="0"/>
              <a:t>Арктики </a:t>
            </a:r>
            <a:r>
              <a:rPr lang="ru-RU" sz="4900" dirty="0"/>
              <a:t>определяется способностью государств региона договориться. Начало формированию российских владений здесь было положено договором 1867 года между Россией и США. Он неоднократно нарушался </a:t>
            </a:r>
            <a:r>
              <a:rPr lang="ru-RU" sz="4900" dirty="0" smtClean="0"/>
              <a:t>странами Запада</a:t>
            </a:r>
          </a:p>
          <a:p>
            <a:pPr marL="0" indent="0" algn="just">
              <a:buNone/>
            </a:pPr>
            <a:r>
              <a:rPr lang="ru-RU" sz="4900" dirty="0" smtClean="0"/>
              <a:t>Внешние </a:t>
            </a:r>
            <a:r>
              <a:rPr lang="ru-RU" sz="4900" dirty="0"/>
              <a:t>границы арктической зоны РФ сегодня не признаны многими государствами и международными организациями, что порождает территориальные споры и противоречия. На определённой стадии политические разногласия могут перерасти в фазу военного </a:t>
            </a:r>
            <a:r>
              <a:rPr lang="ru-RU" sz="4900" dirty="0" smtClean="0"/>
              <a:t>конфликта</a:t>
            </a:r>
          </a:p>
          <a:p>
            <a:endParaRPr lang="ru-RU" sz="4900" dirty="0"/>
          </a:p>
        </p:txBody>
      </p:sp>
      <p:sp>
        <p:nvSpPr>
          <p:cNvPr id="7" name="Объект 6"/>
          <p:cNvSpPr>
            <a:spLocks noGrp="1"/>
          </p:cNvSpPr>
          <p:nvPr>
            <p:ph sz="half" idx="2"/>
          </p:nvPr>
        </p:nvSpPr>
        <p:spPr>
          <a:xfrm>
            <a:off x="4648200" y="1600200"/>
            <a:ext cx="4038600" cy="4853136"/>
          </a:xfrm>
        </p:spPr>
        <p:txBody>
          <a:bodyPr>
            <a:noAutofit/>
          </a:bodyPr>
          <a:lstStyle/>
          <a:p>
            <a:r>
              <a:rPr lang="ru-RU" sz="1600" dirty="0"/>
              <a:t>Ещё в 1920-х годах СССР, Норвегия, Дания, США и Канада выдвинули концепцию полярных секторов. Под полярным сектором понимается пространство, основанием которого является северная граница государства, вершиной – Северный полюс, а боковыми границами – меридианы, соединяющие Северный полюс с крайними точками северной границы данного государства. Акватории полярного сектора считаются зоной внутренних государственных вод. Каждое прибрежное государство имеет суверенные права на экономическую деятельность внутри этих районов. СССР достался самый большой сектор – около трети всей площади арктического шельфа</a:t>
            </a:r>
            <a:r>
              <a:rPr lang="ru-RU" sz="1600" dirty="0" smtClean="0"/>
              <a:t>.</a:t>
            </a:r>
          </a:p>
          <a:p>
            <a:endParaRPr lang="ru-RU" sz="1600" dirty="0"/>
          </a:p>
          <a:p>
            <a:endParaRPr lang="ru-RU" sz="1600" dirty="0"/>
          </a:p>
        </p:txBody>
      </p:sp>
      <p:pic>
        <p:nvPicPr>
          <p:cNvPr id="5122" name="Picture 2" descr="C:\Users\kulevasv.LYCEUM87\Desktop\флаг с медведям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3744416"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061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Безопасность в советской Арктике</a:t>
            </a:r>
            <a:endParaRPr lang="ru-RU" dirty="0"/>
          </a:p>
        </p:txBody>
      </p:sp>
      <p:sp>
        <p:nvSpPr>
          <p:cNvPr id="3" name="Содержимое 2"/>
          <p:cNvSpPr>
            <a:spLocks noGrp="1"/>
          </p:cNvSpPr>
          <p:nvPr>
            <p:ph sz="half" idx="1"/>
          </p:nvPr>
        </p:nvSpPr>
        <p:spPr/>
        <p:txBody>
          <a:bodyPr>
            <a:normAutofit fontScale="40000" lnSpcReduction="20000"/>
          </a:bodyPr>
          <a:lstStyle/>
          <a:p>
            <a:r>
              <a:rPr lang="ru-RU" sz="4000" dirty="0" smtClean="0"/>
              <a:t>В </a:t>
            </a:r>
            <a:r>
              <a:rPr lang="ru-RU" sz="4000" dirty="0"/>
              <a:t>60-70-е годы </a:t>
            </a:r>
            <a:r>
              <a:rPr lang="ru-RU" sz="4000" dirty="0" smtClean="0"/>
              <a:t>наш </a:t>
            </a:r>
            <a:r>
              <a:rPr lang="ru-RU" sz="4000" dirty="0"/>
              <a:t>стремительный </a:t>
            </a:r>
            <a:r>
              <a:rPr lang="ru-RU" sz="4000" dirty="0" smtClean="0"/>
              <a:t>бросок на Север, в Арктику был </a:t>
            </a:r>
            <a:r>
              <a:rPr lang="ru-RU" sz="4000" dirty="0"/>
              <a:t>связан с громадной угрозой: как только появилось </a:t>
            </a:r>
            <a:r>
              <a:rPr lang="ru-RU" sz="4000" dirty="0" smtClean="0"/>
              <a:t>ядерное оружие, </a:t>
            </a:r>
            <a:r>
              <a:rPr lang="ru-RU" sz="4000" dirty="0"/>
              <a:t>дальние ядерные бомбардировщики, ракеты, то все планы нанесения ударов по Советскому Союзу основывались на том, что удар должен наноситься через Северный полюс в самое сердце России. </a:t>
            </a:r>
            <a:endParaRPr lang="ru-RU" sz="4000" dirty="0" smtClean="0"/>
          </a:p>
          <a:p>
            <a:endParaRPr lang="ru-RU" sz="4000" dirty="0" smtClean="0"/>
          </a:p>
          <a:p>
            <a:r>
              <a:rPr lang="ru-RU" sz="4000" dirty="0" smtClean="0"/>
              <a:t>Как </a:t>
            </a:r>
            <a:r>
              <a:rPr lang="ru-RU" sz="4000" dirty="0"/>
              <a:t>ответ в 50-60-х годах возник огромный противовоздушный и противоракетный щит на этом направлении. Фактически через каждые 400-500 километров Советский Союз ставил радиолокационные станции, зенитно-ракетные полки, строились аэродромы. </a:t>
            </a:r>
            <a:r>
              <a:rPr lang="ru-RU" sz="4000" dirty="0" smtClean="0"/>
              <a:t>Это </a:t>
            </a:r>
            <a:r>
              <a:rPr lang="ru-RU" sz="4000" dirty="0"/>
              <a:t>позволило нам прожить следующие 30 лет, несмотря на непрерывные планы американцев по очередному </a:t>
            </a:r>
            <a:r>
              <a:rPr lang="ru-RU" sz="4000" dirty="0" smtClean="0"/>
              <a:t>нападению</a:t>
            </a:r>
            <a:r>
              <a:rPr lang="ru-RU" dirty="0"/>
              <a:t>.</a:t>
            </a:r>
          </a:p>
        </p:txBody>
      </p:sp>
      <p:sp>
        <p:nvSpPr>
          <p:cNvPr id="4" name="Объект 3"/>
          <p:cNvSpPr>
            <a:spLocks noGrp="1"/>
          </p:cNvSpPr>
          <p:nvPr>
            <p:ph sz="half" idx="2"/>
          </p:nvPr>
        </p:nvSpPr>
        <p:spPr/>
        <p:txBody>
          <a:bodyPr>
            <a:normAutofit fontScale="40000" lnSpcReduction="20000"/>
          </a:bodyPr>
          <a:lstStyle/>
          <a:p>
            <a:endParaRPr lang="ru-RU" dirty="0"/>
          </a:p>
        </p:txBody>
      </p:sp>
      <p:pic>
        <p:nvPicPr>
          <p:cNvPr id="3074" name="Picture 2" descr="C:\Users\kulevasv.LYCEUM87\Desktop\арктика новые фотки\амдерм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988840"/>
            <a:ext cx="3672408" cy="3816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1470</TotalTime>
  <Words>3929</Words>
  <Application>Microsoft Office PowerPoint</Application>
  <PresentationFormat>Экран (4:3)</PresentationFormat>
  <Paragraphs>281</Paragraphs>
  <Slides>47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Тема Office</vt:lpstr>
      <vt:lpstr> Национальные интересы Российской Федерации в Арктике </vt:lpstr>
      <vt:lpstr> Рост интереса к Крайнему Северу и к Арктической зоне России </vt:lpstr>
      <vt:lpstr>Национальные интересы Российской Федерации в арктической зоне определяют экономические факторы  </vt:lpstr>
      <vt:lpstr>Безопасность в Арктике</vt:lpstr>
      <vt:lpstr>Национальные интересы Российской Федерации в арктической зоне определяют историко-географические факторы</vt:lpstr>
      <vt:lpstr>Историко-географические факторы</vt:lpstr>
      <vt:lpstr>Политические факторы национальных интересов России в Арктике</vt:lpstr>
      <vt:lpstr>Нормативно-правовые факторы национальных интересов России в Арктике </vt:lpstr>
      <vt:lpstr>Безопасность в советской Арктике</vt:lpstr>
      <vt:lpstr>Полигон</vt:lpstr>
      <vt:lpstr>«Битва за Арктику» </vt:lpstr>
      <vt:lpstr>Безопасность в Арктике</vt:lpstr>
      <vt:lpstr>Угрозы безопасности в Арктике</vt:lpstr>
      <vt:lpstr>Зеркальный ответ России</vt:lpstr>
      <vt:lpstr>Безопасность в Арктике</vt:lpstr>
      <vt:lpstr>Сопутствующие задачи</vt:lpstr>
      <vt:lpstr>Сопутствующие задачи</vt:lpstr>
      <vt:lpstr>Восстановление инфраструктуры</vt:lpstr>
      <vt:lpstr>Реальность угрозы</vt:lpstr>
      <vt:lpstr>Угрозы безопасности РФ</vt:lpstr>
      <vt:lpstr>Реальность угрозы</vt:lpstr>
      <vt:lpstr>Реальность угрозы</vt:lpstr>
      <vt:lpstr>США: «Арктический план» в действии</vt:lpstr>
      <vt:lpstr>Реальность угрозы</vt:lpstr>
      <vt:lpstr>Кризис безопасности</vt:lpstr>
      <vt:lpstr>Россия  восстанавливает свой полярный щит</vt:lpstr>
      <vt:lpstr>Военная стратегия РФ</vt:lpstr>
      <vt:lpstr>Россия  восстанавливает свой полярный щит.</vt:lpstr>
      <vt:lpstr>Россия  восстанавливает свой полярный щит.</vt:lpstr>
      <vt:lpstr>Россия  восстанавливает свой полярный щит.</vt:lpstr>
      <vt:lpstr>Россия  восстанавливает свой полярный щит.</vt:lpstr>
      <vt:lpstr>Россия  восстанавливает свой полярный щит.</vt:lpstr>
      <vt:lpstr>Россия  восстанавливает свой полярный щит.</vt:lpstr>
      <vt:lpstr>Новые ледоколы </vt:lpstr>
      <vt:lpstr>Возвращение в Арктику  требует  модернизации  Северного флота.  </vt:lpstr>
      <vt:lpstr>Россия  восстанавливает свой полярный щит.</vt:lpstr>
      <vt:lpstr>Судьба «Лидера»</vt:lpstr>
      <vt:lpstr>Россия  восстанавливает свой полярный щит.</vt:lpstr>
      <vt:lpstr>Авиация: Запад-Россия</vt:lpstr>
      <vt:lpstr>АВИАЦИОННАЯ ТЕХНИКА ДЛЯ СЕВЕРА </vt:lpstr>
      <vt:lpstr>Беспилотники</vt:lpstr>
      <vt:lpstr>Специальные самолеты</vt:lpstr>
      <vt:lpstr>Восстановление инфраструктуры базирования </vt:lpstr>
      <vt:lpstr>Стратегическая авиация РФ</vt:lpstr>
      <vt:lpstr>Сценарии военных конфликтов в Арктике</vt:lpstr>
      <vt:lpstr>Вывод: что делается для защиты национальных интересов России в Арктике</vt:lpstr>
      <vt:lpstr>Источники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Безопасность в Арктике</dc:title>
  <dc:creator>Светлана Викторовна</dc:creator>
  <cp:lastModifiedBy>Светлана В. Кулева</cp:lastModifiedBy>
  <cp:revision>169</cp:revision>
  <dcterms:created xsi:type="dcterms:W3CDTF">2018-03-11T15:50:47Z</dcterms:created>
  <dcterms:modified xsi:type="dcterms:W3CDTF">2018-03-27T15:24:00Z</dcterms:modified>
</cp:coreProperties>
</file>