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307" r:id="rId4"/>
    <p:sldId id="303" r:id="rId5"/>
    <p:sldId id="304" r:id="rId6"/>
    <p:sldId id="321" r:id="rId7"/>
    <p:sldId id="296" r:id="rId8"/>
    <p:sldId id="300" r:id="rId9"/>
    <p:sldId id="322" r:id="rId10"/>
    <p:sldId id="288" r:id="rId11"/>
    <p:sldId id="309" r:id="rId12"/>
    <p:sldId id="289" r:id="rId13"/>
    <p:sldId id="313" r:id="rId14"/>
    <p:sldId id="259" r:id="rId15"/>
    <p:sldId id="314" r:id="rId16"/>
    <p:sldId id="318" r:id="rId17"/>
    <p:sldId id="319" r:id="rId18"/>
    <p:sldId id="302" r:id="rId19"/>
    <p:sldId id="262" r:id="rId20"/>
    <p:sldId id="260" r:id="rId21"/>
    <p:sldId id="278" r:id="rId22"/>
    <p:sldId id="261" r:id="rId23"/>
    <p:sldId id="277" r:id="rId24"/>
    <p:sldId id="263" r:id="rId25"/>
    <p:sldId id="264" r:id="rId26"/>
    <p:sldId id="265" r:id="rId27"/>
    <p:sldId id="323" r:id="rId28"/>
    <p:sldId id="324" r:id="rId29"/>
    <p:sldId id="326" r:id="rId30"/>
    <p:sldId id="299" r:id="rId31"/>
    <p:sldId id="297" r:id="rId32"/>
    <p:sldId id="267" r:id="rId33"/>
    <p:sldId id="298" r:id="rId34"/>
    <p:sldId id="271" r:id="rId35"/>
    <p:sldId id="270" r:id="rId36"/>
    <p:sldId id="268" r:id="rId37"/>
    <p:sldId id="269" r:id="rId38"/>
    <p:sldId id="273" r:id="rId39"/>
    <p:sldId id="315" r:id="rId40"/>
    <p:sldId id="316" r:id="rId41"/>
    <p:sldId id="275" r:id="rId42"/>
    <p:sldId id="320" r:id="rId43"/>
    <p:sldId id="325" r:id="rId44"/>
    <p:sldId id="310" r:id="rId45"/>
    <p:sldId id="311" r:id="rId46"/>
    <p:sldId id="312" r:id="rId47"/>
    <p:sldId id="276" r:id="rId48"/>
    <p:sldId id="308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65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21C6-4C76-47E4-AF9E-B1E66F1A0B98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B25F-6E49-4851-8778-25A24F2D6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21C6-4C76-47E4-AF9E-B1E66F1A0B98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B25F-6E49-4851-8778-25A24F2D6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21C6-4C76-47E4-AF9E-B1E66F1A0B98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B25F-6E49-4851-8778-25A24F2D6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21C6-4C76-47E4-AF9E-B1E66F1A0B98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B25F-6E49-4851-8778-25A24F2D6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21C6-4C76-47E4-AF9E-B1E66F1A0B98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B25F-6E49-4851-8778-25A24F2D6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21C6-4C76-47E4-AF9E-B1E66F1A0B98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B25F-6E49-4851-8778-25A24F2D6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21C6-4C76-47E4-AF9E-B1E66F1A0B98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B25F-6E49-4851-8778-25A24F2D6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21C6-4C76-47E4-AF9E-B1E66F1A0B98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B25F-6E49-4851-8778-25A24F2D6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21C6-4C76-47E4-AF9E-B1E66F1A0B98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B25F-6E49-4851-8778-25A24F2D6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21C6-4C76-47E4-AF9E-B1E66F1A0B98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B25F-6E49-4851-8778-25A24F2D6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21C6-4C76-47E4-AF9E-B1E66F1A0B98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B25F-6E49-4851-8778-25A24F2D6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021C6-4C76-47E4-AF9E-B1E66F1A0B98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6B25F-6E49-4851-8778-25A24F2D6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s://www.rgo.ru/sites/default/files/styles/full_view/public/media/2017-06-29/dsc_7435_4.jpg?itok=fmP7P5df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u-reforma.ru/" TargetMode="External"/><Relationship Id="rId3" Type="http://schemas.openxmlformats.org/officeDocument/2006/relationships/image" Target="../media/image52.jpeg"/><Relationship Id="rId7" Type="http://schemas.openxmlformats.org/officeDocument/2006/relationships/image" Target="../media/image54.jpeg"/><Relationship Id="rId2" Type="http://schemas.openxmlformats.org/officeDocument/2006/relationships/hyperlink" Target="http://photofile.ru/photo/heyro/95033754/large/96179366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krashist.narod.ru/hist/pict/igarka2.jpg" TargetMode="External"/><Relationship Id="rId5" Type="http://schemas.openxmlformats.org/officeDocument/2006/relationships/image" Target="../media/image53.jpeg"/><Relationship Id="rId4" Type="http://schemas.openxmlformats.org/officeDocument/2006/relationships/hyperlink" Target="http://ecoportal.ru/images/news/34053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jpeg"/><Relationship Id="rId7" Type="http://schemas.openxmlformats.org/officeDocument/2006/relationships/hyperlink" Target="http://www.news.onru.ru/images/newsall/29310.jpg" TargetMode="External"/><Relationship Id="rId2" Type="http://schemas.openxmlformats.org/officeDocument/2006/relationships/hyperlink" Target="http://www.vokrugsveta.ru/img/cmn/2007/02/16/063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hyperlink" Target="http://murman.rfn.ru/p/m_16695.jpg" TargetMode="Externa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regnum.ru/" TargetMode="External"/><Relationship Id="rId2" Type="http://schemas.openxmlformats.org/officeDocument/2006/relationships/hyperlink" Target="https://regnum.ru/news/2018-03-01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go.ru/sites/default/files/styles/full_view/public/node/20161/dsc-7448-3.jpg?itok=xhzLezM8" TargetMode="External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go.ru/sites/default/files/styles/full_view/public/media/2017-06-29/dsc_7651.jpg?itok=cIemv6pA" TargetMode="External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3.jpeg"/><Relationship Id="rId5" Type="http://schemas.openxmlformats.org/officeDocument/2006/relationships/hyperlink" Target="https://www.rgo.ru/sites/default/files/styles/full_view/public/media/2017-06-29/dsc_7674.jpg?itok=ZQmk6Tpm" TargetMode="External"/><Relationship Id="rId4" Type="http://schemas.openxmlformats.org/officeDocument/2006/relationships/image" Target="../media/image7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rusinform.ru/uploads/posts/2016-03/1459414687_image_big_94073.jpg" TargetMode="External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hyperlink" Target="http://rusinform.ru/uploads/posts/2016-03/1459414649_image_big_94075.jpg" TargetMode="External"/><Relationship Id="rId4" Type="http://schemas.openxmlformats.org/officeDocument/2006/relationships/image" Target="../media/image8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regnum.ru/pictures/2344197/2.html" TargetMode="External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7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://kremlin.ru/events/president/transcripts/19281" TargetMode="External"/><Relationship Id="rId3" Type="http://schemas.openxmlformats.org/officeDocument/2006/relationships/hyperlink" Target="https://rueconomics.ru/164259-osvoenie-arktiki-20-opornye-zony-kak-severnye-forposty-rossii" TargetMode="External"/><Relationship Id="rId7" Type="http://schemas.openxmlformats.org/officeDocument/2006/relationships/image" Target="../media/image89.jpeg"/><Relationship Id="rId2" Type="http://schemas.openxmlformats.org/officeDocument/2006/relationships/hyperlink" Target="https://regnum.ru/news/2282301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8.jpeg"/><Relationship Id="rId5" Type="http://schemas.openxmlformats.org/officeDocument/2006/relationships/hyperlink" Target="http://rusinform.ru/science/6555-severnyy-morskoy-put-predlozhili-osnastit-letayuschimi-sudami-sovetskie-ekranoplany-napravlyayut-v-arktiku.html" TargetMode="External"/><Relationship Id="rId4" Type="http://schemas.openxmlformats.org/officeDocument/2006/relationships/hyperlink" Target="https://www.youtube.com/watch?v=1W5o-NFUs7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Освоение Арктики: сотрудничество и конкуренция </a:t>
            </a:r>
            <a:r>
              <a:rPr lang="ru-RU" sz="3600" b="1" dirty="0" err="1" smtClean="0"/>
              <a:t>приарктических</a:t>
            </a:r>
            <a:r>
              <a:rPr lang="ru-RU" sz="3600" b="1" dirty="0" smtClean="0"/>
              <a:t> государств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700808"/>
            <a:ext cx="51125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/>
              <a:t>Учебный проект по обществознанию</a:t>
            </a:r>
          </a:p>
          <a:p>
            <a:pPr>
              <a:buNone/>
            </a:pPr>
            <a:r>
              <a:rPr lang="ru-RU" sz="2800" dirty="0" smtClean="0"/>
              <a:t>выполнен группой учащихся 10 класса МБОУ «Лицей№87 имени Л.И.Новиковой»</a:t>
            </a:r>
          </a:p>
          <a:p>
            <a:pPr>
              <a:buNone/>
            </a:pPr>
            <a:r>
              <a:rPr lang="ru-RU" sz="2800" b="1" dirty="0" smtClean="0"/>
              <a:t>Руководитель:</a:t>
            </a:r>
          </a:p>
          <a:p>
            <a:pPr>
              <a:buNone/>
            </a:pPr>
            <a:r>
              <a:rPr lang="ru-RU" sz="2800" dirty="0" smtClean="0"/>
              <a:t>учитель истории и обществознания </a:t>
            </a:r>
          </a:p>
          <a:p>
            <a:pPr>
              <a:buNone/>
            </a:pPr>
            <a:r>
              <a:rPr lang="ru-RU" sz="2800" dirty="0" smtClean="0"/>
              <a:t>Светлана Викторовна </a:t>
            </a:r>
            <a:r>
              <a:rPr lang="ru-RU" sz="2800" dirty="0" err="1" smtClean="0"/>
              <a:t>Кулева</a:t>
            </a:r>
            <a:endParaRPr lang="ru-RU" sz="2800" dirty="0" smtClean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22912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Светлана Викторовна\Desktop\форумы по арктике\арк терр диалог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700808"/>
            <a:ext cx="2457450" cy="1857375"/>
          </a:xfrm>
          <a:prstGeom prst="rect">
            <a:avLst/>
          </a:prstGeom>
          <a:noFill/>
        </p:spPr>
      </p:pic>
      <p:pic>
        <p:nvPicPr>
          <p:cNvPr id="2051" name="Picture 3" descr="C:\Users\Светлана Викторовна\Desktop\форумы по арктике\заставка ар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01008"/>
            <a:ext cx="2160240" cy="2476500"/>
          </a:xfrm>
          <a:prstGeom prst="rect">
            <a:avLst/>
          </a:prstGeom>
          <a:noFill/>
        </p:spPr>
      </p:pic>
      <p:pic>
        <p:nvPicPr>
          <p:cNvPr id="2052" name="Picture 4" descr="C:\Users\Светлана Викторовна\Desktop\форумы по арктике\заставка арк наст бу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725144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Полезные ископаемые в русской Арктике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160239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Добываемые в пределах Арктики полезные ископаемые, их разведанные запасы и прогнозные ресурсы составляют основную часть минерально-сырьевой базы РФ. Здесь производится более 90% никеля и кобальта, 60% меди, извлекается около 80% газа и 60% нефти, большая часть алмазов России. При этом потенциальные запасы перечисленных видов сырья составляют свыше 70-90% от общероссийских. По словам секретаря Совета безопасности РФ Николая Патрушева, Арктика обеспечивает 11% национального дохода России, здесь создается 22% объема общероссийского экспорта.</a:t>
            </a:r>
          </a:p>
          <a:p>
            <a:endParaRPr lang="ru-RU" dirty="0"/>
          </a:p>
        </p:txBody>
      </p:sp>
      <p:pic>
        <p:nvPicPr>
          <p:cNvPr id="4" name="Picture 3" descr="C:\Users\Светлана Викторовна\Desktop\прираздомная\приразломная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356992"/>
            <a:ext cx="3672408" cy="3168352"/>
          </a:xfrm>
          <a:prstGeom prst="rect">
            <a:avLst/>
          </a:prstGeom>
          <a:noFill/>
        </p:spPr>
      </p:pic>
      <p:pic>
        <p:nvPicPr>
          <p:cNvPr id="19458" name="Picture 2" descr="C:\Users\Светлана Викторовна\Desktop\прираздомная\prirazlom450-2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645024"/>
            <a:ext cx="4680520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Углеводородные месторождения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484784"/>
            <a:ext cx="4176464" cy="5040560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dirty="0" smtClean="0"/>
              <a:t>За полярным кругом располагается около 60 крупных углеводородных месторождений, из которых 43 - в российском секторе. Суммарные извлекаемые ресурсы российской Арктики оцениваются в 106 </a:t>
            </a:r>
            <a:r>
              <a:rPr lang="ru-RU" dirty="0" err="1" smtClean="0"/>
              <a:t>млрд</a:t>
            </a:r>
            <a:r>
              <a:rPr lang="ru-RU" dirty="0" smtClean="0"/>
              <a:t> тонн нефтяного эквивалента, запасы газа оцениваются в 69,5 </a:t>
            </a:r>
            <a:r>
              <a:rPr lang="ru-RU" dirty="0" err="1" smtClean="0"/>
              <a:t>трлн</a:t>
            </a:r>
            <a:r>
              <a:rPr lang="ru-RU" dirty="0" smtClean="0"/>
              <a:t> кубометров</a:t>
            </a:r>
            <a:r>
              <a:rPr lang="ru-RU" dirty="0" smtClean="0"/>
              <a:t>. </a:t>
            </a:r>
            <a:endParaRPr lang="ru-RU" dirty="0" smtClean="0"/>
          </a:p>
          <a:p>
            <a:pPr fontAlgn="base"/>
            <a:r>
              <a:rPr lang="ru-RU" dirty="0" smtClean="0"/>
              <a:t>На </a:t>
            </a:r>
            <a:r>
              <a:rPr lang="ru-RU" dirty="0" smtClean="0"/>
              <a:t>арктических </a:t>
            </a:r>
            <a:r>
              <a:rPr lang="ru-RU" dirty="0" smtClean="0"/>
              <a:t>территориях</a:t>
            </a:r>
            <a:r>
              <a:rPr lang="ru-RU" dirty="0" smtClean="0"/>
              <a:t> России, Норвегии, Гренландии, США и Канады залегает 22% мировых запасов нефти и природного газа.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1" descr="C:\Users\Светлана Викторовна\Desktop\нац аркт атлас\аркт карт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44824"/>
            <a:ext cx="3888432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Проблемы международно-правового статуса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На данный момент международно-правовой статус Арктики окончательно не урегулирован. В отличие от сухопутных участков побережья и островов, арктический шельф, простирающийся до Северного полюса, не принадлежит ни одному из государств. На него претендуют Россия, Норвегия, Дания, Канада и США</a:t>
            </a:r>
            <a:endParaRPr lang="ru-RU" dirty="0"/>
          </a:p>
        </p:txBody>
      </p:sp>
      <p:pic>
        <p:nvPicPr>
          <p:cNvPr id="3074" name="Picture 2" descr="C:\Users\Светлана Викторовна\Desktop\нац аркт атлас\полярные станции карт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628800"/>
            <a:ext cx="3744416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/>
              <a:t>Международное взаимодействие в Арктике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1196752"/>
            <a:ext cx="5004048" cy="500141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Основной дискуссионной платформой для международного взаимодействия в Арктике является созданный в 1996 г. </a:t>
            </a:r>
            <a:r>
              <a:rPr lang="ru-RU" b="1" dirty="0" smtClean="0"/>
              <a:t>Арктический совет - </a:t>
            </a:r>
            <a:r>
              <a:rPr lang="ru-RU" dirty="0" smtClean="0"/>
              <a:t>межправительственная организация, главными задачами которой являются решение проблем окружающей среды в арктическом регионе и всесторонняя поддержка коренных народов 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Арктический </a:t>
            </a:r>
            <a:r>
              <a:rPr lang="ru-RU" dirty="0" smtClean="0"/>
              <a:t>совет играет ключевую роль в регулировании международного сотрудничества в Арктике. В него входят 8 государств и представители коренных народов Арктики, наблюдателями совета являются 12 стран, включая Китай, Индию и </a:t>
            </a:r>
            <a:r>
              <a:rPr lang="ru-RU" dirty="0" smtClean="0"/>
              <a:t>др., </a:t>
            </a:r>
            <a:r>
              <a:rPr lang="ru-RU" dirty="0" smtClean="0"/>
              <a:t>постоянные </a:t>
            </a:r>
            <a:r>
              <a:rPr lang="ru-RU" dirty="0" smtClean="0"/>
              <a:t>члены - Дания, Исландия, Канада, Норвегия, Россия, США, Финляндия и Швеция; </a:t>
            </a:r>
            <a:endParaRPr lang="ru-RU" dirty="0"/>
          </a:p>
        </p:txBody>
      </p:sp>
      <p:pic>
        <p:nvPicPr>
          <p:cNvPr id="32769" name="Picture 1" descr="C:\Users\Светлана Викторовна\Desktop\аркт сов6т 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268760"/>
            <a:ext cx="4038600" cy="2338349"/>
          </a:xfrm>
          <a:prstGeom prst="rect">
            <a:avLst/>
          </a:prstGeom>
          <a:noFill/>
        </p:spPr>
      </p:pic>
      <p:pic>
        <p:nvPicPr>
          <p:cNvPr id="32770" name="Picture 2" descr="C:\Users\Светлана Викторовна\Desktop\аркт сов засе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5568" y="2996952"/>
            <a:ext cx="3888432" cy="2808312"/>
          </a:xfrm>
          <a:prstGeom prst="rect">
            <a:avLst/>
          </a:prstGeom>
          <a:noFill/>
        </p:spPr>
      </p:pic>
      <p:pic>
        <p:nvPicPr>
          <p:cNvPr id="32771" name="Picture 3" descr="C:\Users\Светлана Викторовна\Desktop\аркт совет люд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5013176"/>
            <a:ext cx="3096345" cy="1678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 smtClean="0"/>
              <a:t>Арктический совет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4752528" cy="5589240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В русской Арктике налажено эффективное сотрудничество с другими странами </a:t>
            </a:r>
            <a:r>
              <a:rPr lang="ru-RU" dirty="0" smtClean="0"/>
              <a:t>несмотря </a:t>
            </a:r>
            <a:r>
              <a:rPr lang="ru-RU" dirty="0"/>
              <a:t>на западные санкции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/>
              <a:t>	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	В </a:t>
            </a:r>
            <a:r>
              <a:rPr lang="ru-RU" dirty="0"/>
              <a:t>рамках Арктического совета, куда входят все северные страны, подписаны и реализуются многие важные для РФ соглашения: соглашения о сотрудничестве в авиационном и морском поиске и спасении в Арктике, о сотрудничестве в области готовности и реагирования на загрязнение нефтью моря в Арктике от 2013 года и др.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/>
              <a:t>Всего </a:t>
            </a:r>
            <a:r>
              <a:rPr lang="ru-RU" dirty="0"/>
              <a:t>в рамках Арктического совета Россия принимает участие в 80 проектах. В сотрудничестве с другими северными странами, международными организациями наши учёные, специалисты и предприниматели сейчас работают над сохранением уникальной экосистемы арктической зоны и предотвращением угрозы вымирания животного </a:t>
            </a:r>
            <a:r>
              <a:rPr lang="ru-RU" dirty="0" smtClean="0"/>
              <a:t>мира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0177" name="Picture 1" descr="C:\Users\Светлана Викторовна\Desktop\аркт совет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60648"/>
            <a:ext cx="3888432" cy="2736304"/>
          </a:xfrm>
          <a:prstGeom prst="rect">
            <a:avLst/>
          </a:prstGeom>
          <a:noFill/>
        </p:spPr>
      </p:pic>
      <p:pic>
        <p:nvPicPr>
          <p:cNvPr id="50178" name="Picture 2" descr="C:\Users\Светлана Викторовна\Desktop\аркт совет флаг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284984"/>
            <a:ext cx="3888431" cy="27506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Арктический </a:t>
            </a:r>
            <a:r>
              <a:rPr lang="ru-RU" b="1" dirty="0" smtClean="0"/>
              <a:t>плавучий университет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539552" y="1412875"/>
            <a:ext cx="7992888" cy="1511300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ru-RU" dirty="0" smtClean="0"/>
              <a:t>В 2012 г. под эгидой совета стартовал проект "Арктический плавучий университет", в </a:t>
            </a:r>
            <a:r>
              <a:rPr lang="ru-RU" dirty="0" smtClean="0"/>
              <a:t>рамках </a:t>
            </a:r>
            <a:r>
              <a:rPr lang="ru-RU" dirty="0" smtClean="0"/>
              <a:t>которого организуются международные научные экспедиции в Арктику (в 2014 г. состоялись две экспедиции). В 2011 и 2013 гг. в рамках совета были подписаны соглашения о сотрудничестве в авиационном и морском поиске и спасании в Арктике и о борьбе с загрязнением нефтью.</a:t>
            </a:r>
          </a:p>
          <a:p>
            <a:endParaRPr lang="ru-RU" dirty="0"/>
          </a:p>
        </p:txBody>
      </p:sp>
      <p:pic>
        <p:nvPicPr>
          <p:cNvPr id="6146" name="Picture 2" descr="C:\Users\Светлана Викторовна\Desktop\арктика новые фотки\аркт плавуч универ кар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852936"/>
            <a:ext cx="7416824" cy="3713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Сотрудничество </a:t>
            </a:r>
            <a:r>
              <a:rPr lang="ru-RU" b="1" dirty="0" err="1" smtClean="0"/>
              <a:t>приарктических</a:t>
            </a:r>
            <a:r>
              <a:rPr lang="ru-RU" b="1" dirty="0" smtClean="0"/>
              <a:t> государств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Помимо документов Арктического совета, </a:t>
            </a:r>
            <a:r>
              <a:rPr lang="ru-RU" dirty="0" err="1" smtClean="0"/>
              <a:t>приарктические</a:t>
            </a:r>
            <a:r>
              <a:rPr lang="ru-RU" dirty="0" smtClean="0"/>
              <a:t> страны приняли </a:t>
            </a:r>
            <a:r>
              <a:rPr lang="ru-RU" dirty="0" err="1" smtClean="0"/>
              <a:t>Нуукскую</a:t>
            </a:r>
            <a:r>
              <a:rPr lang="ru-RU" dirty="0" smtClean="0"/>
              <a:t> декларацию об окружающей среде и развитии в Арктике (1993), программу по сотрудничеству в военной области и по вопросам охраны окружающей среды в Арктике (1996; в 2003 г. к документу присоединилась Великобритания), </a:t>
            </a:r>
            <a:r>
              <a:rPr lang="ru-RU" dirty="0" err="1" smtClean="0"/>
              <a:t>Илулиссатскую</a:t>
            </a:r>
            <a:r>
              <a:rPr lang="ru-RU" dirty="0" smtClean="0"/>
              <a:t> декларацию о готовности сотрудничать в Арктике на основе международного права (2008).</a:t>
            </a:r>
          </a:p>
          <a:p>
            <a:endParaRPr lang="ru-RU" dirty="0"/>
          </a:p>
        </p:txBody>
      </p:sp>
      <p:pic>
        <p:nvPicPr>
          <p:cNvPr id="20482" name="Picture 2" descr="C:\Users\Светлана Викторовна\Desktop\прираздомная\mlsp prirazlomnaya 2017 5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772816"/>
            <a:ext cx="4176464" cy="3022798"/>
          </a:xfrm>
          <a:prstGeom prst="rect">
            <a:avLst/>
          </a:prstGeom>
          <a:noFill/>
        </p:spPr>
      </p:pic>
      <p:pic>
        <p:nvPicPr>
          <p:cNvPr id="20484" name="Picture 4" descr="C:\Users\Светлана Викторовна\Desktop\форумы по арктике\форум аркти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653136"/>
            <a:ext cx="2762250" cy="1988815"/>
          </a:xfrm>
          <a:prstGeom prst="rect">
            <a:avLst/>
          </a:prstGeom>
          <a:noFill/>
        </p:spPr>
      </p:pic>
      <p:pic>
        <p:nvPicPr>
          <p:cNvPr id="9" name="Picture 3" descr="C:\Users\Светлана Викторовна\Desktop\прираздомная\гринпи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005064"/>
            <a:ext cx="2267744" cy="1772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6"/>
          <p:cNvSpPr>
            <a:spLocks noGrp="1"/>
          </p:cNvSpPr>
          <p:nvPr>
            <p:ph type="title"/>
          </p:nvPr>
        </p:nvSpPr>
        <p:spPr>
          <a:xfrm>
            <a:off x="785786" y="428604"/>
            <a:ext cx="7543800" cy="914400"/>
          </a:xfrm>
        </p:spPr>
        <p:txBody>
          <a:bodyPr/>
          <a:lstStyle/>
          <a:p>
            <a:pPr eaLnBrk="1" hangingPunct="1"/>
            <a:r>
              <a:rPr lang="ru-RU" dirty="0" smtClean="0"/>
              <a:t>Уборка Арктики. 2012г</a:t>
            </a: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714488"/>
            <a:ext cx="4038600" cy="3548075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28 апреля 2010 года Землю Франца-Иосифа посетил премьер-министр России В.Путин, которого поразило огромное количество мусора (в основном, в виде ржавых бочек с ГСМ). Он заявил, что «гигантскую помойку в Арктике необходимо ликвидировать в ближайшее время…»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Сотрудничество </a:t>
            </a:r>
            <a:r>
              <a:rPr lang="ru-RU" sz="3200" b="1" dirty="0" err="1" smtClean="0"/>
              <a:t>приарктических</a:t>
            </a:r>
            <a:r>
              <a:rPr lang="ru-RU" sz="3200" b="1" dirty="0" smtClean="0"/>
              <a:t> государств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4248472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Приарктические</a:t>
            </a:r>
            <a:r>
              <a:rPr lang="ru-RU" dirty="0" smtClean="0"/>
              <a:t> государства сотрудничают </a:t>
            </a:r>
            <a:r>
              <a:rPr lang="ru-RU" dirty="0" smtClean="0"/>
              <a:t> и вне </a:t>
            </a:r>
            <a:r>
              <a:rPr lang="ru-RU" dirty="0" smtClean="0"/>
              <a:t>рамок Арктического совета. </a:t>
            </a:r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 smtClean="0"/>
              <a:t>1993 г. делегации из России, Канады, США, Дании, Финляндии, Исландии, Норвегии, Швеции, а также представители ЕС принимают участие в конференциях парламентариев Арктического региона; с 2005 г. проводится ежегодная Конференция по проблемам судоходства в Арктике (Россия, Финляндия, Швеция, Норвегия, ФРГ, Канада, США); в 2008 и 2010 гг. состоялись встречи "Арктической пятерки" (главы МИД РФ, Канады, США, Дании и Норвегии).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апреле 2012 г. на канадской авиабазе </a:t>
            </a:r>
            <a:r>
              <a:rPr lang="ru-RU" dirty="0" err="1" smtClean="0"/>
              <a:t>Goose</a:t>
            </a:r>
            <a:r>
              <a:rPr lang="ru-RU" dirty="0" smtClean="0"/>
              <a:t> </a:t>
            </a:r>
            <a:r>
              <a:rPr lang="ru-RU" dirty="0" err="1" smtClean="0"/>
              <a:t>Bay</a:t>
            </a:r>
            <a:r>
              <a:rPr lang="ru-RU" dirty="0" smtClean="0"/>
              <a:t> прошла первая встреча министров обороны и начальников генштабов, в которой приняли участие представители Канады, США, России, Норвегии, Дании, Швеции, Финляндии и Исландии (Россию представлял начальник генштаба генерал армии Николай Макаров). Были обсуждены, в частности, вопросы проведения поисково-спасательных операций в Арктике.</a:t>
            </a:r>
          </a:p>
          <a:p>
            <a:endParaRPr lang="ru-RU" dirty="0"/>
          </a:p>
        </p:txBody>
      </p:sp>
      <p:pic>
        <p:nvPicPr>
          <p:cNvPr id="4" name="Picture 5" descr="C:\Users\Светлана Викторовна\Desktop\форумы по арктике\форум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941168"/>
            <a:ext cx="3600400" cy="1656184"/>
          </a:xfrm>
          <a:prstGeom prst="rect">
            <a:avLst/>
          </a:prstGeom>
          <a:noFill/>
        </p:spPr>
      </p:pic>
      <p:pic>
        <p:nvPicPr>
          <p:cNvPr id="37889" name="Picture 1" descr="C:\Users\Светлана Викторовна\Desktop\арк 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157192"/>
            <a:ext cx="3960440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Перспективы сотрудничества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3285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Перспективы  </a:t>
            </a:r>
            <a:r>
              <a:rPr lang="ru-RU" dirty="0"/>
              <a:t>сотрудничества  -  крупномасштабное освоение природных богатств арктической зоны и круглогодичное использование Северного морского </a:t>
            </a:r>
            <a:r>
              <a:rPr lang="ru-RU" dirty="0" smtClean="0"/>
              <a:t>пути.</a:t>
            </a:r>
          </a:p>
          <a:p>
            <a:endParaRPr lang="ru-RU" dirty="0"/>
          </a:p>
        </p:txBody>
      </p:sp>
      <p:pic>
        <p:nvPicPr>
          <p:cNvPr id="8194" name="Picture 2" descr="C:\Users\Светлана Викторовна\Desktop\арктика новые фотки\кораблик в арктик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77072"/>
            <a:ext cx="6624736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600" dirty="0" smtClean="0"/>
              <a:t>Арктическая зона приобретает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dirty="0" smtClean="0"/>
              <a:t>сегодня глобальное значение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1.огромные </a:t>
            </a:r>
            <a:r>
              <a:rPr lang="ru-RU" dirty="0"/>
              <a:t>природные богатства Арктической зоны,</a:t>
            </a:r>
          </a:p>
          <a:p>
            <a:pPr>
              <a:buNone/>
            </a:pPr>
            <a:r>
              <a:rPr lang="ru-RU" dirty="0"/>
              <a:t>2. здесь проходят перспективные морские и авиационные трассы. Они сокращают и удешевляют доставку торговых грузов и пассажиров между различными странами и континентами. </a:t>
            </a:r>
          </a:p>
          <a:p>
            <a:pPr>
              <a:buNone/>
            </a:pPr>
            <a:r>
              <a:rPr lang="ru-RU" dirty="0"/>
              <a:t>3. наметившееся потепление климата и связанное с ним частичное таяние арктических льдов облегчает условия экономического освоения арктических территорий. </a:t>
            </a:r>
          </a:p>
          <a:p>
            <a:pPr>
              <a:buNone/>
            </a:pPr>
            <a:r>
              <a:rPr lang="ru-RU" dirty="0"/>
              <a:t>4.учащаются  попытки Запада —  по линии НАТО — "застолбить" своё военное присутствие в Арктике, что вызывает ответные меры по обеспечению безопасности нашей страны.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Таким </a:t>
            </a:r>
            <a:r>
              <a:rPr lang="ru-RU" dirty="0"/>
              <a:t>образом, интерес к исследованию и освоению Арктики </a:t>
            </a:r>
            <a:r>
              <a:rPr lang="ru-RU" dirty="0" smtClean="0"/>
              <a:t>возрастает. </a:t>
            </a:r>
          </a:p>
          <a:p>
            <a:pPr>
              <a:buNone/>
            </a:pPr>
            <a:r>
              <a:rPr lang="ru-RU" dirty="0" smtClean="0"/>
              <a:t>Незамедлительного решения требуют и проблемы Арктики: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8012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/>
              <a:t>Проект </a:t>
            </a:r>
            <a:r>
              <a:rPr lang="ru-RU" sz="3600" b="1" dirty="0" err="1" smtClean="0"/>
              <a:t>Сабетта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4032448" cy="488600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8 </a:t>
            </a:r>
            <a:r>
              <a:rPr lang="ru-RU" dirty="0"/>
              <a:t>декабря 2017г. первые два танкера: "Кристоф де </a:t>
            </a:r>
            <a:r>
              <a:rPr lang="ru-RU" dirty="0" err="1"/>
              <a:t>Маржери</a:t>
            </a:r>
            <a:r>
              <a:rPr lang="ru-RU" dirty="0"/>
              <a:t>" и "Борис </a:t>
            </a:r>
            <a:r>
              <a:rPr lang="ru-RU" dirty="0" err="1"/>
              <a:t>Вилькицкий</a:t>
            </a:r>
            <a:r>
              <a:rPr lang="ru-RU" dirty="0"/>
              <a:t>" — со сжиженным природным газом вышли из порта</a:t>
            </a:r>
            <a:r>
              <a:rPr lang="ru-RU" dirty="0" smtClean="0"/>
              <a:t>.. </a:t>
            </a:r>
            <a:r>
              <a:rPr lang="ru-RU" dirty="0"/>
              <a:t>После выхода проекта на полную мощность здесь будет производиться до 16,5 млн. тонн сжиженного природного газа в год. </a:t>
            </a:r>
            <a:endParaRPr lang="ru-RU" dirty="0" smtClean="0"/>
          </a:p>
          <a:p>
            <a:r>
              <a:rPr lang="ru-RU" dirty="0" smtClean="0"/>
              <a:t>Это</a:t>
            </a:r>
            <a:r>
              <a:rPr lang="ru-RU" dirty="0"/>
              <a:t> — не только </a:t>
            </a:r>
            <a:r>
              <a:rPr lang="ru-RU" dirty="0" err="1"/>
              <a:t>цивилизационно-технологическая</a:t>
            </a:r>
            <a:r>
              <a:rPr lang="ru-RU" dirty="0"/>
              <a:t>, </a:t>
            </a:r>
            <a:r>
              <a:rPr lang="ru-RU" dirty="0" err="1"/>
              <a:t>общестратегическая</a:t>
            </a:r>
            <a:r>
              <a:rPr lang="ru-RU" dirty="0"/>
              <a:t> и экономическая победа. </a:t>
            </a:r>
            <a:endParaRPr lang="ru-RU" dirty="0" smtClean="0"/>
          </a:p>
          <a:p>
            <a:r>
              <a:rPr lang="ru-RU" dirty="0" smtClean="0"/>
              <a:t>Это</a:t>
            </a:r>
            <a:r>
              <a:rPr lang="ru-RU" dirty="0"/>
              <a:t> — еще и победа </a:t>
            </a:r>
            <a:r>
              <a:rPr lang="ru-RU" dirty="0" smtClean="0"/>
              <a:t>актуально-политическая.</a:t>
            </a:r>
            <a:endParaRPr lang="ru-RU" dirty="0"/>
          </a:p>
        </p:txBody>
      </p:sp>
      <p:pic>
        <p:nvPicPr>
          <p:cNvPr id="49153" name="Picture 1" descr="C:\Users\Светлана Викторовна\Desktop\путин ямал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780928"/>
            <a:ext cx="4038600" cy="29523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932040" y="260648"/>
            <a:ext cx="3960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Первый прорывной шаг -  запуск проекта </a:t>
            </a:r>
            <a:r>
              <a:rPr lang="ru-RU" dirty="0" err="1" smtClean="0"/>
              <a:t>Сабетта</a:t>
            </a:r>
            <a:r>
              <a:rPr lang="ru-RU" dirty="0" smtClean="0"/>
              <a:t> на полуострове Ямал, с участием  французской  и китайской </a:t>
            </a:r>
            <a:r>
              <a:rPr lang="ru-RU" dirty="0" smtClean="0"/>
              <a:t>компаний</a:t>
            </a:r>
            <a:r>
              <a:rPr lang="ru-RU" dirty="0" smtClean="0"/>
              <a:t> </a:t>
            </a:r>
            <a:r>
              <a:rPr lang="ru-RU" dirty="0" smtClean="0"/>
              <a:t>.Загрузку </a:t>
            </a:r>
            <a:r>
              <a:rPr lang="ru-RU" dirty="0" smtClean="0"/>
              <a:t>танкеров запустил президент России Владимир Путин.  На церемонии загрузки танкеров присутствовал министр Саудовской Аравии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Проект </a:t>
            </a:r>
            <a:r>
              <a:rPr lang="ru-RU" sz="3600" b="1" dirty="0" err="1" smtClean="0"/>
              <a:t>Сабетта</a:t>
            </a:r>
            <a:endParaRPr lang="ru-RU" sz="3600" b="1" dirty="0"/>
          </a:p>
        </p:txBody>
      </p:sp>
      <p:pic>
        <p:nvPicPr>
          <p:cNvPr id="2050" name="Picture 2" descr="C:\Users\Светлана Викторовна\Desktop\арктика фот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064896" cy="4354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52736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/>
              <a:t>	Проект </a:t>
            </a:r>
            <a:r>
              <a:rPr lang="ru-RU" sz="3600" b="1" dirty="0" err="1" smtClean="0"/>
              <a:t>Сабетта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3429000"/>
            <a:ext cx="4032448" cy="34290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/>
              <a:t>	</a:t>
            </a:r>
            <a:endParaRPr lang="ru-RU" dirty="0"/>
          </a:p>
          <a:p>
            <a:pPr>
              <a:buNone/>
            </a:pPr>
            <a:r>
              <a:rPr lang="ru-RU" dirty="0"/>
              <a:t>	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На </a:t>
            </a:r>
            <a:r>
              <a:rPr lang="ru-RU" dirty="0"/>
              <a:t>церемонии загрузки российский президент пояснил, что данный проект, одним из пионеров которого был Кристоф де </a:t>
            </a:r>
            <a:r>
              <a:rPr lang="ru-RU" dirty="0" err="1"/>
              <a:t>Маржери</a:t>
            </a:r>
            <a:r>
              <a:rPr lang="ru-RU" dirty="0"/>
              <a:t>, важен </a:t>
            </a:r>
            <a:r>
              <a:rPr lang="ru-RU" dirty="0" smtClean="0"/>
              <a:t>прежде </a:t>
            </a:r>
            <a:r>
              <a:rPr lang="ru-RU" dirty="0"/>
              <a:t>всего — как один из этапов освоения зоны Северного морского пути, Арктики и вообще полярных регионов нашей планеты.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124744"/>
            <a:ext cx="48965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"Это наша общая с вами победа", — сказал Владимир Путин всем участникам проекта</a:t>
            </a:r>
            <a:r>
              <a:rPr lang="ru-RU" dirty="0" smtClean="0"/>
              <a:t>.</a:t>
            </a:r>
            <a:r>
              <a:rPr lang="ru-RU" b="1" dirty="0" smtClean="0"/>
              <a:t> </a:t>
            </a:r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8 </a:t>
            </a:r>
            <a:r>
              <a:rPr lang="ru-RU" b="1" dirty="0" smtClean="0"/>
              <a:t>декабря 2017года в порту </a:t>
            </a:r>
            <a:r>
              <a:rPr lang="ru-RU" b="1" dirty="0" err="1" smtClean="0"/>
              <a:t>Сабетта</a:t>
            </a:r>
            <a:r>
              <a:rPr lang="ru-RU" b="1" dirty="0" smtClean="0"/>
              <a:t> президент России Владимир Путин провел совещание по вопросам развития проектов производства сжиженного газа, посетил </a:t>
            </a:r>
            <a:r>
              <a:rPr lang="ru-RU" b="1" dirty="0" err="1" smtClean="0"/>
              <a:t>СПГ-завод</a:t>
            </a:r>
            <a:r>
              <a:rPr lang="ru-RU" b="1" dirty="0" smtClean="0"/>
              <a:t> компании "НОВАТЭК", а также дал старт загрузке первого </a:t>
            </a:r>
            <a:r>
              <a:rPr lang="ru-RU" b="1" dirty="0" err="1" smtClean="0"/>
              <a:t>танкера-газовоза</a:t>
            </a:r>
            <a:r>
              <a:rPr lang="ru-RU" b="1" dirty="0" smtClean="0"/>
              <a:t> на заводе "Ямал СПГ“</a:t>
            </a:r>
            <a:r>
              <a:rPr lang="en-US" b="1" dirty="0" smtClean="0"/>
              <a:t>/</a:t>
            </a:r>
            <a:r>
              <a:rPr lang="ru-RU" dirty="0" smtClean="0"/>
              <a:t>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Китайское </a:t>
            </a:r>
            <a:r>
              <a:rPr lang="ru-RU" b="1" dirty="0" smtClean="0"/>
              <a:t>финансирование, европейские технологии и российская инфраструктура</a:t>
            </a:r>
            <a:r>
              <a:rPr lang="ru-RU" dirty="0" smtClean="0"/>
              <a:t> — три компонента, созидающие единое пространство от Лиссабона до Шанхая. </a:t>
            </a:r>
          </a:p>
          <a:p>
            <a:pPr>
              <a:buNone/>
            </a:pPr>
            <a:r>
              <a:rPr lang="ru-RU" dirty="0" smtClean="0"/>
              <a:t>	</a:t>
            </a:r>
          </a:p>
          <a:p>
            <a:endParaRPr lang="ru-RU" dirty="0"/>
          </a:p>
        </p:txBody>
      </p:sp>
      <p:pic>
        <p:nvPicPr>
          <p:cNvPr id="22532" name="Picture 4" descr="C:\Users\Светлана Викторовна\Desktop\путин яма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692696"/>
            <a:ext cx="3816424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sz="4000" b="1" dirty="0" smtClean="0"/>
              <a:t>«Первая ласточка»  -  ледокольный </a:t>
            </a:r>
            <a:r>
              <a:rPr lang="ru-RU" sz="4000" b="1" dirty="0" err="1" smtClean="0"/>
              <a:t>СПГ-танкер</a:t>
            </a:r>
            <a:r>
              <a:rPr lang="ru-RU" sz="4000" b="1" dirty="0" smtClean="0"/>
              <a:t> "Кристоф де </a:t>
            </a:r>
            <a:r>
              <a:rPr lang="ru-RU" sz="4000" b="1" dirty="0" err="1" smtClean="0"/>
              <a:t>Маржери</a:t>
            </a:r>
            <a:r>
              <a:rPr lang="ru-RU" sz="4000" b="1" dirty="0" smtClean="0"/>
              <a:t>"</a:t>
            </a:r>
            <a:endParaRPr lang="ru-RU" sz="4000" dirty="0"/>
          </a:p>
        </p:txBody>
      </p:sp>
      <p:pic>
        <p:nvPicPr>
          <p:cNvPr id="1026" name="Picture 2" descr="C:\Users\Светлана Викторовна\Desktop\судно кристоф де маржер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7848872" cy="4248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Управление </a:t>
            </a:r>
            <a:r>
              <a:rPr lang="ru-RU" dirty="0" smtClean="0"/>
              <a:t>развитием Арктики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1412776"/>
            <a:ext cx="4032448" cy="216024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Всю </a:t>
            </a:r>
            <a:r>
              <a:rPr lang="ru-RU" dirty="0"/>
              <a:t>многоплановую работу по исследованию и освоению арктических территорий направляет и координирует государственная Комиссия по вопросам развития Арктики, которую возглавляет вице-премьер российского правительства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</a:t>
            </a:r>
            <a:r>
              <a:rPr lang="ru-RU" dirty="0" smtClean="0"/>
              <a:t>Д.О</a:t>
            </a:r>
            <a:r>
              <a:rPr lang="ru-RU" dirty="0"/>
              <a:t>. Рогозин.</a:t>
            </a:r>
          </a:p>
          <a:p>
            <a:endParaRPr lang="ru-RU" dirty="0"/>
          </a:p>
        </p:txBody>
      </p:sp>
      <p:pic>
        <p:nvPicPr>
          <p:cNvPr id="9219" name="Picture 3" descr="C:\Users\Светлана Викторовна\Desktop\картинки по арктике 23 03\рогоз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3456384" cy="2376264"/>
          </a:xfrm>
          <a:prstGeom prst="rect">
            <a:avLst/>
          </a:prstGeom>
          <a:noFill/>
        </p:spPr>
      </p:pic>
      <p:pic>
        <p:nvPicPr>
          <p:cNvPr id="9220" name="Picture 4" descr="C:\Users\Светлана Викторовна\Desktop\картинки по арктике 23 03\госком по арктик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17032"/>
            <a:ext cx="3960440" cy="2952328"/>
          </a:xfrm>
          <a:prstGeom prst="rect">
            <a:avLst/>
          </a:prstGeom>
          <a:noFill/>
        </p:spPr>
      </p:pic>
      <p:pic>
        <p:nvPicPr>
          <p:cNvPr id="9221" name="Picture 5" descr="C:\Users\Светлана Викторовна\Desktop\картинки по арктике 23 03\арктики торо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149080"/>
            <a:ext cx="3600400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Управление </a:t>
            </a:r>
            <a:r>
              <a:rPr lang="ru-RU" dirty="0" smtClean="0"/>
              <a:t>развитием Арктики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Руководитель Научно-экспертного совета -  </a:t>
            </a:r>
            <a:r>
              <a:rPr lang="ru-RU" b="1" dirty="0"/>
              <a:t>Артур Чилингаров, </a:t>
            </a:r>
            <a:r>
              <a:rPr lang="ru-RU" dirty="0"/>
              <a:t>Герой Советского Союза, </a:t>
            </a:r>
            <a:r>
              <a:rPr lang="ru-RU" b="1" i="1" dirty="0"/>
              <a:t>специальный представитель президента РФ по международному сотрудничеству в Арктике и Антарктиде, президент Ассоциации полярников,</a:t>
            </a:r>
            <a:r>
              <a:rPr lang="ru-RU" dirty="0"/>
              <a:t> организатор многих уникальных полярных экспедиций,  руководитель  некоммерческого партнёрства по использованию Северного морского пути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https://www.rgo.ru/sites/default/files/styles/article_full/public/media/2017-06-29/dsc_7435_4.jpg?itok=VrLEzKDz">
            <a:hlinkClick r:id="rId2" tooltip="&quot;Первый Вице-президент РГО Артур Чилингаров. Фото: пресс-служба РГО&quot;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44824"/>
            <a:ext cx="367856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C:\Users\Светлана Викторовна\Desktop\прираздомная\чилингаров с медведям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365104"/>
            <a:ext cx="3168352" cy="2232248"/>
          </a:xfrm>
          <a:prstGeom prst="rect">
            <a:avLst/>
          </a:prstGeom>
          <a:noFill/>
        </p:spPr>
      </p:pic>
      <p:pic>
        <p:nvPicPr>
          <p:cNvPr id="12291" name="Picture 3" descr="C:\Users\Светлана Викторовна\Desktop\прираздомная\чилингар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5808" y="3789040"/>
            <a:ext cx="1548680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 smtClean="0"/>
              <a:t>Опорные зоны -</a:t>
            </a:r>
            <a:r>
              <a:rPr lang="ru-RU" sz="3200" dirty="0" smtClean="0"/>
              <a:t> </a:t>
            </a:r>
            <a:r>
              <a:rPr lang="ru-RU" sz="3200" b="1" dirty="0" smtClean="0"/>
              <a:t>форпосты </a:t>
            </a:r>
            <a:r>
              <a:rPr lang="ru-RU" sz="3200" b="1" dirty="0" smtClean="0"/>
              <a:t>освоения Арктики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59"/>
            <a:ext cx="5112568" cy="5589241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	Концепция </a:t>
            </a:r>
            <a:r>
              <a:rPr lang="ru-RU" dirty="0"/>
              <a:t>создания в арктическом регионе так называемых опорных зон </a:t>
            </a:r>
            <a:r>
              <a:rPr lang="ru-RU" dirty="0" smtClean="0"/>
              <a:t>– </a:t>
            </a:r>
            <a:r>
              <a:rPr lang="ru-RU" dirty="0"/>
              <a:t>подготовка </a:t>
            </a:r>
            <a:r>
              <a:rPr lang="ru-RU" dirty="0" smtClean="0"/>
              <a:t> </a:t>
            </a:r>
            <a:r>
              <a:rPr lang="ru-RU" dirty="0" smtClean="0"/>
              <a:t>закона «Об Арктической зоне РФ» длится уже более четырех лет, за это время отработано пять вариантов </a:t>
            </a:r>
            <a:r>
              <a:rPr lang="ru-RU" dirty="0" smtClean="0"/>
              <a:t>закона. Опорная </a:t>
            </a:r>
            <a:r>
              <a:rPr lang="ru-RU" dirty="0" err="1" smtClean="0"/>
              <a:t>зона=</a:t>
            </a:r>
            <a:r>
              <a:rPr lang="ru-RU" dirty="0" smtClean="0"/>
              <a:t> </a:t>
            </a:r>
            <a:r>
              <a:rPr lang="ru-RU" dirty="0" smtClean="0"/>
              <a:t>формирование </a:t>
            </a:r>
            <a:r>
              <a:rPr lang="ru-RU" dirty="0"/>
              <a:t>вокруг крупного и </a:t>
            </a:r>
            <a:r>
              <a:rPr lang="ru-RU" dirty="0" err="1"/>
              <a:t>высокоприбыльного</a:t>
            </a:r>
            <a:r>
              <a:rPr lang="ru-RU" dirty="0"/>
              <a:t> производственного проекта — например, </a:t>
            </a:r>
            <a:r>
              <a:rPr lang="ru-RU" dirty="0" err="1"/>
              <a:t>Сабетта</a:t>
            </a:r>
            <a:r>
              <a:rPr lang="ru-RU" dirty="0"/>
              <a:t> — комплекса взаимосвязанных производств, с инфраструктурой и социальной сферой.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		</a:t>
            </a:r>
            <a:r>
              <a:rPr lang="ru-RU" dirty="0" smtClean="0"/>
              <a:t>Такие </a:t>
            </a:r>
            <a:r>
              <a:rPr lang="ru-RU" dirty="0"/>
              <a:t>зоны должны создаваться </a:t>
            </a:r>
            <a:r>
              <a:rPr lang="ru-RU" b="1" dirty="0"/>
              <a:t>только</a:t>
            </a:r>
            <a:r>
              <a:rPr lang="ru-RU" dirty="0"/>
              <a:t> вокруг т.н. </a:t>
            </a:r>
            <a:r>
              <a:rPr lang="ru-RU" b="1" i="1" u="sng" dirty="0"/>
              <a:t>якорных проектов</a:t>
            </a:r>
            <a:r>
              <a:rPr lang="ru-RU" dirty="0"/>
              <a:t> стоимостью не менее 100 </a:t>
            </a:r>
            <a:r>
              <a:rPr lang="ru-RU" dirty="0" smtClean="0"/>
              <a:t>миллиардов.</a:t>
            </a:r>
          </a:p>
          <a:p>
            <a:endParaRPr lang="ru-RU" dirty="0"/>
          </a:p>
        </p:txBody>
      </p:sp>
      <p:pic>
        <p:nvPicPr>
          <p:cNvPr id="4" name="Picture 2" descr="C:\Users\Светлана Викторовна\Desktop\опорные зоны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268760"/>
            <a:ext cx="3228975" cy="14192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652120" y="2924944"/>
            <a:ext cx="32403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Опорная зона - «территория Арктической зоны, на которой реализуются взаимоувязанные проекты, направленные на комплексное социально-экономическое развитие Арктической зоны, достижение стратегических интересов и обеспечение национальной безопасности в Арктике». 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/>
              <a:t>Восемь опорных зон</a:t>
            </a:r>
            <a:endParaRPr lang="ru-RU" sz="3200" b="1" dirty="0"/>
          </a:p>
        </p:txBody>
      </p:sp>
      <p:pic>
        <p:nvPicPr>
          <p:cNvPr id="27650" name="Picture 2" descr="C:\Users\Светлана Викторовна\Desktop\опорные зон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704856" cy="38884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0800000" flipV="1">
            <a:off x="899592" y="5223683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/>
              <a:t>П</a:t>
            </a:r>
            <a:r>
              <a:rPr lang="ru-RU" dirty="0" smtClean="0"/>
              <a:t>роблемы </a:t>
            </a:r>
            <a:r>
              <a:rPr lang="ru-RU" dirty="0" smtClean="0"/>
              <a:t>= многие проекты по своей стоимости не дотягивают до установленной чрезмерно крупной суммы, "отсекаются"  инвесторы "</a:t>
            </a:r>
            <a:r>
              <a:rPr lang="ru-RU" dirty="0" err="1" smtClean="0"/>
              <a:t>неякорных</a:t>
            </a:r>
            <a:r>
              <a:rPr lang="ru-RU" dirty="0" smtClean="0"/>
              <a:t>" проектов, что делать с социальной сферой, не относящейся к "якорным" проектам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427984" y="-51773"/>
            <a:ext cx="453650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Арктическая зона выделяется как особый объект государственного управления и не является частью административно-территориального деления государства.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Освоение Арктики </a:t>
            </a:r>
            <a:r>
              <a:rPr lang="ru-RU" sz="3200" b="1" dirty="0" smtClean="0"/>
              <a:t>2.0-изменение стратегии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268760"/>
            <a:ext cx="4608512" cy="525658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11 Марта </a:t>
            </a:r>
            <a:r>
              <a:rPr lang="ru-RU" dirty="0" smtClean="0"/>
              <a:t>2016</a:t>
            </a:r>
            <a:r>
              <a:rPr lang="ru-RU" dirty="0" smtClean="0"/>
              <a:t> Госкомиссия по вопросам развития Арктики на заседании в Мурманске приняла решение поменять стратегию развития </a:t>
            </a:r>
            <a:r>
              <a:rPr lang="ru-RU" dirty="0" smtClean="0"/>
              <a:t>Арктики. </a:t>
            </a:r>
          </a:p>
          <a:p>
            <a:r>
              <a:rPr lang="ru-RU" dirty="0" smtClean="0"/>
              <a:t>Вместо </a:t>
            </a:r>
            <a:r>
              <a:rPr lang="ru-RU" dirty="0" smtClean="0"/>
              <a:t>отраслевого </a:t>
            </a:r>
            <a:r>
              <a:rPr lang="ru-RU" dirty="0" smtClean="0"/>
              <a:t>подхода </a:t>
            </a:r>
            <a:r>
              <a:rPr lang="ru-RU" dirty="0" smtClean="0"/>
              <a:t>регион будут осваивать через опорные зоны </a:t>
            </a:r>
            <a:r>
              <a:rPr lang="ru-RU" dirty="0" smtClean="0"/>
              <a:t>развития.</a:t>
            </a:r>
          </a:p>
          <a:p>
            <a:r>
              <a:rPr lang="ru-RU" dirty="0" smtClean="0"/>
              <a:t>Создание </a:t>
            </a:r>
            <a:r>
              <a:rPr lang="ru-RU" dirty="0" smtClean="0"/>
              <a:t>опорных зон будет проходить в три этапа. К концу следующего года будет готова детальная концепция проекта, к 2020 году запустят </a:t>
            </a:r>
            <a:r>
              <a:rPr lang="ru-RU" dirty="0" err="1" smtClean="0"/>
              <a:t>пилотные</a:t>
            </a:r>
            <a:r>
              <a:rPr lang="ru-RU" dirty="0" smtClean="0"/>
              <a:t> проекты, а к 2025 году опорные зоны начнут полноценную работу. На эти цели к 2020 году планируется потратить около 260 </a:t>
            </a:r>
            <a:r>
              <a:rPr lang="ru-RU" dirty="0" err="1" smtClean="0"/>
              <a:t>млрд</a:t>
            </a:r>
            <a:r>
              <a:rPr lang="ru-RU" dirty="0" smtClean="0"/>
              <a:t> рублей.</a:t>
            </a:r>
            <a:endParaRPr lang="ru-RU" dirty="0"/>
          </a:p>
        </p:txBody>
      </p:sp>
      <p:pic>
        <p:nvPicPr>
          <p:cNvPr id="63490" name="Picture 2" descr="C:\Users\Светлана Викторовна\Desktop\рогозин в форм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3672408" cy="2376264"/>
          </a:xfrm>
          <a:prstGeom prst="rect">
            <a:avLst/>
          </a:prstGeom>
          <a:noFill/>
        </p:spPr>
      </p:pic>
      <p:pic>
        <p:nvPicPr>
          <p:cNvPr id="63491" name="Picture 3" descr="C:\Users\Светлана Викторовна\Desktop\арктическая зо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573016"/>
            <a:ext cx="3888432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5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5105400" y="228600"/>
            <a:ext cx="3505200" cy="1139825"/>
          </a:xfrm>
          <a:noFill/>
        </p:spPr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20483" name="Picture 5" descr="Картинка 8 из 44536">
            <a:hlinkClick r:id="rId2"/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542088"/>
          </a:xfrm>
          <a:noFill/>
        </p:spPr>
      </p:pic>
      <p:pic>
        <p:nvPicPr>
          <p:cNvPr id="20484" name="Picture 7" descr="Картинка 27 из 92">
            <a:hlinkClick r:id="rId4"/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0" y="0"/>
            <a:ext cx="2699792" cy="2204864"/>
          </a:xfrm>
          <a:noFill/>
        </p:spPr>
      </p:pic>
      <p:pic>
        <p:nvPicPr>
          <p:cNvPr id="20485" name="Picture 7" descr="Картинка 11 из 63">
            <a:hlinkClick r:id="rId6"/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6300192" y="332656"/>
            <a:ext cx="2520279" cy="2304256"/>
          </a:xfrm>
          <a:noFill/>
        </p:spPr>
      </p:pic>
      <p:sp>
        <p:nvSpPr>
          <p:cNvPr id="20486" name="Text Box 9"/>
          <p:cNvSpPr txBox="1">
            <a:spLocks noChangeArrowheads="1"/>
          </p:cNvSpPr>
          <p:nvPr/>
        </p:nvSpPr>
        <p:spPr bwMode="auto">
          <a:xfrm>
            <a:off x="0" y="5489575"/>
            <a:ext cx="9144000" cy="13684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Северный морской путь – главная судоходная магистраль России в Арктике. Проходит по морям Северного Ледовитого океана, соединяет европейские и дальневосточные порты. Длина  (то Карских Ворот до бухты Провидения) 5600км. Северный морской путь обслуживает порты Арктики и крупных рек (ввоз топлива, оборудования, продовольствия, вывоз леса, в т.ч. за границу, и др.). Основные порты: Игарка, Дудинка, Диксон, Тикси, Певек, Провидения. Продолжительность навигации 2-4 месяца.</a:t>
            </a:r>
          </a:p>
        </p:txBody>
      </p:sp>
      <p:sp>
        <p:nvSpPr>
          <p:cNvPr id="20487" name="Rectangle 25"/>
          <p:cNvSpPr>
            <a:spLocks noChangeArrowheads="1"/>
          </p:cNvSpPr>
          <p:nvPr/>
        </p:nvSpPr>
        <p:spPr bwMode="auto">
          <a:xfrm>
            <a:off x="2699792" y="304800"/>
            <a:ext cx="438680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2"/>
                </a:solidFill>
              </a:rPr>
              <a:t>Северный</a:t>
            </a:r>
          </a:p>
          <a:p>
            <a:r>
              <a:rPr lang="ru-RU" sz="3600" dirty="0">
                <a:solidFill>
                  <a:schemeClr val="bg2"/>
                </a:solidFill>
              </a:rPr>
              <a:t> морской путь</a:t>
            </a:r>
          </a:p>
        </p:txBody>
      </p:sp>
      <p:sp>
        <p:nvSpPr>
          <p:cNvPr id="20488" name="Rectangle 9"/>
          <p:cNvSpPr>
            <a:spLocks noChangeArrowheads="1"/>
          </p:cNvSpPr>
          <p:nvPr/>
        </p:nvSpPr>
        <p:spPr bwMode="auto">
          <a:xfrm>
            <a:off x="0" y="92095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970213" algn="ctr"/>
                <a:tab pos="5940425" algn="r"/>
              </a:tabLst>
            </a:pPr>
            <a:r>
              <a:rPr lang="en-US" sz="1200" dirty="0" smtClean="0">
                <a:cs typeface="Times New Roman" pitchFamily="18" charset="0"/>
                <a:hlinkClick r:id="rId8"/>
              </a:rPr>
              <a:t>u</a:t>
            </a:r>
            <a:endParaRPr lang="ru-RU" sz="1100" dirty="0"/>
          </a:p>
          <a:p>
            <a:pPr algn="l" eaLnBrk="0" hangingPunct="0">
              <a:tabLst>
                <a:tab pos="2970213" algn="ctr"/>
                <a:tab pos="5940425" algn="r"/>
              </a:tabLst>
            </a:pPr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3571868" y="0"/>
            <a:ext cx="4867300" cy="9906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Проблемы Арктики</a:t>
            </a:r>
          </a:p>
        </p:txBody>
      </p:sp>
      <p:pic>
        <p:nvPicPr>
          <p:cNvPr id="24579" name="Picture 5" descr="Картинка 42 из 9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219200"/>
            <a:ext cx="51816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 descr="i?id=5686463&amp;tov=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12420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Картинка 20 из 9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14884"/>
            <a:ext cx="3124200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2" descr="Картинка 82 из 177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362200"/>
            <a:ext cx="31242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 Box 13"/>
          <p:cNvSpPr txBox="1">
            <a:spLocks noChangeArrowheads="1"/>
          </p:cNvSpPr>
          <p:nvPr/>
        </p:nvSpPr>
        <p:spPr bwMode="auto">
          <a:xfrm>
            <a:off x="3276600" y="4724400"/>
            <a:ext cx="586740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Радиоактивное загрязнение</a:t>
            </a:r>
          </a:p>
          <a:p>
            <a:pPr>
              <a:spcBef>
                <a:spcPct val="50000"/>
              </a:spcBef>
            </a:pPr>
            <a:r>
              <a:rPr lang="ru-RU"/>
              <a:t>Резкое уменьшение численности многих арктических животных</a:t>
            </a:r>
          </a:p>
          <a:p>
            <a:pPr>
              <a:spcBef>
                <a:spcPct val="50000"/>
              </a:spcBef>
            </a:pPr>
            <a:r>
              <a:rPr lang="ru-RU"/>
              <a:t>Загрязнение вод океана в последствии добычи нефти</a:t>
            </a:r>
          </a:p>
          <a:p>
            <a:pPr>
              <a:spcBef>
                <a:spcPct val="50000"/>
              </a:spcBef>
            </a:pPr>
            <a:r>
              <a:rPr lang="ru-RU"/>
              <a:t>Потепление климата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4584" name="Rectangle 9"/>
          <p:cNvSpPr>
            <a:spLocks noChangeArrowheads="1"/>
          </p:cNvSpPr>
          <p:nvPr/>
        </p:nvSpPr>
        <p:spPr bwMode="auto">
          <a:xfrm>
            <a:off x="0" y="92095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970213" algn="ctr"/>
                <a:tab pos="5940425" algn="r"/>
              </a:tabLst>
            </a:pPr>
            <a:endParaRPr lang="ru-RU" sz="1100" dirty="0"/>
          </a:p>
          <a:p>
            <a:pPr algn="l" eaLnBrk="0" hangingPunct="0">
              <a:tabLst>
                <a:tab pos="2970213" algn="ctr"/>
                <a:tab pos="5940425" algn="r"/>
              </a:tabLst>
            </a:pPr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СМП 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ru-RU" dirty="0" smtClean="0"/>
              <a:t>Северный морской путь (СМП) — это пространство, которое прилегает к северному побережью Российской Федерации и охватывает внутренние морские воды, территориальное море, прилежащую и экономическую зоны, ограниченное с востока морским пространством США и параллелью мыса Дежнева в Беринговом проливе, с запада меридианом Желания до архипелага Новая Земля и западными границами проливов Маточкин Шар, Карские ворота и Югорский Шар.</a:t>
            </a:r>
          </a:p>
          <a:p>
            <a:pPr fontAlgn="base"/>
            <a:r>
              <a:rPr lang="ru-RU" dirty="0" smtClean="0"/>
              <a:t>Транзитными трассами являются пути вдоль побережья Арктики с октября по май, исключая Берингов пролив, пролив Лонга и Карские Ворота. При сквозном передвижении на западном участке Северный морской путь наиболее благоприятным является в июне и июле, если идти через проливы Югорский шар и Карские ворота. В период с сентября по октябрь нужно обходить вокруг мыса Желания. В августе можно с одинаковой эффективностью использовать любое направление.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8553128" cy="90872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/>
              <a:t>	Задачи </a:t>
            </a:r>
            <a:r>
              <a:rPr lang="ru-RU" sz="3600" b="1" dirty="0" smtClean="0"/>
              <a:t>СМП</a:t>
            </a:r>
            <a:endParaRPr lang="ru-RU" sz="3600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3623650"/>
            <a:ext cx="5184576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000000"/>
              </a:solidFill>
              <a:latin typeface="inherit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К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2025 грузопоток Северного морского пути (СМП) возрастет в десять раз до 80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млн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тонн</a:t>
            </a:r>
            <a:r>
              <a:rPr lang="ru-RU" sz="1300" dirty="0" smtClean="0">
                <a:solidFill>
                  <a:srgbClr val="000000"/>
                </a:solidFill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300" dirty="0" smtClean="0">
                <a:solidFill>
                  <a:srgbClr val="000000"/>
                </a:solidFill>
                <a:latin typeface="inherit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в ежегодном послании Федеральному собранию завил Президент России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Владимир Путин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. </a:t>
            </a:r>
            <a:r>
              <a:rPr lang="ru-RU" sz="1300" dirty="0" smtClean="0">
                <a:solidFill>
                  <a:srgbClr val="0000FF"/>
                </a:solidFill>
                <a:latin typeface="inherit"/>
                <a:ea typeface="Times New Roman" pitchFamily="18" charset="0"/>
                <a:cs typeface="Arial" pitchFamily="34" charset="0"/>
                <a:hlinkClick r:id="rId2"/>
              </a:rPr>
              <a:t>1 марта 2018</a:t>
            </a:r>
            <a:r>
              <a:rPr lang="ru-RU" sz="1300" dirty="0" smtClean="0">
                <a:solidFill>
                  <a:srgbClr val="000000"/>
                </a:solidFill>
                <a:latin typeface="inherit"/>
                <a:ea typeface="Times New Roman" pitchFamily="18" charset="0"/>
                <a:cs typeface="Arial" pitchFamily="34" charset="0"/>
              </a:rPr>
              <a:t>, 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Президент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отметил, что именно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Севморпуть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 станет ключом к развитию русской Арктики и регионов Дальнего Востока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Наша задача сделать его (Северный морской путь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 прим.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4A7EB8"/>
                </a:solidFill>
                <a:effectLst/>
                <a:latin typeface="inherit"/>
                <a:ea typeface="Times New Roman" pitchFamily="18" charset="0"/>
                <a:cs typeface="Arial" pitchFamily="34" charset="0"/>
                <a:hlinkClick r:id="rId3"/>
              </a:rPr>
              <a:t>ИА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4A7EB8"/>
                </a:solidFill>
                <a:effectLst/>
                <a:latin typeface="Calibri"/>
                <a:ea typeface="Times New Roman" pitchFamily="18" charset="0"/>
                <a:cs typeface="Arial" pitchFamily="34" charset="0"/>
                <a:hlinkClick r:id="rId3"/>
              </a:rPr>
              <a:t> 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4A7EB8"/>
                </a:solidFill>
                <a:effectLst/>
                <a:latin typeface="inherit"/>
                <a:ea typeface="Times New Roman" pitchFamily="18" charset="0"/>
                <a:cs typeface="Arial" pitchFamily="34" charset="0"/>
                <a:hlinkClick r:id="rId3"/>
              </a:rPr>
              <a:t>REGNUM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) по-настоящему глобальной конкурентной транзитной артерией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 заявил Путин.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 «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Мы нарастим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(грузопоток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 прим.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4A7EB8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ИА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4A7EB8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4A7EB8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REGNUM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и выйдем на новые рубежи, здесь нет никаких сомнений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C:\Users\Светлана Викторовна\Desktop\картинки по арктике 23 03\порт аркти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356992"/>
            <a:ext cx="3672408" cy="2736304"/>
          </a:xfrm>
          <a:prstGeom prst="rect">
            <a:avLst/>
          </a:prstGeom>
          <a:noFill/>
        </p:spPr>
      </p:pic>
      <p:pic>
        <p:nvPicPr>
          <p:cNvPr id="13316" name="Picture 4" descr="C:\Users\Светлана Викторовна\Desktop\арктика все фотки\арктика\ctdvjkhgen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60648"/>
            <a:ext cx="4176464" cy="2880320"/>
          </a:xfrm>
          <a:prstGeom prst="rect">
            <a:avLst/>
          </a:prstGeom>
          <a:noFill/>
        </p:spPr>
      </p:pic>
      <p:pic>
        <p:nvPicPr>
          <p:cNvPr id="13318" name="Picture 6" descr="ÐÑÐµÐ·Ð¸Ð´ÐµÐ½Ñ Ð Ð¤ ÐÐ»Ð°Ð´Ð¸Ð¼Ð¸Ñ ÐÑÑÐ¸Ð½ Ð²ÑÑÑÑÐ¿Ð°ÐµÑ Ñ ÐµÐ¶ÐµÐ³Ð¾Ð´Ð½ÑÐ¼ Ð¿Ð¾ÑÐ»Ð°Ð½Ð¸ÐµÐ¼ Ð¤ÐµÐ´ÐµÑÐ°Ð»ÑÐ½Ð¾Ð¼Ñ Ð¡Ð¾Ð±ÑÐ°Ð½Ð¸Ñ Ð² Ð¦ÐÐ ÐÐ°Ð½ÐµÐ¶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124744"/>
            <a:ext cx="3888432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2493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/>
              <a:t>Проблема </a:t>
            </a:r>
            <a:r>
              <a:rPr lang="ru-RU" sz="3100" b="1" dirty="0" smtClean="0"/>
              <a:t>эффективности использования Северного морского </a:t>
            </a:r>
            <a:r>
              <a:rPr lang="ru-RU" sz="3100" b="1" dirty="0" smtClean="0"/>
              <a:t>пути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	Принят </a:t>
            </a:r>
            <a:r>
              <a:rPr lang="ru-RU" dirty="0"/>
              <a:t>Федеральный закон о Северном морском пути. Закон проходил с большим трудом. В первоначальном его варианте, подготовленном правительством, СМП определялся как международная транспортная магистраль.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</a:t>
            </a:r>
            <a:r>
              <a:rPr lang="ru-RU" dirty="0" smtClean="0"/>
              <a:t>Однако</a:t>
            </a:r>
            <a:r>
              <a:rPr lang="ru-RU" dirty="0"/>
              <a:t>, специалисты настояли на формулировке, согласно которой </a:t>
            </a:r>
            <a:r>
              <a:rPr lang="ru-RU" b="1" dirty="0"/>
              <a:t>Северный морской путь определялся как исторически сложившаяся единая транспортная коммуникация Российской Федерации в Арктике.</a:t>
            </a:r>
            <a:r>
              <a:rPr lang="ru-RU" dirty="0"/>
              <a:t> Трасса СМП прилегает к российскому побережью. Его изучение и освоение осуществлялось героическими усилиями многих поколений россиян: и путешественников, и учёных, и поморов, и жителей других регионов Крайнего Севера. При этом право прохода по Северному морскому пути должно быть предоставлено всем странам</a:t>
            </a:r>
          </a:p>
          <a:p>
            <a:r>
              <a:rPr lang="ru-RU" dirty="0"/>
              <a:t>Главное  — обеспечение круглогодичного использования Северного морского пути. Экономия колоссальная. Доходы от круглогодичной эксплуатации СМП - на уровне или выше того, что получает сегодня РФ от экспорта нефти и газа.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Проекты и показатели развития СМП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ru-RU" dirty="0" smtClean="0"/>
              <a:t>Грузооборот морских портов Арктического бассейна по итогам 2017 года вырос на 49,1%, что составило 74,20 </a:t>
            </a:r>
            <a:r>
              <a:rPr lang="ru-RU" dirty="0" err="1" smtClean="0"/>
              <a:t>млн</a:t>
            </a:r>
            <a:r>
              <a:rPr lang="ru-RU" dirty="0" smtClean="0"/>
              <a:t> тонн. Абсолютным лидером России по росту грузооборота стал порт </a:t>
            </a:r>
            <a:r>
              <a:rPr lang="ru-RU" dirty="0" err="1" smtClean="0"/>
              <a:t>Сабетта</a:t>
            </a:r>
            <a:r>
              <a:rPr lang="ru-RU" dirty="0" smtClean="0"/>
              <a:t> — объём перевалки за 2017 год вырос на 280,7% по отношению к 2016 году (с 2,85 </a:t>
            </a:r>
            <a:r>
              <a:rPr lang="ru-RU" dirty="0" err="1" smtClean="0"/>
              <a:t>млн</a:t>
            </a:r>
            <a:r>
              <a:rPr lang="ru-RU" dirty="0" smtClean="0"/>
              <a:t> тонн до 7,9 </a:t>
            </a:r>
            <a:r>
              <a:rPr lang="ru-RU" dirty="0" err="1" smtClean="0"/>
              <a:t>млн</a:t>
            </a:r>
            <a:r>
              <a:rPr lang="ru-RU" dirty="0" smtClean="0"/>
              <a:t> тонн). Такие показатели обусловлены увеличением объёмов внутренних перевозок, в частности транспортировкой полезных ископаемых, добытых на арктической территории.</a:t>
            </a:r>
          </a:p>
          <a:p>
            <a:pPr fontAlgn="base"/>
            <a:r>
              <a:rPr lang="ru-RU" dirty="0" smtClean="0"/>
              <a:t>Как ранее отмечали эксперты, планируется, что Северный морской путь будет загружен до 2030 года именно вывозом минерального сырья, добытого в акватории моря. Такие расчеты сделаны на основе данных по десяти инвестиционным проектам, предполагающим вывоз добытого сырья по морю, половина из которых связана с освоением углеводородного сырья, а остальную часть обеспечат уголь, руда и металлы.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развития СМП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 советский период система обеспечения круглогодичных перевозок  включала в себя полярные города и посёлки по всему арктическому побережью, мощный ледокольный флот, полярную авиацию и развитую транспортную инфраструктуру: портовые сооружения, причалы, аэродромы, метеорологические станции и другие объекты. Задача -  сделать её более рациональной и современной, учитывая рыночные реалии. </a:t>
            </a:r>
          </a:p>
          <a:p>
            <a:endParaRPr lang="ru-RU" dirty="0"/>
          </a:p>
        </p:txBody>
      </p:sp>
      <p:pic>
        <p:nvPicPr>
          <p:cNvPr id="15362" name="Picture 2" descr="C:\Users\Светлана Викторовна\Desktop\картинки по арктике 23 03\атлас арктики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340768"/>
            <a:ext cx="3456384" cy="3019053"/>
          </a:xfrm>
          <a:prstGeom prst="rect">
            <a:avLst/>
          </a:prstGeom>
          <a:noFill/>
        </p:spPr>
      </p:pic>
      <p:pic>
        <p:nvPicPr>
          <p:cNvPr id="15363" name="Picture 3" descr="C:\Users\Светлана Викторовна\Desktop\арктика все фотки\арктика\fvlthv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365104"/>
            <a:ext cx="3600400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развития СМП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Ещё одна задача, связанная с развитием Северного морского пути, — создание новых сухопутных транспортных путей, выходящих к полярным портам. Создание этих путей потребует новых технологий, частично уже разработанных при строительстве </a:t>
            </a:r>
            <a:r>
              <a:rPr lang="ru-RU" dirty="0" err="1" smtClean="0"/>
              <a:t>БАМа</a:t>
            </a:r>
            <a:r>
              <a:rPr lang="ru-RU" dirty="0" smtClean="0"/>
              <a:t> и железной дороги Транссиб — Уренгой.</a:t>
            </a:r>
          </a:p>
          <a:p>
            <a:pPr lvl="0"/>
            <a:r>
              <a:rPr lang="ru-RU" dirty="0" smtClean="0"/>
              <a:t>Идёт развитие и обновление ледокольного флота. Будут введены в строй три атомных и три дизельных ледокола. В бюджете заложены средства на проектирование атомных судов новой серии. Началось восстановление и реконструкция портов по всей трассе Северного морского пути. </a:t>
            </a:r>
          </a:p>
          <a:p>
            <a:pPr lvl="0"/>
            <a:r>
              <a:rPr lang="ru-RU" dirty="0" smtClean="0"/>
              <a:t>Развёртывается современная система спутниковой навигации, которая скоро охватит весь Крайний Север и Арктику.</a:t>
            </a:r>
          </a:p>
          <a:p>
            <a:pPr>
              <a:buNone/>
            </a:pPr>
            <a:r>
              <a:rPr lang="ru-RU" dirty="0" smtClean="0"/>
              <a:t>	Грузопоток по нашей морской арктической трассе будет в ближайшие годы только возрастать.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61" name="Picture 1" descr="C:\Users\Светлана Викторовна\Desktop\карта смп мир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340768"/>
            <a:ext cx="4499992" cy="2592288"/>
          </a:xfrm>
          <a:prstGeom prst="rect">
            <a:avLst/>
          </a:prstGeom>
          <a:noFill/>
        </p:spPr>
      </p:pic>
      <p:pic>
        <p:nvPicPr>
          <p:cNvPr id="40962" name="Picture 2" descr="C:\Users\Светлана Викторовна\Desktop\ледокол росс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005064"/>
            <a:ext cx="3744416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/>
              <a:t>			СМП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1642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Объём перевозимых по СМП грузов, упавший в 90-е годы почти до нуля, сейчас существенно возрос. В 2017 году он превзойдёт самый максимальный советский уровень — почти 10 млн. тонн против 6,6 млн. в 1987 году (строительство порта </a:t>
            </a:r>
            <a:r>
              <a:rPr lang="ru-RU" dirty="0" err="1" smtClean="0"/>
              <a:t>Сабетта</a:t>
            </a:r>
            <a:r>
              <a:rPr lang="ru-RU" dirty="0" smtClean="0"/>
              <a:t>,  производство никеля на крупнейшем в мире комбинате в Норильске). </a:t>
            </a:r>
          </a:p>
          <a:p>
            <a:r>
              <a:rPr lang="ru-RU" dirty="0" smtClean="0"/>
              <a:t>Усовершенствовать Северный морской путь, сделав круглогодичным, возможно через внедрение нового поколения морских транспортных систем — грузовых и пассажирских </a:t>
            </a:r>
            <a:r>
              <a:rPr lang="ru-RU" dirty="0" err="1" smtClean="0"/>
              <a:t>экранопланов</a:t>
            </a:r>
            <a:r>
              <a:rPr lang="ru-RU" dirty="0" smtClean="0"/>
              <a:t>. Устранение сезонности северного завоза оживит полярный край, сделает возможным расширение его старых </a:t>
            </a:r>
            <a:r>
              <a:rPr lang="ru-RU" dirty="0" err="1" smtClean="0"/>
              <a:t>цивилизационных</a:t>
            </a:r>
            <a:r>
              <a:rPr lang="ru-RU" dirty="0" smtClean="0"/>
              <a:t> центров и создание новых. </a:t>
            </a:r>
          </a:p>
          <a:p>
            <a:endParaRPr lang="ru-RU" dirty="0"/>
          </a:p>
        </p:txBody>
      </p:sp>
      <p:pic>
        <p:nvPicPr>
          <p:cNvPr id="39937" name="Picture 1" descr="C:\Users\Светлана Викторовна\Desktop\корабль в тороса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88640"/>
            <a:ext cx="3528392" cy="1800200"/>
          </a:xfrm>
          <a:prstGeom prst="rect">
            <a:avLst/>
          </a:prstGeom>
          <a:noFill/>
        </p:spPr>
      </p:pic>
      <p:pic>
        <p:nvPicPr>
          <p:cNvPr id="39938" name="Picture 2" descr="C:\Users\Светлана Викторовна\Desktop\глобус см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2448272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Задачи развития СМП 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352839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Идёт формирование и других проектов для СМП. Например, минерально-сырьевого центра газоконденсатного профиля на базе </a:t>
            </a:r>
            <a:r>
              <a:rPr lang="ru-RU" dirty="0" err="1" smtClean="0"/>
              <a:t>Штокмановского</a:t>
            </a:r>
            <a:r>
              <a:rPr lang="ru-RU" dirty="0" smtClean="0"/>
              <a:t> месторождения, </a:t>
            </a:r>
            <a:r>
              <a:rPr lang="ru-RU" dirty="0" err="1" smtClean="0"/>
              <a:t>Приразломного</a:t>
            </a:r>
            <a:r>
              <a:rPr lang="ru-RU" dirty="0" smtClean="0"/>
              <a:t> нефтяного месторождения. </a:t>
            </a:r>
            <a:r>
              <a:rPr lang="ru-RU" dirty="0" err="1" smtClean="0"/>
              <a:t>Штокмановский</a:t>
            </a:r>
            <a:r>
              <a:rPr lang="ru-RU" dirty="0" smtClean="0"/>
              <a:t> проект включает строительство подводного трубопровода от месторождения к побережью и сухопутного газопровода до врезки в "Северный поток" (тот самый магистральный газопровод из России в Западную Европу по дну Балтики).  Расширяются работы на уже действующем </a:t>
            </a:r>
            <a:r>
              <a:rPr lang="ru-RU" dirty="0" err="1" smtClean="0"/>
              <a:t>Варандейском</a:t>
            </a:r>
            <a:r>
              <a:rPr lang="ru-RU" dirty="0" smtClean="0"/>
              <a:t> нефтяном месторождении, идет разработка </a:t>
            </a:r>
            <a:r>
              <a:rPr lang="ru-RU" dirty="0" err="1" smtClean="0"/>
              <a:t>Кумжинского</a:t>
            </a:r>
            <a:r>
              <a:rPr lang="ru-RU" dirty="0" smtClean="0"/>
              <a:t> и </a:t>
            </a:r>
            <a:r>
              <a:rPr lang="ru-RU" dirty="0" err="1" smtClean="0"/>
              <a:t>Коровинского</a:t>
            </a:r>
            <a:r>
              <a:rPr lang="ru-RU" dirty="0" smtClean="0"/>
              <a:t> месторождений в рамках проекта "Печора СПГ".</a:t>
            </a:r>
            <a:endParaRPr lang="ru-RU" dirty="0"/>
          </a:p>
        </p:txBody>
      </p:sp>
      <p:pic>
        <p:nvPicPr>
          <p:cNvPr id="38913" name="Picture 1" descr="C:\Users\Светлана Викторовна\Desktop\севмор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77072"/>
            <a:ext cx="5256584" cy="2520280"/>
          </a:xfrm>
          <a:prstGeom prst="rect">
            <a:avLst/>
          </a:prstGeom>
          <a:noFill/>
        </p:spPr>
      </p:pic>
      <p:pic>
        <p:nvPicPr>
          <p:cNvPr id="5" name="Picture 3" descr="C:\Users\Светлана Викторовна\Desktop\картинки по арктике 23 03\проект белкому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789040"/>
            <a:ext cx="3240360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4474840" cy="406104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Арктика  сегодня - единственный регион, где возникающие проблемы решаются посредством  многосторонних договоров. Развёртывание и восстановление полярной инфраструктуры ориентируется не только на решение военно-стратегических задач, но и на сотрудничество в этом  климатически сложном регионе.  </a:t>
            </a:r>
          </a:p>
          <a:p>
            <a:endParaRPr lang="ru-RU" dirty="0"/>
          </a:p>
        </p:txBody>
      </p:sp>
      <p:pic>
        <p:nvPicPr>
          <p:cNvPr id="4" name="Picture 2" descr="C:\Users\Светлана Викторовна\Desktop\Россия,_Арктика,_статус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76056" y="1268760"/>
            <a:ext cx="3600400" cy="2520280"/>
          </a:xfrm>
          <a:prstGeom prst="rect">
            <a:avLst/>
          </a:prstGeom>
          <a:noFill/>
        </p:spPr>
      </p:pic>
      <p:pic>
        <p:nvPicPr>
          <p:cNvPr id="11266" name="Picture 2" descr="C:\Users\Светлана Викторовна\Desktop\картинки по арктике 23 03\буровая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3" y="4869160"/>
            <a:ext cx="4824536" cy="1656184"/>
          </a:xfrm>
          <a:prstGeom prst="rect">
            <a:avLst/>
          </a:prstGeom>
          <a:noFill/>
        </p:spPr>
      </p:pic>
      <p:pic>
        <p:nvPicPr>
          <p:cNvPr id="11268" name="Picture 4" descr="C:\Users\Светлана Викторовна\Desktop\карта смп ми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645024"/>
            <a:ext cx="3528392" cy="24742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Российский арктический атлас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3960440" cy="4785395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ru-RU" dirty="0" smtClean="0"/>
              <a:t>29 </a:t>
            </a:r>
            <a:r>
              <a:rPr lang="ru-RU" dirty="0" smtClean="0"/>
              <a:t>июня </a:t>
            </a:r>
            <a:r>
              <a:rPr lang="ru-RU" dirty="0" smtClean="0"/>
              <a:t> 2017года в </a:t>
            </a:r>
            <a:r>
              <a:rPr lang="ru-RU" dirty="0" smtClean="0"/>
              <a:t>московской Штаб-квартире Русского географического общества состоялась презентация Национального атласа Арктики. Над его созданием работали сотрудники 11 министерств и ведомств, 26 организаций, более 200 учёных и специалистов высочайшей квалификации, из них 4 академика РАН и 6 </a:t>
            </a:r>
            <a:r>
              <a:rPr lang="ru-RU" dirty="0" err="1" smtClean="0"/>
              <a:t>член-корреспондентов</a:t>
            </a:r>
            <a:r>
              <a:rPr lang="ru-RU" dirty="0" smtClean="0"/>
              <a:t> РАН.</a:t>
            </a:r>
          </a:p>
          <a:p>
            <a:pPr fontAlgn="base"/>
            <a:r>
              <a:rPr lang="ru-RU" dirty="0" smtClean="0"/>
              <a:t>Атлас </a:t>
            </a:r>
            <a:r>
              <a:rPr lang="ru-RU" dirty="0" smtClean="0"/>
              <a:t>содержит полную информацию о географических, экологических, экономических, историко-этнографических, демографических, культурологических и социальных характеристиках и особенностях </a:t>
            </a:r>
            <a:r>
              <a:rPr lang="ru-RU" dirty="0" smtClean="0"/>
              <a:t>российской </a:t>
            </a:r>
            <a:r>
              <a:rPr lang="ru-RU" dirty="0" smtClean="0"/>
              <a:t>Арктики. </a:t>
            </a:r>
          </a:p>
          <a:p>
            <a:pPr fontAlgn="base"/>
            <a:r>
              <a:rPr lang="ru-RU" dirty="0" smtClean="0"/>
              <a:t> </a:t>
            </a:r>
            <a:r>
              <a:rPr lang="ru-RU" dirty="0" smtClean="0"/>
              <a:t>Г</a:t>
            </a:r>
            <a:r>
              <a:rPr lang="ru-RU" dirty="0" smtClean="0"/>
              <a:t>енеральный </a:t>
            </a:r>
            <a:r>
              <a:rPr lang="ru-RU" dirty="0" smtClean="0"/>
              <a:t>директор АО "</a:t>
            </a:r>
            <a:r>
              <a:rPr lang="ru-RU" dirty="0" err="1" smtClean="0"/>
              <a:t>Роскартография</a:t>
            </a:r>
            <a:r>
              <a:rPr lang="ru-RU" dirty="0" smtClean="0"/>
              <a:t>" Дмитрий </a:t>
            </a:r>
            <a:r>
              <a:rPr lang="ru-RU" dirty="0" smtClean="0"/>
              <a:t>Красников : «подобные </a:t>
            </a:r>
            <a:r>
              <a:rPr lang="ru-RU" dirty="0" smtClean="0"/>
              <a:t>новому атласу фундаментальные научные труды, посвященные Арктике, не издавались в России с 1985 года. "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980728"/>
            <a:ext cx="3960440" cy="4929411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Задачу по созданию  справочника поставил лично президент России Владимир Путин в 2014 году. </a:t>
            </a:r>
          </a:p>
          <a:p>
            <a:r>
              <a:rPr lang="ru-RU" dirty="0" smtClean="0"/>
              <a:t>Внушительное количество материальных и человеческих ресурсов было задействовано с  целью: изучить собственные территории в Арктике и легализовать свои претензии на установление внешних границ континентального шельфа прибрежных стран Северного Ледовитого океана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На выставке "Карты </a:t>
            </a:r>
            <a:r>
              <a:rPr lang="ru-RU" dirty="0" smtClean="0"/>
              <a:t>земель российского Севера: реальность и </a:t>
            </a:r>
            <a:r>
              <a:rPr lang="ru-RU" dirty="0" smtClean="0"/>
              <a:t>мифы» 8 февраля 2018 года Российская </a:t>
            </a:r>
            <a:r>
              <a:rPr lang="ru-RU" dirty="0" smtClean="0"/>
              <a:t>государственная библиотека (РГБ), </a:t>
            </a:r>
            <a:r>
              <a:rPr lang="ru-RU" dirty="0" err="1" smtClean="0"/>
              <a:t>Росреестр</a:t>
            </a:r>
            <a:r>
              <a:rPr lang="ru-RU" dirty="0" smtClean="0"/>
              <a:t> и "</a:t>
            </a:r>
            <a:r>
              <a:rPr lang="ru-RU" dirty="0" err="1" smtClean="0"/>
              <a:t>Роскартография</a:t>
            </a:r>
            <a:r>
              <a:rPr lang="ru-RU" dirty="0" smtClean="0"/>
              <a:t>" представили полиграфическую и электронную версии "Национального атласа Арктики</a:t>
            </a:r>
            <a:r>
              <a:rPr lang="ru-RU" dirty="0" smtClean="0"/>
              <a:t>"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 descr="C:\Users\Светлана Викторовна\Desktop\нац аркт атлас\картинка нац атлас ар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5529064"/>
            <a:ext cx="2592288" cy="1328936"/>
          </a:xfrm>
          <a:prstGeom prst="rect">
            <a:avLst/>
          </a:prstGeom>
          <a:noFill/>
        </p:spPr>
      </p:pic>
      <p:pic>
        <p:nvPicPr>
          <p:cNvPr id="7" name="Рисунок 6" descr="https://www.rgo.ru/sites/default/files/styles/article_full/public/node/20161/dsc-7448-3.jpg?itok=wr21dhDV">
            <a:hlinkClick r:id="rId3" tooltip="&quot;Национальный атлас Арктики. Фото: пресс-служба РГО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941168"/>
            <a:ext cx="1488736" cy="1716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Светлана Викторовна\Desktop\нац аркт атлас\бел мед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725144"/>
            <a:ext cx="2828925" cy="1619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Подходы к определению статуса арктических территорий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Существует два конкурирующих подхода к определению статуса арктических территорий. С одной стороны, они могут рассматриваться как открытое море. С другой - как особый вид государственной территории прилегающих стран, в связи с тем, что Северный Ледовитый океан в своей значительной части представляет ледяную поверхность</a:t>
            </a:r>
            <a:endParaRPr lang="ru-RU" dirty="0"/>
          </a:p>
        </p:txBody>
      </p:sp>
      <p:pic>
        <p:nvPicPr>
          <p:cNvPr id="16386" name="Picture 2" descr="C:\Users\Светлана Викторовна\Desktop\арктика новые фотки\арктика тает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700808"/>
            <a:ext cx="4186808" cy="2664296"/>
          </a:xfrm>
          <a:prstGeom prst="rect">
            <a:avLst/>
          </a:prstGeom>
          <a:noFill/>
        </p:spPr>
      </p:pic>
      <p:pic>
        <p:nvPicPr>
          <p:cNvPr id="16387" name="Picture 3" descr="C:\Users\Светлана Викторовна\Desktop\арктика новые фотки\арктика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77072"/>
            <a:ext cx="3816424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Политическое значение атласа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Первая попытка собрать в одном издании результаты всех исследований своих арктических шельфов и однозначно заявить о своих претензиях на подводные районы Северного Ледовитого океана, составленных на основе своих собственных представлений о составе и геоморфологической структуре морского дна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endParaRPr lang="ru-RU" dirty="0" smtClean="0"/>
          </a:p>
          <a:p>
            <a:endParaRPr lang="ru-RU" sz="1700" dirty="0" smtClean="0"/>
          </a:p>
          <a:p>
            <a:r>
              <a:rPr lang="ru-RU" sz="1700" dirty="0" smtClean="0"/>
              <a:t>Фото - Главный </a:t>
            </a:r>
            <a:r>
              <a:rPr lang="ru-RU" sz="1700" dirty="0" smtClean="0"/>
              <a:t>редактор Атласа – академик РАН, Первый вице-президент Русского географического общества Николай </a:t>
            </a:r>
            <a:r>
              <a:rPr lang="ru-RU" sz="1700" dirty="0" err="1" smtClean="0"/>
              <a:t>Касимов</a:t>
            </a:r>
            <a:endParaRPr lang="ru-RU" sz="1700" dirty="0"/>
          </a:p>
        </p:txBody>
      </p:sp>
      <p:pic>
        <p:nvPicPr>
          <p:cNvPr id="5" name="Содержимое 4" descr="https://www.rgo.ru/sites/default/files/styles/head_image_article/public/node/20161/dsc-7766.jpg?itok=cN1uXYuZ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149080"/>
            <a:ext cx="3600400" cy="1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www.rgo.ru/sites/default/files/styles/article_full/public/media/2017-06-29/dsc_7651.jpg?itok=RrJ9Cbh2">
            <a:hlinkClick r:id="rId3" tooltip="&quot;. Главный редактор Атласа – академик РАН, Первый вице-президент Русского географического общества Николай Касимов. Фото: пресс-служба РГО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700808"/>
            <a:ext cx="2335043" cy="159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" b="0" i="0" u="none" strike="noStrike" cap="none" normalizeH="0" baseline="0" smtClean="0">
                <a:ln>
                  <a:noFill/>
                </a:ln>
                <a:solidFill>
                  <a:srgbClr val="54545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Главный редактор Атласа </a:t>
            </a:r>
            <a:r>
              <a:rPr kumimoji="0" lang="ru-RU" sz="400" b="0" i="0" u="none" strike="noStrike" cap="none" normalizeH="0" baseline="0" smtClean="0">
                <a:ln>
                  <a:noFill/>
                </a:ln>
                <a:solidFill>
                  <a:srgbClr val="54545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400" b="0" i="0" u="none" strike="noStrike" cap="none" normalizeH="0" baseline="0" smtClean="0">
                <a:ln>
                  <a:noFill/>
                </a:ln>
                <a:solidFill>
                  <a:srgbClr val="54545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академик РАН, Первый вице-президент Русского географического общества Николай Касимов. Фото: пресс-служба РГО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https://www.rgo.ru/sites/default/files/styles/article_full/public/media/2017-06-29/dsc_7674.jpg?itok=bwVMcX8i">
            <a:hlinkClick r:id="rId5" tooltip="&quot;Фото: пресс-служба РГО&quot;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2564904"/>
            <a:ext cx="280831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Проекты на арктическом шельфе России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3157811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Хозяйственное освоение северных и арктических регионов принесёт огромную выгоду, существенно ускорив экономическое и социальное развитие нашей страны.</a:t>
            </a:r>
          </a:p>
          <a:p>
            <a:r>
              <a:rPr lang="ru-RU" dirty="0"/>
              <a:t>Сегодня на русском Севере добывается 65% нефти, 90% газа и 63% газового конденсата, что обеспечивает формирование 37 % доходов бюджета РФ. А собственно Арктический регион является одной из ключевых энергетических "кладовок" планеты: по данным геологов, здесь находится около 30 % общемировых ресурсов углеводородов. </a:t>
            </a:r>
          </a:p>
        </p:txBody>
      </p:sp>
      <p:pic>
        <p:nvPicPr>
          <p:cNvPr id="4098" name="Picture 2" descr="C:\Users\Светлана Викторовна\Desktop\нац аркт атлас\arktic_shelf неф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77072"/>
            <a:ext cx="4435475" cy="2087563"/>
          </a:xfrm>
          <a:prstGeom prst="rect">
            <a:avLst/>
          </a:prstGeom>
          <a:noFill/>
        </p:spPr>
      </p:pic>
      <p:pic>
        <p:nvPicPr>
          <p:cNvPr id="4099" name="Picture 3" descr="C:\Users\Светлана Викторовна\Desktop\картинки по арктике 23 03\Атлас Арктики 2 экономи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73016"/>
            <a:ext cx="4355976" cy="3045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Арктический туризм</a:t>
            </a:r>
            <a:endParaRPr lang="ru-RU" dirty="0"/>
          </a:p>
        </p:txBody>
      </p:sp>
      <p:pic>
        <p:nvPicPr>
          <p:cNvPr id="4" name="Picture 3" descr="C:\Users\Светлана Викторовна\Desktop\картинки по арктике 23 03\рус аркти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844824"/>
            <a:ext cx="5184576" cy="4281339"/>
          </a:xfrm>
          <a:prstGeom prst="rect">
            <a:avLst/>
          </a:prstGeom>
          <a:noFill/>
        </p:spPr>
      </p:pic>
      <p:pic>
        <p:nvPicPr>
          <p:cNvPr id="18434" name="Picture 2" descr="C:\Users\Светлана Викторовна\Desktop\арктика новые фотки\туризм в ар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89040"/>
            <a:ext cx="3744416" cy="2520280"/>
          </a:xfrm>
          <a:prstGeom prst="rect">
            <a:avLst/>
          </a:prstGeom>
          <a:noFill/>
        </p:spPr>
      </p:pic>
      <p:pic>
        <p:nvPicPr>
          <p:cNvPr id="18435" name="Picture 3" descr="C:\Users\Светлана Викторовна\Desktop\туризм знач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340768"/>
            <a:ext cx="2952328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Национальный парк «Русская Арктика»</a:t>
            </a:r>
            <a:endParaRPr lang="ru-RU" sz="3600" b="1" dirty="0"/>
          </a:p>
        </p:txBody>
      </p:sp>
      <p:pic>
        <p:nvPicPr>
          <p:cNvPr id="5124" name="Picture 4" descr="C:\Users\Светлана Викторовна\Desktop\картинки по арктике 23 03\нац парк рус аркти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7848872" cy="5112568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532859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/>
              <a:t>Будущее </a:t>
            </a:r>
            <a:r>
              <a:rPr lang="ru-RU" sz="2800" b="1" dirty="0" smtClean="0"/>
              <a:t>Арктики: научные </a:t>
            </a:r>
            <a:r>
              <a:rPr lang="ru-RU" sz="2800" b="1" dirty="0" smtClean="0"/>
              <a:t>проекты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5698976" cy="525658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	Необходимо </a:t>
            </a:r>
            <a:r>
              <a:rPr lang="ru-RU" dirty="0"/>
              <a:t>разработать проект изучения дна Ледовитого океана, основой которого могут стать </a:t>
            </a:r>
            <a:r>
              <a:rPr lang="ru-RU" b="1" dirty="0"/>
              <a:t>автоматические и обитаемые глубоководные станции</a:t>
            </a:r>
            <a:r>
              <a:rPr lang="ru-RU" dirty="0"/>
              <a:t>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/>
              <a:t>Главную </a:t>
            </a:r>
            <a:r>
              <a:rPr lang="ru-RU" dirty="0"/>
              <a:t>из этих станций необходимо установить непосредственно в точке географического Северного полюса. </a:t>
            </a:r>
            <a:r>
              <a:rPr lang="ru-RU" dirty="0" smtClean="0"/>
              <a:t>Её </a:t>
            </a:r>
            <a:r>
              <a:rPr lang="ru-RU" dirty="0"/>
              <a:t>оснащение должно обеспечивать возможность исследования океанского дна, в первую очередь — археологические, геофизические (изучение физических полей Земли) и океанографические исследования. Станция может иметь нейтринную обсерваторию, с помощью которой возможно изучение полярного звёздного неба непосредственно из океанских недр.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/>
              <a:t>Для </a:t>
            </a:r>
            <a:r>
              <a:rPr lang="ru-RU" dirty="0"/>
              <a:t>проверки ряда геологических гипотез станция может быть оборудована и системой сверхглубокого бурения, позволяющего изучить земную кору и достичь мантии.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33793" name="Picture 1" descr="C:\Users\Светлана Викторовна\Desktop\значок буд арк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04664"/>
            <a:ext cx="2143125" cy="21431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76256" y="2828836"/>
            <a:ext cx="19442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Необходимо расширить  традиционные для Арктики научные направления — метеорологию, океанографию, геологию, биологию морских животных и т.д.  </a:t>
            </a:r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86409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Будущее </a:t>
            </a:r>
            <a:r>
              <a:rPr lang="ru-RU" sz="3600" b="1" dirty="0" smtClean="0"/>
              <a:t>Арктики: военные </a:t>
            </a:r>
            <a:r>
              <a:rPr lang="ru-RU" sz="3600" b="1" dirty="0" smtClean="0"/>
              <a:t>проекты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4752528" cy="532859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Создание </a:t>
            </a:r>
            <a:r>
              <a:rPr lang="ru-RU" dirty="0"/>
              <a:t>нового класса кораблей — </a:t>
            </a:r>
            <a:r>
              <a:rPr lang="ru-RU" b="1" dirty="0" err="1"/>
              <a:t>экранопланов</a:t>
            </a:r>
            <a:r>
              <a:rPr lang="ru-RU" b="1" dirty="0"/>
              <a:t>, </a:t>
            </a:r>
            <a:r>
              <a:rPr lang="ru-RU" dirty="0"/>
              <a:t>способных передвигаться над полярными льдами, — увеличит мобильность Северного флота и создаст надёжный щит на этом направлении. Их оснащение перспективными средствами воздушно-космической обороны, такими как пучковое и плазменное оружие, позволит создать практически непробиваемый щит на пути возможного применения межконтинентальных ракет вероятным противником. Базироваться соединения </a:t>
            </a:r>
            <a:r>
              <a:rPr lang="ru-RU" dirty="0" err="1"/>
              <a:t>экранопланов</a:t>
            </a:r>
            <a:r>
              <a:rPr lang="ru-RU" dirty="0"/>
              <a:t> воздушно-космической обороны могут в полярных </a:t>
            </a:r>
            <a:r>
              <a:rPr lang="ru-RU" dirty="0" smtClean="0"/>
              <a:t>портах.</a:t>
            </a:r>
            <a:endParaRPr lang="ru-RU" dirty="0"/>
          </a:p>
        </p:txBody>
      </p:sp>
      <p:pic>
        <p:nvPicPr>
          <p:cNvPr id="14339" name="Picture 3" descr="C:\Users\Светлана Викторовна\Desktop\экраноплан в ар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196752"/>
            <a:ext cx="3779912" cy="3528392"/>
          </a:xfrm>
          <a:prstGeom prst="rect">
            <a:avLst/>
          </a:prstGeom>
          <a:noFill/>
        </p:spPr>
      </p:pic>
      <p:pic>
        <p:nvPicPr>
          <p:cNvPr id="7" name="Рисунок 6" descr="Северный морской путь предложили оснастить &quot;летающими судами&quot;: советские экранопланы направляют в Арктику 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8630" y="3717032"/>
            <a:ext cx="2455370" cy="150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еверный морской путь предложили оснастить &quot;летающими судами&quot;: советские экранопланы направляют в Арктику 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4725144"/>
            <a:ext cx="324036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4038600" cy="518457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Проблем ещё немало. Чтобы их решить, нужны не только большие средства, но и постоянные целенаправленные усилия всех государственных структур, занимающихся освоением Арктической зоны. </a:t>
            </a:r>
            <a:endParaRPr lang="ru-RU" dirty="0" smtClean="0"/>
          </a:p>
          <a:p>
            <a:r>
              <a:rPr lang="ru-RU" dirty="0" smtClean="0"/>
              <a:t>Это </a:t>
            </a:r>
            <a:r>
              <a:rPr lang="ru-RU" dirty="0"/>
              <a:t>не принесет быстрой и ощутимой 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smtClean="0"/>
              <a:t>отдачи</a:t>
            </a:r>
            <a:r>
              <a:rPr lang="ru-RU" dirty="0"/>
              <a:t>, однако речь </a:t>
            </a:r>
            <a:r>
              <a:rPr lang="ru-RU" dirty="0" smtClean="0"/>
              <a:t> идёт </a:t>
            </a:r>
            <a:r>
              <a:rPr lang="ru-RU" dirty="0"/>
              <a:t>о работе на будущее, на перспективу. Затраты и усилия на освоение арктических регионов окупятся сторицей</a:t>
            </a:r>
          </a:p>
        </p:txBody>
      </p:sp>
      <p:pic>
        <p:nvPicPr>
          <p:cNvPr id="10242" name="Picture 2" descr="C:\Users\Светлана Викторовна\Desktop\картинки по арктике 23 03\мишк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268760"/>
            <a:ext cx="3744416" cy="2985715"/>
          </a:xfrm>
          <a:prstGeom prst="rect">
            <a:avLst/>
          </a:prstGeom>
          <a:noFill/>
        </p:spPr>
      </p:pic>
      <p:pic>
        <p:nvPicPr>
          <p:cNvPr id="10243" name="Picture 3" descr="C:\Users\Светлана Викторовна\Desktop\картинки по арктике 23 03\korennie_narodi_severa_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005064"/>
            <a:ext cx="4536504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Глобальное лидерство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Российское лидерство в освоении приполярных регионов становится всё более явным, а условия жизни и работы здесь максимально приближены к космическим. Наш арктический проект может стать прологом к куда более масштабным и перспективным для всего человечества проектам за пределами нашей планеты. А это уже вопрос глобального лидерства.</a:t>
            </a:r>
          </a:p>
          <a:p>
            <a:endParaRPr lang="ru-RU" dirty="0"/>
          </a:p>
        </p:txBody>
      </p:sp>
      <p:pic>
        <p:nvPicPr>
          <p:cNvPr id="26626" name="Picture 2" descr="C:\Users\Светлана Викторовна\Desktop\полярный пос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268760"/>
            <a:ext cx="4176464" cy="2808312"/>
          </a:xfrm>
          <a:prstGeom prst="rect">
            <a:avLst/>
          </a:prstGeom>
          <a:noFill/>
        </p:spPr>
      </p:pic>
      <p:pic>
        <p:nvPicPr>
          <p:cNvPr id="6" name="Рисунок 5" descr="Арктика">
            <a:hlinkClick r:id="rId3" tooltip="&quot;Посмотреть иллюстрацию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149080"/>
            <a:ext cx="36004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Источники и ресурсы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51520" y="2204865"/>
            <a:ext cx="5266928" cy="465313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 </a:t>
            </a:r>
            <a:r>
              <a:rPr lang="ru-RU" sz="1800" dirty="0" smtClean="0">
                <a:hlinkClick r:id="rId2"/>
              </a:rPr>
              <a:t>https://</a:t>
            </a:r>
            <a:r>
              <a:rPr lang="ru-RU" sz="1800" dirty="0" smtClean="0">
                <a:hlinkClick r:id="rId2"/>
              </a:rPr>
              <a:t>regnum.ru/news/2282301.html</a:t>
            </a:r>
            <a:endParaRPr lang="ru-RU" sz="1800" dirty="0" smtClean="0"/>
          </a:p>
          <a:p>
            <a:r>
              <a:rPr lang="ru-RU" sz="1800" u="sng" dirty="0" smtClean="0">
                <a:hlinkClick r:id="rId2"/>
              </a:rPr>
              <a:t>https://regnum.ru/news/2282301.html</a:t>
            </a:r>
            <a:endParaRPr lang="ru-RU" sz="1800" dirty="0" smtClean="0"/>
          </a:p>
          <a:p>
            <a:r>
              <a:rPr lang="ru-RU" sz="1800" dirty="0" smtClean="0"/>
              <a:t>https://</a:t>
            </a:r>
            <a:r>
              <a:rPr lang="ru-RU" sz="1800" dirty="0" smtClean="0"/>
              <a:t>www.google.ru/search?q=карта+опорных+зон+в+арктике&amp;newwindow</a:t>
            </a:r>
          </a:p>
          <a:p>
            <a:r>
              <a:rPr lang="ru-RU" sz="1800" u="sng" dirty="0" smtClean="0">
                <a:hlinkClick r:id="rId3"/>
              </a:rPr>
              <a:t>https</a:t>
            </a:r>
            <a:r>
              <a:rPr lang="ru-RU" sz="1800" u="sng" dirty="0" smtClean="0">
                <a:hlinkClick r:id="rId3"/>
              </a:rPr>
              <a:t>://</a:t>
            </a:r>
            <a:r>
              <a:rPr lang="ru-RU" sz="1800" u="sng" dirty="0" smtClean="0">
                <a:hlinkClick r:id="rId3"/>
              </a:rPr>
              <a:t>rueconomics.ru/164259-osvoenie-arktiki-20-opornye-zony-kak-severnye-forposty-rossii#from_copy</a:t>
            </a:r>
            <a:endParaRPr lang="ru-RU" sz="1800" u="sng" dirty="0" smtClean="0"/>
          </a:p>
          <a:p>
            <a:r>
              <a:rPr lang="ru-RU" sz="1800" u="sng" dirty="0" smtClean="0">
                <a:hlinkClick r:id="rId4"/>
              </a:rPr>
              <a:t>https</a:t>
            </a:r>
            <a:r>
              <a:rPr lang="ru-RU" sz="1800" u="sng" dirty="0" smtClean="0">
                <a:hlinkClick r:id="rId4"/>
              </a:rPr>
              <a:t>://</a:t>
            </a:r>
            <a:r>
              <a:rPr lang="ru-RU" sz="1800" u="sng" dirty="0" smtClean="0">
                <a:hlinkClick r:id="rId4"/>
              </a:rPr>
              <a:t>www.youtube.com/watch?v=1W5o-NFUs7A</a:t>
            </a:r>
            <a:endParaRPr lang="ru-RU" sz="1800" u="sng" dirty="0" smtClean="0"/>
          </a:p>
          <a:p>
            <a:r>
              <a:rPr lang="ru-RU" sz="1800" u="sng" dirty="0" smtClean="0">
                <a:hlinkClick r:id="rId5"/>
              </a:rPr>
              <a:t>http://rusinform.ru/science/6555-severnyy-morskoy-put-predlozhili-osnastit-letayuschimi-sudami-sovetskie-ekranoplany-napravlyayut-v-arktiku.html</a:t>
            </a:r>
            <a:endParaRPr lang="ru-RU" sz="1800" dirty="0" smtClean="0"/>
          </a:p>
          <a:p>
            <a:r>
              <a:rPr lang="en-US" sz="1800" u="sng" dirty="0" smtClean="0"/>
              <a:t>https://riss.ru/analitycs/28322/</a:t>
            </a:r>
            <a:endParaRPr lang="ru-RU" sz="1800" u="sng" dirty="0" smtClean="0"/>
          </a:p>
        </p:txBody>
      </p:sp>
      <p:pic>
        <p:nvPicPr>
          <p:cNvPr id="7170" name="Picture 2" descr="C:\Users\Светлана Викторовна\Desktop\арктика новые фотки\карт время арктик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1484784"/>
            <a:ext cx="3528392" cy="3600400"/>
          </a:xfrm>
          <a:prstGeom prst="rect">
            <a:avLst/>
          </a:prstGeom>
          <a:noFill/>
        </p:spPr>
      </p:pic>
      <p:pic>
        <p:nvPicPr>
          <p:cNvPr id="7172" name="Picture 4" descr="C:\Users\Светлана Викторовна\Desktop\арктика новые фотки\бурова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941168"/>
            <a:ext cx="2619375" cy="174307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1268760"/>
            <a:ext cx="6462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Выступление </a:t>
            </a:r>
            <a:r>
              <a:rPr lang="ru-RU" dirty="0" smtClean="0"/>
              <a:t>Президента России В.В.Путина на III Международном форуме «Арктика – территория диалога» </a:t>
            </a:r>
            <a:r>
              <a:rPr lang="ru-RU" dirty="0" smtClean="0">
                <a:hlinkClick r:id="rId8"/>
              </a:rPr>
              <a:t>http://kremlin.ru/events/president/transcripts/19281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Подходы к определению статуса арктических территорий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fontAlgn="base"/>
            <a:r>
              <a:rPr lang="ru-RU" dirty="0" smtClean="0"/>
              <a:t>Согласно второй точке зрения, </a:t>
            </a:r>
            <a:r>
              <a:rPr lang="ru-RU" dirty="0" err="1" smtClean="0"/>
              <a:t>приарктические</a:t>
            </a:r>
            <a:r>
              <a:rPr lang="ru-RU" dirty="0" smtClean="0"/>
              <a:t> государства в силу своего географического положения и исторических причин заявляют особые, преимущественные права на так называемые </a:t>
            </a:r>
            <a:r>
              <a:rPr lang="ru-RU" b="1" dirty="0" smtClean="0"/>
              <a:t>арктические сектора.</a:t>
            </a:r>
            <a:r>
              <a:rPr lang="ru-RU" dirty="0" smtClean="0"/>
              <a:t> Под этим термином понимают </a:t>
            </a:r>
            <a:r>
              <a:rPr lang="ru-RU" b="1" dirty="0" smtClean="0"/>
              <a:t>пространство, основанием которого служит побережье страны, а боковыми линиями - меридианы от Северного полюса до восточной и западной границ этого государства. </a:t>
            </a:r>
            <a:r>
              <a:rPr lang="ru-RU" dirty="0" smtClean="0"/>
              <a:t>Площадь арктического сектора РФ, определяемого согласно данному подходу, составляет около 9 </a:t>
            </a:r>
            <a:r>
              <a:rPr lang="ru-RU" dirty="0" err="1" smtClean="0"/>
              <a:t>млн</a:t>
            </a:r>
            <a:r>
              <a:rPr lang="ru-RU" dirty="0" smtClean="0"/>
              <a:t> кв. км, из которых 6,8 кв. км - морская акватория Северного Ледовитого океана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17411" name="Picture 3" descr="C:\Users\Светлана Викторовна\Desktop\корабль в льду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933056"/>
            <a:ext cx="3672408" cy="2448272"/>
          </a:xfrm>
          <a:prstGeom prst="rect">
            <a:avLst/>
          </a:prstGeom>
          <a:noFill/>
        </p:spPr>
      </p:pic>
      <p:pic>
        <p:nvPicPr>
          <p:cNvPr id="17412" name="Picture 4" descr="C:\Users\Светлана Викторовна\Desktop\флаг на полюс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72816"/>
            <a:ext cx="3816424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Особенности суверенитета </a:t>
            </a:r>
            <a:r>
              <a:rPr lang="ru-RU" sz="3200" b="1" dirty="0" err="1" smtClean="0"/>
              <a:t>приарктических</a:t>
            </a:r>
            <a:r>
              <a:rPr lang="ru-RU" sz="3200" b="1" dirty="0" smtClean="0"/>
              <a:t> стран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80112" y="1600200"/>
            <a:ext cx="3563888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Действующее международное законодательство, однако, не признает особых прав </a:t>
            </a:r>
            <a:r>
              <a:rPr lang="ru-RU" dirty="0" err="1" smtClean="0"/>
              <a:t>приарктических</a:t>
            </a:r>
            <a:r>
              <a:rPr lang="ru-RU" dirty="0" smtClean="0"/>
              <a:t> стран. Согласно Конвенции ООН по морскому праву (1982 г.; ратифицирована РФ в 1997 г.), полный суверенитет прибрежного государства охватывает только 12-мильную зону прибрежных территориальных вод. Частичный суверенитет распространяется на 200-мильную исключительную экономическую зону</a:t>
            </a:r>
            <a:endParaRPr lang="ru-RU" dirty="0"/>
          </a:p>
        </p:txBody>
      </p:sp>
      <p:pic>
        <p:nvPicPr>
          <p:cNvPr id="21506" name="Picture 2" descr="C:\Users\Светлана Викторовна\Desktop\форумы по арктике\роснефть в арктик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5868144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Статус Арктики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Территориальное пространство Северного Ледовитого океана и самого материка не разделено государственными границами. Связано это в первую очередь с неоднозначностью толкования морского права в отношении Арктики и Антарктики, с тем, что определить границы территориальных владений без глубокого исследования дна океана в нынешних реалиях невозможно.</a:t>
            </a:r>
          </a:p>
          <a:p>
            <a:endParaRPr lang="ru-RU" dirty="0"/>
          </a:p>
        </p:txBody>
      </p:sp>
      <p:pic>
        <p:nvPicPr>
          <p:cNvPr id="25602" name="Picture 2" descr="C:\Users\Светлана Викторовна\Desktop\метеостанц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933056"/>
            <a:ext cx="4038600" cy="2160240"/>
          </a:xfrm>
          <a:prstGeom prst="rect">
            <a:avLst/>
          </a:prstGeom>
          <a:noFill/>
        </p:spPr>
      </p:pic>
      <p:pic>
        <p:nvPicPr>
          <p:cNvPr id="25603" name="Picture 3" descr="C:\Users\Светлана Викторовна\Desktop\география аркти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12776"/>
            <a:ext cx="3528392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Российская Арктика</a:t>
            </a:r>
            <a:endParaRPr lang="ru-RU" dirty="0"/>
          </a:p>
        </p:txBody>
      </p:sp>
      <p:pic>
        <p:nvPicPr>
          <p:cNvPr id="1026" name="Picture 2" descr="C:\Users\Светлана Викторовна\Desktop\нац аркт атлас\диаграмма аркика площадь насе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221088"/>
            <a:ext cx="3528392" cy="22745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4005064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Общая площадь арктических владений России составляет порядка 3 </a:t>
            </a:r>
            <a:r>
              <a:rPr lang="ru-RU" dirty="0" err="1" smtClean="0"/>
              <a:t>млн</a:t>
            </a:r>
            <a:r>
              <a:rPr lang="ru-RU" dirty="0" smtClean="0"/>
              <a:t> кв. км (18% всей территории РФ), в том числе 2,2 </a:t>
            </a:r>
            <a:r>
              <a:rPr lang="ru-RU" dirty="0" err="1" smtClean="0"/>
              <a:t>млн</a:t>
            </a:r>
            <a:r>
              <a:rPr lang="ru-RU" dirty="0" smtClean="0"/>
              <a:t> кв. км суши, где проживает более 2,5 </a:t>
            </a:r>
            <a:r>
              <a:rPr lang="ru-RU" dirty="0" err="1" smtClean="0"/>
              <a:t>млн</a:t>
            </a:r>
            <a:r>
              <a:rPr lang="ru-RU" dirty="0" smtClean="0"/>
              <a:t> человек. Это менее 2% населения России (146,8 </a:t>
            </a:r>
            <a:r>
              <a:rPr lang="ru-RU" dirty="0" err="1" smtClean="0"/>
              <a:t>млн</a:t>
            </a:r>
            <a:r>
              <a:rPr lang="ru-RU" dirty="0" smtClean="0"/>
              <a:t>) и более 54% от общего населения всей Арктики (4,6 </a:t>
            </a:r>
            <a:r>
              <a:rPr lang="ru-RU" dirty="0" err="1" smtClean="0"/>
              <a:t>млн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268760"/>
            <a:ext cx="41044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Российская Арктика - полярная область земли в пределах границ РФ, примыкающая к Северному полюсу, и включающая северное побережье Евразии, Северный Ледовитый океан с островами, и часть Тихого океана, омывающую Чукотку</a:t>
            </a:r>
            <a:endParaRPr lang="ru-RU" dirty="0"/>
          </a:p>
        </p:txBody>
      </p:sp>
      <p:pic>
        <p:nvPicPr>
          <p:cNvPr id="7" name="Picture 3" descr="C:\Users\Светлана Викторовна\Desktop\вертолет в арктик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780928"/>
            <a:ext cx="2619375" cy="1743075"/>
          </a:xfrm>
          <a:prstGeom prst="rect">
            <a:avLst/>
          </a:prstGeom>
          <a:noFill/>
        </p:spPr>
      </p:pic>
      <p:pic>
        <p:nvPicPr>
          <p:cNvPr id="8" name="Picture 2" descr="C:\Users\Светлана Викторовна\Desktop\форумы по арктике\путин на север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268760"/>
            <a:ext cx="2808312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 smtClean="0"/>
              <a:t>Российская Арктика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789040"/>
            <a:ext cx="8640960" cy="2808312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ru-RU" b="1" dirty="0" smtClean="0"/>
              <a:t>Современные границы российской Арктики определены указом президента РФ Владимира Путина от 2 мая 2014 г</a:t>
            </a:r>
            <a:r>
              <a:rPr lang="ru-RU" b="1" dirty="0" smtClean="0"/>
              <a:t>.</a:t>
            </a:r>
            <a:r>
              <a:rPr lang="ru-RU" dirty="0" smtClean="0"/>
              <a:t> </a:t>
            </a:r>
            <a:r>
              <a:rPr lang="ru-RU" b="1" dirty="0" smtClean="0"/>
              <a:t>"</a:t>
            </a:r>
            <a:r>
              <a:rPr lang="ru-RU" b="1" dirty="0" smtClean="0"/>
              <a:t>О сухопутных территориях Арктической зоны Российской Федерации". </a:t>
            </a:r>
            <a:endParaRPr lang="ru-RU" b="1" dirty="0" smtClean="0"/>
          </a:p>
          <a:p>
            <a:pPr fontAlgn="base">
              <a:buNone/>
            </a:pPr>
            <a:r>
              <a:rPr lang="ru-RU" dirty="0" smtClean="0"/>
              <a:t> </a:t>
            </a:r>
            <a:r>
              <a:rPr lang="ru-RU" dirty="0" smtClean="0"/>
              <a:t>     </a:t>
            </a:r>
            <a:r>
              <a:rPr lang="ru-RU" dirty="0" smtClean="0"/>
              <a:t>Согласно </a:t>
            </a:r>
            <a:r>
              <a:rPr lang="ru-RU" dirty="0" smtClean="0"/>
              <a:t>этому документу, российская часть Арктики включает Мурманскую, Архангельскую области; Республики Коми и Якутия; Красноярский край; Ненецкий, Чукотский, Ямало-Ненецкий автономные округа, а также "земли и острова, расположенные в Северном Ледовитом океане и некоторые улусы Якутии, которые были объявлены территорией СССР постановлением Президиума ЦИК СССР от 15 апреля 1926 г</a:t>
            </a:r>
            <a:r>
              <a:rPr lang="ru-RU" dirty="0" smtClean="0"/>
              <a:t>.".</a:t>
            </a:r>
          </a:p>
          <a:p>
            <a:pPr fontAlgn="base">
              <a:buNone/>
            </a:pPr>
            <a:r>
              <a:rPr lang="ru-RU" dirty="0" smtClean="0"/>
              <a:t> </a:t>
            </a:r>
            <a:r>
              <a:rPr lang="ru-RU" dirty="0" smtClean="0"/>
              <a:t>   </a:t>
            </a:r>
            <a:r>
              <a:rPr lang="ru-RU" dirty="0" smtClean="0"/>
              <a:t> 	С </a:t>
            </a:r>
            <a:r>
              <a:rPr lang="ru-RU" dirty="0" smtClean="0"/>
              <a:t>российской арктической зоной граничат территории четырех государств: США, Канады, Норвегии и Дании, которая владеет Гренландией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23554" name="Picture 2" descr="C:\Users\Светлана Викторовна\Desktop\форумы по арктике\коренные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04664"/>
            <a:ext cx="2609850" cy="2088232"/>
          </a:xfrm>
          <a:prstGeom prst="rect">
            <a:avLst/>
          </a:prstGeom>
          <a:noFill/>
        </p:spPr>
      </p:pic>
      <p:pic>
        <p:nvPicPr>
          <p:cNvPr id="24578" name="Picture 2" descr="C:\Users\Светлана Викторовна\Desktop\северное сиян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052736"/>
            <a:ext cx="2979415" cy="1944216"/>
          </a:xfrm>
          <a:prstGeom prst="rect">
            <a:avLst/>
          </a:prstGeom>
          <a:noFill/>
        </p:spPr>
      </p:pic>
      <p:pic>
        <p:nvPicPr>
          <p:cNvPr id="24579" name="Picture 3" descr="C:\Users\Светлана Викторовна\Desktop\суда во льдах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412776"/>
            <a:ext cx="3043039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2578</Words>
  <Application>Microsoft Office PowerPoint</Application>
  <PresentationFormat>Экран (4:3)</PresentationFormat>
  <Paragraphs>176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Освоение Арктики: сотрудничество и конкуренция приарктических государств </vt:lpstr>
      <vt:lpstr> Арктическая зона приобретает  сегодня глобальное значение: </vt:lpstr>
      <vt:lpstr>Проблемы Арктики</vt:lpstr>
      <vt:lpstr>Подходы к определению статуса арктических территорий</vt:lpstr>
      <vt:lpstr>Подходы к определению статуса арктических территорий</vt:lpstr>
      <vt:lpstr>Особенности суверенитета приарктических стран</vt:lpstr>
      <vt:lpstr>Статус Арктики</vt:lpstr>
      <vt:lpstr>Российская Арктика</vt:lpstr>
      <vt:lpstr>Российская Арктика</vt:lpstr>
      <vt:lpstr>Полезные ископаемые в русской Арктике</vt:lpstr>
      <vt:lpstr>Углеводородные месторождения </vt:lpstr>
      <vt:lpstr>Проблемы международно-правового статуса </vt:lpstr>
      <vt:lpstr> Международное взаимодействие в Арктике </vt:lpstr>
      <vt:lpstr>Арктический совет</vt:lpstr>
      <vt:lpstr>Арктический плавучий университет </vt:lpstr>
      <vt:lpstr>Сотрудничество приарктических государств</vt:lpstr>
      <vt:lpstr>Уборка Арктики. 2012г</vt:lpstr>
      <vt:lpstr>Сотрудничество приарктических государств</vt:lpstr>
      <vt:lpstr>Перспективы сотрудничества</vt:lpstr>
      <vt:lpstr>Проект Сабетта</vt:lpstr>
      <vt:lpstr>Проект Сабетта</vt:lpstr>
      <vt:lpstr> Проект Сабетта</vt:lpstr>
      <vt:lpstr> «Первая ласточка»  -  ледокольный СПГ-танкер "Кристоф де Маржери"</vt:lpstr>
      <vt:lpstr>Управление развитием Арктики</vt:lpstr>
      <vt:lpstr>Управление развитием Арктики</vt:lpstr>
      <vt:lpstr>Опорные зоны - форпосты освоения Арктики </vt:lpstr>
      <vt:lpstr>Восемь опорных зон</vt:lpstr>
      <vt:lpstr>Освоение Арктики 2.0-изменение стратегии</vt:lpstr>
      <vt:lpstr>Слайд 29</vt:lpstr>
      <vt:lpstr>СМП </vt:lpstr>
      <vt:lpstr> Задачи СМП</vt:lpstr>
      <vt:lpstr> Проблема эффективности использования Северного морского пути </vt:lpstr>
      <vt:lpstr>Проекты и показатели развития СМП</vt:lpstr>
      <vt:lpstr>Задачи развития СМП </vt:lpstr>
      <vt:lpstr>Задачи развития СМП </vt:lpstr>
      <vt:lpstr>   СМП</vt:lpstr>
      <vt:lpstr>Задачи развития СМП </vt:lpstr>
      <vt:lpstr>Перспективы</vt:lpstr>
      <vt:lpstr>Российский арктический атлас </vt:lpstr>
      <vt:lpstr>Политическое значение атласа </vt:lpstr>
      <vt:lpstr>Проекты на арктическом шельфе России</vt:lpstr>
      <vt:lpstr>Арктический туризм</vt:lpstr>
      <vt:lpstr>Национальный парк «Русская Арктика»</vt:lpstr>
      <vt:lpstr>Будущее Арктики: научные проекты </vt:lpstr>
      <vt:lpstr>Будущее Арктики: военные проекты</vt:lpstr>
      <vt:lpstr>Проблемы</vt:lpstr>
      <vt:lpstr>Глобальное лидерство</vt:lpstr>
      <vt:lpstr>Источники и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Международное сотрудничество в Арктике</dc:title>
  <dc:creator>Светлана Викторовна</dc:creator>
  <cp:lastModifiedBy>Светлана Викторовна</cp:lastModifiedBy>
  <cp:revision>188</cp:revision>
  <dcterms:created xsi:type="dcterms:W3CDTF">2018-03-11T16:43:34Z</dcterms:created>
  <dcterms:modified xsi:type="dcterms:W3CDTF">2018-03-25T19:57:50Z</dcterms:modified>
</cp:coreProperties>
</file>