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98" r:id="rId2"/>
    <p:sldId id="622" r:id="rId3"/>
    <p:sldId id="693" r:id="rId4"/>
    <p:sldId id="695" r:id="rId5"/>
    <p:sldId id="696" r:id="rId6"/>
    <p:sldId id="665" r:id="rId7"/>
    <p:sldId id="629" r:id="rId8"/>
    <p:sldId id="630" r:id="rId9"/>
    <p:sldId id="697" r:id="rId10"/>
    <p:sldId id="591" r:id="rId11"/>
    <p:sldId id="592" r:id="rId12"/>
    <p:sldId id="660" r:id="rId13"/>
    <p:sldId id="675" r:id="rId14"/>
    <p:sldId id="676" r:id="rId15"/>
    <p:sldId id="662" r:id="rId16"/>
    <p:sldId id="654" r:id="rId17"/>
    <p:sldId id="69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6" y="30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36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8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E1E8-C597-4A14-9B06-065DD469B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7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6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0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3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7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0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4D3876-A5F9-41DB-B9CA-840603CBE33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8F1C2A-07BE-4472-9777-9AB4DDD1A6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1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27345" y="4083490"/>
            <a:ext cx="10935225" cy="1753748"/>
          </a:xfrm>
        </p:spPr>
        <p:txBody>
          <a:bodyPr>
            <a:normAutofit fontScale="90000"/>
          </a:bodyPr>
          <a:lstStyle/>
          <a:p>
            <a:pPr algn="r"/>
            <a:br>
              <a:rPr b="1" sz="2400">
                <a:solidFill>
                  <a:srgbClr val="6C457B"/>
                </a:solidFill>
              </a:rPr>
            </a:br>
            <a:br>
              <a:rPr b="1" sz="2400">
                <a:solidFill>
                  <a:srgbClr val="6C457B"/>
                </a:solidFill>
              </a:rPr>
            </a:br>
            <a:r>
              <a:rPr b="1" sz="2400">
                <a:solidFill>
                  <a:srgbClr val="6C457B"/>
                </a:solidFill>
                <a:latin typeface="Times New Roman"/>
                <a:ea typeface="Batang"/>
                <a:cs typeface="Times New Roman"/>
              </a:rPr>
              <a:t>Евгений Черкашин</a:t>
            </a:r>
            <a:br>
              <a:rPr b="1" sz="2400">
                <a:solidFill>
                  <a:srgbClr val="6C457B"/>
                </a:solidFill>
                <a:ea typeface="Batang"/>
                <a:cs typeface="Times New Roman"/>
              </a:rPr>
            </a:br>
            <a:r>
              <a:rPr sz="2400">
                <a:solidFill>
                  <a:srgbClr val="222222"/>
                </a:solidFill>
                <a:latin typeface="Times New Roman"/>
                <a:ea typeface="Batang"/>
                <a:cs typeface="Times New Roman"/>
              </a:rPr>
              <a:t>Старший научный сотрудник лаборатории </a:t>
            </a:r>
            <a:r>
              <a:rPr sz="2400">
                <a:solidFill>
                  <a:srgbClr val="222222"/>
                </a:solidFill>
                <a:latin typeface="Times New Roman"/>
                <a:ea typeface="Batang"/>
                <a:cs typeface="Times New Roman"/>
              </a:rPr>
              <a:t>развития личности в системе образования</a:t>
            </a:r>
            <a:r>
              <a:rPr sz="2400">
                <a:solidFill>
                  <a:srgbClr val="222222"/>
                </a:solidFill>
                <a:latin typeface="Times New Roman"/>
                <a:ea typeface="Batang"/>
                <a:cs typeface="Times New Roman"/>
              </a:rPr>
              <a:t> </a:t>
            </a:r>
            <a:r>
              <a:rPr sz="2400">
                <a:solidFill>
                  <a:srgbClr val="222222"/>
                </a:solidFill>
                <a:latin typeface="Times New Roman"/>
                <a:ea typeface="Batang"/>
                <a:cs typeface="Times New Roman"/>
              </a:rPr>
              <a:t>ФГБНУ «Институт стратегии развития образования РАО»</a:t>
            </a:r>
            <a:br>
              <a:rPr sz="2400">
                <a:solidFill>
                  <a:srgbClr val="222222"/>
                </a:solidFill>
                <a:ea typeface="Batang"/>
                <a:cs typeface="Times New Roman"/>
              </a:rPr>
            </a:br>
          </a:p>
        </p:txBody>
      </p:sp>
      <p:pic>
        <p:nvPicPr>
          <p:cNvPr id="1028" name="Picture 4" descr="http://www.instrao.ru/templates/g5_hydrogen/custom/images/header/Inst%20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8" y="166664"/>
            <a:ext cx="5777689" cy="17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/>
        </p:nvSpPr>
        <p:spPr>
          <a:xfrm>
            <a:off x="1592288" y="4448798"/>
            <a:ext cx="906839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4F963-0F91-47C3-8922-02FB18F3764B}"/>
              </a:ext>
            </a:extLst>
          </p:cNvPr>
          <p:cNvSpPr txBox="1"/>
          <p:nvPr/>
        </p:nvSpPr>
        <p:spPr>
          <a:xfrm>
            <a:off x="626305" y="2409201"/>
            <a:ext cx="11260894" cy="1077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«Реализация модуля «Профориентация» программы воспитания»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263441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3"/>
          <p:cNvSpPr txBox="1">
            <a:spLocks noChangeArrowheads="1"/>
          </p:cNvSpPr>
          <p:nvPr/>
        </p:nvSpPr>
        <p:spPr bwMode="auto">
          <a:xfrm>
            <a:off x="2212176" y="271350"/>
            <a:ext cx="76469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sz="2400">
                <a:solidFill>
                  <a:schemeClr val="accent2"/>
                </a:solidFill>
                <a:latin typeface="British Council Sans"/>
              </a:rPr>
              <a:t>Сюжетная линия курса</a:t>
            </a:r>
          </a:p>
        </p:txBody>
      </p:sp>
      <p:pic>
        <p:nvPicPr>
          <p:cNvPr id="217091" name="Picture 4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4" y="765176"/>
            <a:ext cx="5185316" cy="28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2" name="Picture 5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251" y="3644903"/>
            <a:ext cx="5185316" cy="30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6" descr="карта проезда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4" y="3644903"/>
            <a:ext cx="5185316" cy="30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4" name="Picture 8" descr="Untitle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357" y="761995"/>
            <a:ext cx="5185316" cy="28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4" descr="Untitled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6" y="836614"/>
            <a:ext cx="4590180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5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694" y="836614"/>
            <a:ext cx="4677105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6" descr="Untitled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5694" y="3860806"/>
            <a:ext cx="4677105" cy="259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8" name="Picture 7" descr="Султан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942" y="3860806"/>
            <a:ext cx="4590180" cy="259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50D95-E3FE-4058-8A98-B3BEB282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4" y="191374"/>
            <a:ext cx="8976568" cy="6477985"/>
          </a:xfrm>
          <a:prstGeom prst="rect">
            <a:avLst/>
          </a:prstGeom>
        </p:spPr>
      </p:pic>
      <p:pic>
        <p:nvPicPr>
          <p:cNvPr id="2" name="Picture 2" descr="https://ozgsch20.edumsko.ru/uploads/2000/1728/section/648148/LOGO_INSTRAO.png?1506059036103">
            <a:extLst>
              <a:ext uri="{FF2B5EF4-FFF2-40B4-BE49-F238E27FC236}">
                <a16:creationId xmlns:a16="http://schemas.microsoft.com/office/drawing/2014/main" id="{A7FDB8ED-EC9D-4960-A897-56CBA886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7" y="286601"/>
            <a:ext cx="944049" cy="13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5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1D927-B5F8-474E-9DF3-56017B9AED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4919" y="274643"/>
            <a:ext cx="9544050" cy="650876"/>
          </a:xfrm>
        </p:spPr>
        <p:txBody>
          <a:bodyPr/>
          <a:lstStyle/>
          <a:p>
            <a:pPr algn="ctr"/>
            <a:r>
              <a:rPr sz="4000"/>
              <a:t>Работа с курсом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8F67412-F9F9-45E4-83C2-1F70286FD0C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19" y="925506"/>
            <a:ext cx="9544050" cy="5573715"/>
          </a:xfrm>
        </p:spPr>
      </p:pic>
    </p:spTree>
    <p:extLst>
      <p:ext uri="{BB962C8B-B14F-4D97-AF65-F5344CB8AC3E}">
        <p14:creationId xmlns:p14="http://schemas.microsoft.com/office/powerpoint/2010/main" val="107702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67D83-72CE-479D-8DC6-E4925C47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" y="299060"/>
            <a:ext cx="2857500" cy="16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128DF-432F-44E2-841F-5CB1A3D1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87" y="299060"/>
            <a:ext cx="2647945" cy="17240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3102C2-74D8-49F1-AA2F-C18F2B352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83" y="307739"/>
            <a:ext cx="3028950" cy="15049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9F700B-4074-4CC9-A5AA-A78BFA5C7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38" y="327900"/>
            <a:ext cx="3390379" cy="1695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9ABA9-B145-4064-AFDB-BE054B496D68}"/>
              </a:ext>
            </a:extLst>
          </p:cNvPr>
          <p:cNvSpPr txBox="1"/>
          <p:nvPr/>
        </p:nvSpPr>
        <p:spPr>
          <a:xfrm>
            <a:off x="726513" y="2768258"/>
            <a:ext cx="10409127" cy="2461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sz="2400">
                <a:latin typeface="Calibri"/>
                <a:ea typeface="Calibri"/>
                <a:cs typeface="Times New Roman"/>
              </a:rPr>
              <a:t>Установить доверительные отношения?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sz="2400">
                <a:latin typeface="Calibri"/>
                <a:ea typeface="Calibri"/>
                <a:cs typeface="Times New Roman"/>
              </a:rPr>
              <a:t>У</a:t>
            </a:r>
            <a:r>
              <a:rPr sz="2400">
                <a:latin typeface="Calibri"/>
                <a:ea typeface="Calibri"/>
                <a:cs typeface="Times New Roman"/>
              </a:rPr>
              <a:t>влечь интересной совместной деятельностью на </a:t>
            </a:r>
            <a:r>
              <a:rPr sz="2400">
                <a:latin typeface="Calibri"/>
                <a:ea typeface="Calibri"/>
                <a:cs typeface="Times New Roman"/>
              </a:rPr>
              <a:t>занятии?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sz="2400">
                <a:latin typeface="Calibri"/>
                <a:ea typeface="Calibri"/>
                <a:cs typeface="Times New Roman"/>
              </a:rPr>
              <a:t>Н</a:t>
            </a:r>
            <a:r>
              <a:rPr sz="2400">
                <a:latin typeface="Calibri"/>
                <a:ea typeface="Calibri"/>
                <a:cs typeface="Times New Roman"/>
              </a:rPr>
              <a:t>аполнить учебную коммуникацию ценностным содержанием</a:t>
            </a:r>
            <a:r>
              <a:rPr sz="2400">
                <a:latin typeface="Calibri"/>
                <a:ea typeface="Calibri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42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34B5D9-728E-444C-A4F4-5F7B999B38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70" y="122127"/>
            <a:ext cx="9194103" cy="6613745"/>
          </a:xfrm>
        </p:spPr>
      </p:pic>
      <p:pic>
        <p:nvPicPr>
          <p:cNvPr id="7" name="Picture 2" descr="https://ozgsch20.edumsko.ru/uploads/2000/1728/section/648148/LOGO_INSTRAO.png?1506059036103">
            <a:extLst>
              <a:ext uri="{FF2B5EF4-FFF2-40B4-BE49-F238E27FC236}">
                <a16:creationId xmlns:a16="http://schemas.microsoft.com/office/drawing/2014/main" id="{4F93AC39-EBB4-4050-A21E-9CA174BE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" y="430927"/>
            <a:ext cx="944049" cy="13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406CF-18C2-4EED-8102-9A6C0F26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286601"/>
            <a:ext cx="10058400" cy="743410"/>
          </a:xfrm>
        </p:spPr>
        <p:txBody>
          <a:bodyPr/>
          <a:lstStyle/>
          <a:p>
            <a:pPr algn="ctr"/>
            <a:r>
              <a:rPr b="1"/>
              <a:t>Необитаемый остров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C94EEAF8-4805-457D-9053-51EA9894D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8" y="947649"/>
            <a:ext cx="10346382" cy="5369072"/>
          </a:xfrm>
        </p:spPr>
      </p:pic>
      <p:pic>
        <p:nvPicPr>
          <p:cNvPr id="6" name="Picture 2" descr="https://ozgsch20.edumsko.ru/uploads/2000/1728/section/648148/LOGO_INSTRAO.png?1506059036103">
            <a:extLst>
              <a:ext uri="{FF2B5EF4-FFF2-40B4-BE49-F238E27FC236}">
                <a16:creationId xmlns:a16="http://schemas.microsoft.com/office/drawing/2014/main" id="{C0BB05B6-4B79-442B-A821-3B1BDE05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7" y="286601"/>
            <a:ext cx="944049" cy="13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7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4E4FC-B137-4F1C-86F8-61B092C5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286601"/>
            <a:ext cx="10058400" cy="1141367"/>
          </a:xfrm>
        </p:spPr>
        <p:txBody>
          <a:bodyPr>
            <a:normAutofit/>
          </a:bodyPr>
          <a:lstStyle/>
          <a:p>
            <a:pPr algn="ctr"/>
            <a:r>
              <a:rPr b="1" sz="4400"/>
              <a:t>Анкета для самоанализа</a:t>
            </a:r>
            <a:br>
              <a:rPr sz="4000"/>
            </a:br>
            <a:r>
              <a:rPr sz="3600"/>
              <a:t>Качество профориентационной работы школы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19973A-3882-433D-BC7B-0C145C356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6" y="1437051"/>
            <a:ext cx="10709750" cy="50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6497631"/>
            <a:ext cx="8353429" cy="719132"/>
          </a:xfrm>
          <a:noFill/>
        </p:spPr>
        <p:txBody>
          <a:bodyPr/>
          <a:lstStyle/>
          <a:p>
            <a:pPr marL="0" indent="0">
              <a:buNone/>
            </a:pPr>
            <a:r>
              <a:rPr b="1" sz="1800">
                <a:solidFill>
                  <a:srgbClr val="000066"/>
                </a:solidFill>
                <a:latin typeface="Garamond"/>
              </a:rPr>
              <a:t>  </a:t>
            </a:r>
          </a:p>
          <a:p>
            <a:pPr marL="0" indent="0">
              <a:buFont typeface="Wingdings"/>
              <a:buChar char="q"/>
            </a:p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19282" y="1412871"/>
            <a:ext cx="6705595" cy="5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345490" y="4179889"/>
            <a:ext cx="1946281" cy="954081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879B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/>
            <a:r>
              <a:rPr sz="2000">
                <a:solidFill>
                  <a:srgbClr val="FFFFFF"/>
                </a:solidFill>
                <a:latin typeface="Times New Roman"/>
                <a:cs typeface="Times New Roman"/>
              </a:rPr>
              <a:t>Конец </a:t>
            </a:r>
            <a:r>
              <a:rPr sz="2000">
                <a:solidFill>
                  <a:srgbClr val="FFFFFF"/>
                </a:solidFill>
                <a:latin typeface="Times New Roman"/>
                <a:cs typeface="Times New Roman"/>
              </a:rPr>
              <a:t>XX </a:t>
            </a:r>
            <a:r>
              <a:rPr sz="2000">
                <a:solidFill>
                  <a:srgbClr val="FFFFFF"/>
                </a:solidFill>
                <a:latin typeface="Times New Roman"/>
                <a:cs typeface="Times New Roman"/>
              </a:rPr>
              <a:t>века</a:t>
            </a:r>
          </a:p>
          <a:p>
            <a:pPr algn="ctr"/>
            <a:r>
              <a:rPr sz="2000">
                <a:solidFill>
                  <a:srgbClr val="FFFFFF"/>
                </a:solidFill>
                <a:latin typeface="Times New Roman"/>
                <a:cs typeface="Times New Roman"/>
              </a:rPr>
              <a:t>«временное затишье»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98696" y="1052517"/>
            <a:ext cx="5329237" cy="95408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3B35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/>
            <a:r>
              <a:rPr b="1" sz="2000">
                <a:solidFill>
                  <a:srgbClr val="000000"/>
                </a:solidFill>
                <a:latin typeface="Times New Roman"/>
                <a:cs typeface="Times New Roman"/>
              </a:rPr>
              <a:t>20-е и 30-е годы </a:t>
            </a: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- решение проблемы непосредственного трудоустройства молодежи на работу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335210" y="2492373"/>
            <a:ext cx="5256209" cy="95408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85D9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/>
            <a:r>
              <a:rPr b="1" sz="2000">
                <a:solidFill>
                  <a:srgbClr val="000000"/>
                </a:solidFill>
                <a:latin typeface="Times New Roman"/>
                <a:cs typeface="Times New Roman"/>
              </a:rPr>
              <a:t>40-е и 50-е годы  </a:t>
            </a: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- проверка соответствия способностей и склонностей требованиям профессии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35210" y="3933820"/>
            <a:ext cx="5256209" cy="95408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4A4BE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/>
            <a:r>
              <a:rPr b="1" sz="2000">
                <a:solidFill>
                  <a:srgbClr val="000000"/>
                </a:solidFill>
                <a:latin typeface="Times New Roman"/>
                <a:cs typeface="Times New Roman"/>
              </a:rPr>
              <a:t>Конец 60-х и 70-е годы </a:t>
            </a: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– развитие воспитательной концепции профессиональной ориентации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370134" y="5373690"/>
            <a:ext cx="5184771" cy="95408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EE8D3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/>
            <a:r>
              <a:rPr b="1" sz="2000">
                <a:solidFill>
                  <a:srgbClr val="000000"/>
                </a:solidFill>
                <a:latin typeface="Times New Roman"/>
                <a:cs typeface="Times New Roman"/>
              </a:rPr>
              <a:t>80-е и 90-е годы </a:t>
            </a: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– наибольшее развитие с позиций воспитательного и развивающего подходов</a:t>
            </a: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1981204" y="0"/>
            <a:ext cx="8686800" cy="8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sz="2400">
                <a:solidFill>
                  <a:srgbClr val="004C72"/>
                </a:solidFill>
                <a:latin typeface="Arial"/>
              </a:rPr>
              <a:t>ЭТАПЫ СТАНОВЛЕНИЯ И РАЗВИТИЯ ПРОБЛЕМЫ</a:t>
            </a:r>
          </a:p>
        </p:txBody>
      </p:sp>
      <p:cxnSp>
        <p:nvCxnSpPr>
          <p:cNvPr id="15" name="Прямая со стрелкой 14"/>
          <p:cNvCxnSpPr>
            <a:stCxn id="55301" idx="2"/>
            <a:endCxn id="55302" idx="0"/>
          </p:cNvCxnSpPr>
          <p:nvPr/>
        </p:nvCxnSpPr>
        <p:spPr>
          <a:xfrm rot="5400000">
            <a:off x="4719632" y="2249485"/>
            <a:ext cx="48577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5302" idx="2"/>
            <a:endCxn id="55303" idx="0"/>
          </p:cNvCxnSpPr>
          <p:nvPr/>
        </p:nvCxnSpPr>
        <p:spPr>
          <a:xfrm rot="16200000" flipH="1">
            <a:off x="4718837" y="3690137"/>
            <a:ext cx="48736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5303" idx="2"/>
            <a:endCxn id="55304" idx="0"/>
          </p:cNvCxnSpPr>
          <p:nvPr/>
        </p:nvCxnSpPr>
        <p:spPr>
          <a:xfrm rot="5400000">
            <a:off x="4719632" y="5130803"/>
            <a:ext cx="487365" cy="15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55304" idx="3"/>
            <a:endCxn id="55300" idx="2"/>
          </p:cNvCxnSpPr>
          <p:nvPr/>
        </p:nvCxnSpPr>
        <p:spPr>
          <a:xfrm flipV="1">
            <a:off x="7554906" y="5133970"/>
            <a:ext cx="1763710" cy="715965"/>
          </a:xfrm>
          <a:prstGeom prst="bentConnector2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239268" y="2786062"/>
            <a:ext cx="0" cy="12858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024831" y="1000111"/>
            <a:ext cx="2419331" cy="1714513"/>
          </a:xfrm>
          <a:prstGeom prst="rect">
            <a:avLst/>
          </a:prstGeom>
          <a:gradFill rotWithShape="1">
            <a:gsLst>
              <a:gs pos="74000">
                <a:srgbClr val="7030A0"/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5000000" scaled="0"/>
          </a:gradFill>
          <a:ln w="9525" cap="flat" cmpd="sng" algn="ctr">
            <a:solidFill>
              <a:srgbClr val="4879B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/>
            <a:r>
              <a:rPr sz="2000">
                <a:solidFill>
                  <a:srgbClr val="FFFFFF"/>
                </a:solidFill>
                <a:latin typeface="Times New Roman"/>
                <a:cs typeface="Times New Roman"/>
              </a:rPr>
              <a:t>2010-е годы </a:t>
            </a:r>
          </a:p>
          <a:p>
            <a:pPr algn="ctr"/>
          </a:p>
          <a:p>
            <a:pPr algn="ctr"/>
            <a:r>
              <a:rPr sz="2000">
                <a:solidFill>
                  <a:srgbClr val="FFFFFF"/>
                </a:solidFill>
                <a:latin typeface="Times New Roman"/>
                <a:cs typeface="Times New Roman"/>
              </a:rPr>
              <a:t>«Второй век профессиональной ориентации»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89902-82A2-4740-A368-44CFC544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47" y="286601"/>
            <a:ext cx="11035433" cy="1304208"/>
          </a:xfrm>
        </p:spPr>
        <p:txBody>
          <a:bodyPr>
            <a:noAutofit/>
          </a:bodyPr>
          <a:lstStyle/>
          <a:p>
            <a:pPr algn="just"/>
            <a:r>
              <a:rPr sz="3600"/>
              <a:t>В социалистическом обществе профориентация входит в общую систему работы по коммунистическому воспитанию молодежи</a:t>
            </a:r>
          </a:p>
        </p:txBody>
      </p:sp>
      <p:pic>
        <p:nvPicPr>
          <p:cNvPr id="3" name="Содержимое 8" descr="1.jpg">
            <a:extLst>
              <a:ext uri="{FF2B5EF4-FFF2-40B4-BE49-F238E27FC236}">
                <a16:creationId xmlns:a16="http://schemas.microsoft.com/office/drawing/2014/main" id="{923714E6-76CA-45C6-A0E7-22509D98FA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14" y="1878903"/>
            <a:ext cx="5759257" cy="3682658"/>
          </a:xfrm>
          <a:prstGeom prst="rect">
            <a:avLst/>
          </a:prstGeom>
        </p:spPr>
      </p:pic>
      <p:pic>
        <p:nvPicPr>
          <p:cNvPr id="4" name="Picture 2" descr="C:\Users\Nicolas\Desktop\9.jpg">
            <a:extLst>
              <a:ext uri="{FF2B5EF4-FFF2-40B4-BE49-F238E27FC236}">
                <a16:creationId xmlns:a16="http://schemas.microsoft.com/office/drawing/2014/main" id="{BC94C1B6-5D7B-471B-857A-B911027B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864" y="1878903"/>
            <a:ext cx="6139215" cy="3682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38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6E6F4-108F-4306-89BA-E3316470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03"/>
            <a:ext cx="3336159" cy="726513"/>
          </a:xfrm>
        </p:spPr>
        <p:txBody>
          <a:bodyPr/>
          <a:lstStyle/>
          <a:p>
            <a:pPr/>
            <a:r>
              <a:rPr/>
              <a:t>Содержание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89B3D55-49FE-493B-9AE2-AC60DF7A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05" y="50103"/>
            <a:ext cx="4334009" cy="68078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1ED8C93-2E33-4B41-B664-C92172C4D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88925"/>
            <a:ext cx="4020856" cy="6118956"/>
          </a:xfrm>
        </p:spPr>
        <p:txBody>
          <a:bodyPr>
            <a:noAutofit/>
          </a:bodyPr>
          <a:lstStyle/>
          <a:p>
            <a:pPr algn="just"/>
            <a:r>
              <a:rPr sz="1800"/>
              <a:t>В.А. Поляков. Об изучении воспитывающего характера политехнической трудовой подготовки школьников.</a:t>
            </a:r>
          </a:p>
          <a:p>
            <a:pPr algn="just"/>
            <a:r>
              <a:rPr sz="1800"/>
              <a:t>Г.И. Шпаковская. Формирование у подростков мотивов творческого отношения к общественно полезному труду.</a:t>
            </a:r>
          </a:p>
          <a:p>
            <a:pPr algn="just"/>
            <a:r>
              <a:rPr sz="1800"/>
              <a:t>С.М. Солдатов. Воспитание творческого отношения к труду у школьников и учащихся профтехучилищ</a:t>
            </a:r>
          </a:p>
          <a:p>
            <a:pPr algn="just"/>
            <a:r>
              <a:rPr sz="1800"/>
              <a:t>В.С. </a:t>
            </a:r>
            <a:r>
              <a:rPr sz="1800"/>
              <a:t>Пикельная</a:t>
            </a:r>
            <a:r>
              <a:rPr sz="1800"/>
              <a:t>. Некоторые особенности воспитательной работы с учащимися профтехучилищ в период производственной практики</a:t>
            </a:r>
          </a:p>
          <a:p>
            <a:pPr algn="just"/>
            <a:r>
              <a:rPr sz="1800"/>
              <a:t>В.А. </a:t>
            </a:r>
            <a:r>
              <a:rPr sz="1800"/>
              <a:t>Аптекман</a:t>
            </a:r>
            <a:r>
              <a:rPr sz="1800"/>
              <a:t>. О системном подходе к исследованию внеклассной технической деятельности учащихся как средства политехнического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03297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1E87B-67C4-4D78-99C6-ADB46F1B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4" y="594354"/>
            <a:ext cx="3369505" cy="783510"/>
          </a:xfrm>
        </p:spPr>
        <p:txBody>
          <a:bodyPr>
            <a:noAutofit/>
          </a:bodyPr>
          <a:lstStyle/>
          <a:p>
            <a:pPr algn="ctr"/>
            <a:r>
              <a:rPr sz="3000"/>
              <a:t>Модуль «Профориентация»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80B267-C177-48A0-A463-B7BFBF754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094" y="1377864"/>
            <a:ext cx="3557392" cy="5260925"/>
          </a:xfrm>
        </p:spPr>
        <p:txBody>
          <a:bodyPr>
            <a:normAutofit fontScale="77500" lnSpcReduction="20000"/>
          </a:bodyPr>
          <a:lstStyle/>
          <a:p>
            <a:pPr algn="just"/>
          </a:p>
          <a:p>
            <a:pPr algn="just"/>
            <a:r>
              <a:rPr sz="2400"/>
              <a:t>Позитивный взгляд на труд в постиндустриальном мире, охватывающий не только профессиональную, но и </a:t>
            </a:r>
            <a:r>
              <a:rPr sz="2400"/>
              <a:t>внепрофессиональную</a:t>
            </a:r>
            <a:r>
              <a:rPr sz="2400"/>
              <a:t> (например, волонтерскую, семейную) составляющие. Здесь важно, чтобы у ребенка появилась возможность сформировать в своем сознании образы эффективного труда, оптимального для себя трудового пути, возможных траекторий его развития. Усваивая новые для себя культурные нормы и ценности профессиональных сообществ, осваивая новые для себя профессиональные роли, школьник формирует собственную позицию по отношению к своему профессиональному будущему.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362739C-539E-4462-A240-22D4075CB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71" y="726513"/>
            <a:ext cx="3781666" cy="612106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ADE037-4E3D-48FB-AB85-FD5B06D9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46" y="726513"/>
            <a:ext cx="3995463" cy="61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1818293" y="4005062"/>
            <a:ext cx="3277585" cy="22814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  <a:p>
            <a:pPr algn="ctr"/>
            <a:r>
              <a:rPr b="1" sz="2000">
                <a:solidFill>
                  <a:srgbClr val="FFFFFF"/>
                </a:solidFill>
                <a:latin typeface="Arial"/>
              </a:rPr>
              <a:t>Кто и как может участвовать в</a:t>
            </a:r>
          </a:p>
          <a:p>
            <a:pPr algn="ctr"/>
            <a:r>
              <a:rPr b="1" sz="2000">
                <a:solidFill>
                  <a:srgbClr val="FFFFFF"/>
                </a:solidFill>
                <a:latin typeface="Arial"/>
              </a:rPr>
              <a:t>реализации </a:t>
            </a:r>
          </a:p>
          <a:p>
            <a:pPr algn="ctr"/>
            <a:r>
              <a:rPr b="1" sz="2000">
                <a:solidFill>
                  <a:srgbClr val="FFFFFF"/>
                </a:solidFill>
                <a:latin typeface="Arial"/>
              </a:rPr>
              <a:t>профориентационных</a:t>
            </a:r>
          </a:p>
          <a:p>
            <a:pPr algn="ctr"/>
            <a:r>
              <a:rPr b="1" sz="2000">
                <a:solidFill>
                  <a:srgbClr val="FFFFFF"/>
                </a:solidFill>
                <a:latin typeface="Arial"/>
              </a:rPr>
              <a:t> технологий</a:t>
            </a:r>
          </a:p>
          <a:p>
            <a:pPr algn="ctr"/>
            <a:r>
              <a:rPr sz="280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240221" y="357187"/>
            <a:ext cx="6872008" cy="3431846"/>
          </a:xfrm>
          <a:prstGeom prst="wedgeRectCallout">
            <a:avLst>
              <a:gd name="adj1" fmla="val 3152"/>
              <a:gd name="adj2" fmla="val 800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</a:p>
          <a:p>
            <a:pPr algn="ctr"/>
          </a:p>
          <a:p>
            <a:pPr/>
          </a:p>
          <a:p>
            <a:pPr algn="just"/>
            <a:r>
              <a:rPr b="1" sz="1400">
                <a:solidFill>
                  <a:srgbClr val="000000"/>
                </a:solidFill>
                <a:latin typeface="Arial"/>
              </a:rPr>
              <a:t>Министерство науки и высшего образования, Министерство просвещения, Министерство здравоохранения, Министерство социальной защиты населения, Министерство культуры, Министерство спорта, Министерство труда и социальной защиты, Федеральное агентство по делам молодежи, органы местного самоуправления, телевизионные каналы, отраслевые ведомства, образовательные организации дополнительного образования, объединения работодателей, предприятия и организации различных отраслей, городские и районные военкоматы, ГУВД, ОВД, Комитет по труду и занятости населения, Центры занятости населения государственной службы занятости, кадровые агентства, профессиональные образовательные организации и организации высшего образования, родительские объединения, общественные организации, производители товаров и услуг для детей, общеобразовательные организации </a:t>
            </a:r>
          </a:p>
          <a:p>
            <a:pPr algn="ctr"/>
          </a:p>
          <a:p>
            <a:pPr algn="ctr"/>
          </a:p>
          <a:p>
            <a:pPr algn="ctr"/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/>
            <a:r>
              <a:rPr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8400254" y="357187"/>
            <a:ext cx="2225696" cy="6096144"/>
          </a:xfrm>
          <a:prstGeom prst="wedgeRectCallout">
            <a:avLst>
              <a:gd name="adj1" fmla="val -213257"/>
              <a:gd name="adj2" fmla="val 238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Информировать</a:t>
            </a:r>
          </a:p>
          <a:p>
            <a:pPr algn="ctr"/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Консультировать</a:t>
            </a:r>
          </a:p>
          <a:p>
            <a:pPr algn="ctr"/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Организовывать пробы</a:t>
            </a:r>
          </a:p>
          <a:p>
            <a:pPr algn="ctr"/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Обогащать опыт</a:t>
            </a:r>
          </a:p>
          <a:p>
            <a:pPr algn="ctr"/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Морально</a:t>
            </a:r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поддерживать</a:t>
            </a:r>
          </a:p>
          <a:p>
            <a:pPr algn="ctr"/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Помогать в</a:t>
            </a:r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конкретном выборе</a:t>
            </a:r>
          </a:p>
          <a:p>
            <a:pPr algn="ctr"/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Тренировать</a:t>
            </a:r>
          </a:p>
          <a:p>
            <a:pPr algn="ctr"/>
          </a:p>
          <a:p>
            <a:pPr algn="ctr"/>
            <a:r>
              <a:rPr b="1">
                <a:solidFill>
                  <a:schemeClr val="accent1"/>
                </a:solidFill>
                <a:latin typeface="Arial"/>
              </a:rPr>
              <a:t>Кредитовать</a:t>
            </a:r>
          </a:p>
        </p:txBody>
      </p:sp>
      <p:sp>
        <p:nvSpPr>
          <p:cNvPr id="6" name="AutoShape 33"/>
          <p:cNvSpPr>
            <a:spLocks noChangeArrowheads="1"/>
          </p:cNvSpPr>
          <p:nvPr/>
        </p:nvSpPr>
        <p:spPr bwMode="auto">
          <a:xfrm>
            <a:off x="4943865" y="5445225"/>
            <a:ext cx="2952322" cy="11521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b="1" sz="2000">
                <a:solidFill>
                  <a:srgbClr val="000000"/>
                </a:solidFill>
                <a:latin typeface="Arial"/>
              </a:rPr>
              <a:t>Где гарантированный минимум? </a:t>
            </a:r>
          </a:p>
        </p:txBody>
      </p:sp>
      <p:pic>
        <p:nvPicPr>
          <p:cNvPr id="2" name="Picture 2" descr="https://ozgsch20.edumsko.ru/uploads/2000/1728/section/648148/LOGO_INSTRAO.png?1506059036103">
            <a:extLst>
              <a:ext uri="{FF2B5EF4-FFF2-40B4-BE49-F238E27FC236}">
                <a16:creationId xmlns:a16="http://schemas.microsoft.com/office/drawing/2014/main" id="{2A8B2914-9117-4F44-8875-A90070BE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8" y="184049"/>
            <a:ext cx="944049" cy="13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1919533" y="3429000"/>
            <a:ext cx="3176345" cy="28575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b="1" sz="2000">
                <a:latin typeface="Arial"/>
                <a:cs typeface="Arial"/>
              </a:rPr>
              <a:t>Многообразие моделей профессионального самоопределения</a:t>
            </a: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1666879" y="357187"/>
            <a:ext cx="4573144" cy="1631649"/>
          </a:xfrm>
          <a:prstGeom prst="wedgeRectCallout">
            <a:avLst>
              <a:gd name="adj1" fmla="val 21945"/>
              <a:gd name="adj2" fmla="val 1437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/>
          </a:p>
          <a:p>
            <a:pPr/>
            <a:r>
              <a:rPr b="1" sz="3200">
                <a:latin typeface="Arial"/>
                <a:cs typeface="Arial"/>
              </a:rPr>
              <a:t>Традиционная:</a:t>
            </a:r>
          </a:p>
          <a:p>
            <a:pPr/>
          </a:p>
          <a:p>
            <a:pPr/>
            <a:r>
              <a:rPr b="1">
                <a:latin typeface="Arial"/>
                <a:cs typeface="Arial"/>
              </a:rPr>
              <a:t>профессиональное самоопределение в условиях жёстко ограниченного выбора</a:t>
            </a:r>
          </a:p>
          <a:p>
            <a:pPr/>
            <a:r>
              <a:rPr b="1" sz="1400">
                <a:latin typeface="Arial Black"/>
              </a:rPr>
              <a:t> </a:t>
            </a:r>
          </a:p>
          <a:p>
            <a:pPr algn="ctr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447932" y="2708918"/>
            <a:ext cx="5581250" cy="4006234"/>
          </a:xfrm>
          <a:prstGeom prst="wedgeRectCallout">
            <a:avLst>
              <a:gd name="adj1" fmla="val -57714"/>
              <a:gd name="adj2" fmla="val -103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456038" y="357187"/>
            <a:ext cx="4573144" cy="2135702"/>
          </a:xfrm>
          <a:prstGeom prst="wedgeRectCallout">
            <a:avLst>
              <a:gd name="adj1" fmla="val -87096"/>
              <a:gd name="adj2" fmla="val 1011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rPr b="1" sz="3200">
                <a:latin typeface="Arial"/>
                <a:cs typeface="Arial"/>
              </a:rPr>
              <a:t>Индустриальная:</a:t>
            </a:r>
          </a:p>
          <a:p>
            <a:pPr algn="ctr"/>
            <a:r>
              <a:rPr b="1">
                <a:latin typeface="Arial"/>
                <a:cs typeface="Arial"/>
              </a:rPr>
              <a:t>профессиональное самоопределение в условиях практически неограниченного выбора одной из множества образовательно-профессиональных траекторий</a:t>
            </a:r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5667365" y="3429000"/>
            <a:ext cx="5137263" cy="31432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b="1" sz="2800">
                <a:latin typeface="Arial"/>
                <a:cs typeface="Arial"/>
              </a:rPr>
              <a:t>Постиндустриальная: </a:t>
            </a:r>
            <a:r>
              <a:rPr b="1">
                <a:latin typeface="Arial"/>
                <a:cs typeface="Arial"/>
              </a:rPr>
              <a:t>профессиональное самоопределение, осуществляемое путём формирования индивидуального набора профессиональных компетенций, исходя из личных возможностей и потребностей человека, и создания рабочего места «под себя»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4300" y="285722"/>
            <a:ext cx="9490848" cy="714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b="1" sz="2000">
                <a:solidFill>
                  <a:schemeClr val="bg1"/>
                </a:solidFill>
                <a:latin typeface="Arial"/>
                <a:cs typeface="Arial"/>
              </a:rPr>
              <a:t>Для значительной части будущих выпускников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4300" y="1124749"/>
            <a:ext cx="9490848" cy="5212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80000"/>
              </a:lnSpc>
            </a:pPr>
            <a:r>
              <a:rPr b="1" sz="200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b="1" sz="1900">
                <a:solidFill>
                  <a:schemeClr val="tx1"/>
                </a:solidFill>
                <a:latin typeface="Arial"/>
                <a:cs typeface="Arial"/>
              </a:rPr>
              <a:t>      </a:t>
            </a:r>
            <a:r>
              <a:rPr sz="2000"/>
              <a:t>будет неактуален алгоритм жизненного пути как однонаправленного движения в будущее, происходившего в условиях значительной предсказуемости;</a:t>
            </a:r>
          </a:p>
          <a:p>
            <a:pPr algn="just">
              <a:lnSpc>
                <a:spcPct val="80000"/>
              </a:lnSpc>
              <a:buFont typeface="Arial"/>
              <a:buChar char="•"/>
            </a:pPr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sz="2000"/>
              <a:t> модель профессионального пути будет нелинейной, иметь множество распределенных во времени и пространстве «входов и выходов»;</a:t>
            </a:r>
          </a:p>
          <a:p>
            <a:pPr algn="just">
              <a:lnSpc>
                <a:spcPct val="80000"/>
              </a:lnSpc>
              <a:buFont typeface="Arial"/>
              <a:buChar char="•"/>
            </a:pPr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sz="2000"/>
              <a:t> возможность однозначного и точного прогнозирования </a:t>
            </a:r>
            <a:r>
              <a:rPr sz="2000"/>
              <a:t>профориентационно</a:t>
            </a:r>
            <a:r>
              <a:rPr sz="2000"/>
              <a:t> значимых событий уменьшится;</a:t>
            </a:r>
          </a:p>
          <a:p>
            <a:pPr algn="just">
              <a:lnSpc>
                <a:spcPct val="80000"/>
              </a:lnSpc>
              <a:buFont typeface="Arial"/>
              <a:buChar char="•"/>
            </a:pPr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sz="2000"/>
              <a:t> профессия перестанет существовать в качестве той единицы, выбор которой происходит в юношеском возрасте, а тем более – на этапе обучения в школе; </a:t>
            </a:r>
          </a:p>
          <a:p>
            <a:pPr algn="just">
              <a:lnSpc>
                <a:spcPct val="80000"/>
              </a:lnSpc>
              <a:buFont typeface="Arial"/>
              <a:buChar char="•"/>
            </a:pPr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sz="2000"/>
              <a:t> выбор профессии сменится выбором социальной страты, потребительских привычек, круга знакомых, образа жизни;</a:t>
            </a:r>
          </a:p>
          <a:p>
            <a:pPr algn="just">
              <a:lnSpc>
                <a:spcPct val="80000"/>
              </a:lnSpc>
              <a:buFont typeface="Arial"/>
              <a:buChar char="•"/>
            </a:pPr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sz="2000"/>
              <a:t> благоприятное стечение жизненных обстоятельств позволит им длительное время находиться в состоянии «отложенного взросления», а «долгое путешествие» в мире профессий сменится «короткими играми» на рынке компетенций</a:t>
            </a:r>
          </a:p>
          <a:p>
            <a:pPr algn="c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671E1-3B9D-4C97-A248-CEEBEDEAB5F3}"/>
              </a:ext>
            </a:extLst>
          </p:cNvPr>
          <p:cNvSpPr txBox="1"/>
          <p:nvPr/>
        </p:nvSpPr>
        <p:spPr>
          <a:xfrm>
            <a:off x="1206889" y="2826650"/>
            <a:ext cx="9847338" cy="2062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sz="3200">
                <a:latin typeface="Times New Roman"/>
                <a:cs typeface="Times New Roman"/>
              </a:rPr>
              <a:t>Конвергенция технологий и профессий, динамичные наборы компетенций, индивидуальная </a:t>
            </a:r>
            <a:r>
              <a:rPr sz="3200">
                <a:solidFill>
                  <a:schemeClr val="tx1"/>
                </a:solidFill>
                <a:latin typeface="Times New Roman"/>
                <a:cs typeface="Times New Roman"/>
              </a:rPr>
              <a:t>динамика самоопределения, </a:t>
            </a:r>
            <a:r>
              <a:rPr sz="3200">
                <a:latin typeface="Times New Roman"/>
                <a:cs typeface="Times New Roman"/>
              </a:rPr>
              <a:t>ц</a:t>
            </a:r>
            <a:r>
              <a:rPr sz="3200">
                <a:solidFill>
                  <a:schemeClr val="tx1"/>
                </a:solidFill>
                <a:latin typeface="Times New Roman"/>
                <a:cs typeface="Times New Roman"/>
              </a:rPr>
              <a:t>ифровой след, рабочее место «под себя», новый образ успеха, распределённые команды, короткие образовательные треки, «софты</a:t>
            </a:r>
            <a:r>
              <a:rPr sz="3200">
                <a:latin typeface="Times New Roman"/>
                <a:cs typeface="Times New Roman"/>
              </a:rPr>
              <a:t>» и т.д.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35490-7494-47E5-85D3-EA23943A8A1B}"/>
              </a:ext>
            </a:extLst>
          </p:cNvPr>
          <p:cNvSpPr txBox="1"/>
          <p:nvPr/>
        </p:nvSpPr>
        <p:spPr>
          <a:xfrm>
            <a:off x="1206889" y="889341"/>
            <a:ext cx="9665703" cy="163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sz="3200">
                <a:latin typeface="Times New Roman"/>
                <a:ea typeface="Calibri"/>
                <a:cs typeface="Times New Roman"/>
              </a:rPr>
              <a:t>Ознакомление с нормами современного социума, рынка труда, путей продолжения образования и приобщения к ним.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8B2914-9117-4F44-8875-A90070BE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9" y="236078"/>
            <a:ext cx="944049" cy="13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7002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699</Words>
  <Application>Microsoft Office PowerPoint</Application>
  <PresentationFormat>Широкоэкранный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British Council Sans</vt:lpstr>
      <vt:lpstr>Calibri</vt:lpstr>
      <vt:lpstr>Calibri Light</vt:lpstr>
      <vt:lpstr>Garamond</vt:lpstr>
      <vt:lpstr>Times New Roman</vt:lpstr>
      <vt:lpstr>Wingdings</vt:lpstr>
      <vt:lpstr>Ретро</vt:lpstr>
      <vt:lpstr>  Евгений Черкашин Старший научный сотрудник лаборатории развития личности в системе образования ФГБНУ «Институт стратегии развития образования РАО» </vt:lpstr>
      <vt:lpstr>Презентация PowerPoint</vt:lpstr>
      <vt:lpstr>В социалистическом обществе профориентация входит в общую систему работы по коммунистическому воспитанию молодежи</vt:lpstr>
      <vt:lpstr>Содержание</vt:lpstr>
      <vt:lpstr>Модуль «Профориентация»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курсом</vt:lpstr>
      <vt:lpstr>Презентация PowerPoint</vt:lpstr>
      <vt:lpstr>Презентация PowerPoint</vt:lpstr>
      <vt:lpstr>Необитаемый остров</vt:lpstr>
      <vt:lpstr>Анкета для самоанализа Качество профориентационной работы школы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«Воспитательный потенциал профориентационной работы» </dc:title>
  <dc:creator>Evgeni777</dc:creator>
  <cp:lastModifiedBy>Evgeni777</cp:lastModifiedBy>
  <cp:revision>17</cp:revision>
  <dcterms:created xsi:type="dcterms:W3CDTF">2021-04-21T17:38:39Z</dcterms:created>
  <dcterms:modified xsi:type="dcterms:W3CDTF">2021-10-11T18:23:39Z</dcterms:modified>
</cp:coreProperties>
</file>