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Динамика основных показателей успеваемости</a:t>
            </a:r>
            <a:r>
              <a:rPr lang="ru-RU" sz="2400" baseline="0"/>
              <a:t> </a:t>
            </a:r>
          </a:p>
          <a:p>
            <a:pPr>
              <a:defRPr sz="2400"/>
            </a:pPr>
            <a:r>
              <a:rPr lang="ru-RU" sz="2400" baseline="0"/>
              <a:t>2015-2019гг. </a:t>
            </a:r>
            <a:endParaRPr lang="ru-RU" sz="2400"/>
          </a:p>
        </c:rich>
      </c:tx>
      <c:layout>
        <c:manualLayout>
          <c:xMode val="edge"/>
          <c:yMode val="edge"/>
          <c:x val="0.13339372083118672"/>
          <c:y val="2.159623987357413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5591670989625791E-2"/>
          <c:y val="0.42866410534883881"/>
          <c:w val="0.96881665802074846"/>
          <c:h val="0.45908306106577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Лист2!$D$30:$D$31</c:f>
              <c:strCache>
                <c:ptCount val="1"/>
                <c:pt idx="0">
                  <c:v>Всего учащихся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Лист2!$C$32:$C$35</c:f>
              <c:strCache>
                <c:ptCount val="4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</c:strCache>
            </c:strRef>
          </c:cat>
          <c:val>
            <c:numRef>
              <c:f>Лист2!$D$32:$D$35</c:f>
              <c:numCache>
                <c:formatCode>General</c:formatCode>
                <c:ptCount val="4"/>
                <c:pt idx="0">
                  <c:v>868</c:v>
                </c:pt>
                <c:pt idx="1">
                  <c:v>912</c:v>
                </c:pt>
                <c:pt idx="2">
                  <c:v>943</c:v>
                </c:pt>
                <c:pt idx="3">
                  <c:v>945</c:v>
                </c:pt>
              </c:numCache>
            </c:numRef>
          </c:val>
        </c:ser>
        <c:ser>
          <c:idx val="1"/>
          <c:order val="1"/>
          <c:tx>
            <c:strRef>
              <c:f>Лист2!$E$30:$E$31</c:f>
              <c:strCache>
                <c:ptCount val="1"/>
                <c:pt idx="0">
                  <c:v>Успевает (с 1 кл.)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Лист2!$C$32:$C$35</c:f>
              <c:strCache>
                <c:ptCount val="4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</c:strCache>
            </c:strRef>
          </c:cat>
          <c:val>
            <c:numRef>
              <c:f>Лист2!$E$32:$E$35</c:f>
              <c:numCache>
                <c:formatCode>General</c:formatCode>
                <c:ptCount val="4"/>
                <c:pt idx="0">
                  <c:v>868</c:v>
                </c:pt>
                <c:pt idx="1">
                  <c:v>910</c:v>
                </c:pt>
                <c:pt idx="2">
                  <c:v>941</c:v>
                </c:pt>
                <c:pt idx="3">
                  <c:v>945</c:v>
                </c:pt>
              </c:numCache>
            </c:numRef>
          </c:val>
        </c:ser>
        <c:ser>
          <c:idx val="2"/>
          <c:order val="2"/>
          <c:tx>
            <c:strRef>
              <c:f>Лист2!$F$30:$F$31</c:f>
              <c:strCache>
                <c:ptCount val="1"/>
                <c:pt idx="0">
                  <c:v>только на  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Лист2!$C$32:$C$35</c:f>
              <c:strCache>
                <c:ptCount val="4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</c:strCache>
            </c:strRef>
          </c:cat>
          <c:val>
            <c:numRef>
              <c:f>Лист2!$F$32:$F$35</c:f>
              <c:numCache>
                <c:formatCode>General</c:formatCode>
                <c:ptCount val="4"/>
                <c:pt idx="0">
                  <c:v>43</c:v>
                </c:pt>
                <c:pt idx="1">
                  <c:v>47</c:v>
                </c:pt>
                <c:pt idx="2">
                  <c:v>43</c:v>
                </c:pt>
                <c:pt idx="3">
                  <c:v>57</c:v>
                </c:pt>
              </c:numCache>
            </c:numRef>
          </c:val>
        </c:ser>
        <c:ser>
          <c:idx val="3"/>
          <c:order val="3"/>
          <c:tx>
            <c:strRef>
              <c:f>Лист2!$G$30:$G$31</c:f>
              <c:strCache>
                <c:ptCount val="1"/>
                <c:pt idx="0">
                  <c:v>успевает на  4 и  5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Лист2!$C$32:$C$35</c:f>
              <c:strCache>
                <c:ptCount val="4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</c:strCache>
            </c:strRef>
          </c:cat>
          <c:val>
            <c:numRef>
              <c:f>Лист2!$G$32:$G$35</c:f>
              <c:numCache>
                <c:formatCode>General</c:formatCode>
                <c:ptCount val="4"/>
                <c:pt idx="0">
                  <c:v>389</c:v>
                </c:pt>
                <c:pt idx="1">
                  <c:v>404</c:v>
                </c:pt>
                <c:pt idx="2">
                  <c:v>413</c:v>
                </c:pt>
                <c:pt idx="3">
                  <c:v>451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8569088"/>
        <c:axId val="171126784"/>
      </c:barChart>
      <c:catAx>
        <c:axId val="1685690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71126784"/>
        <c:crosses val="autoZero"/>
        <c:auto val="1"/>
        <c:lblAlgn val="ctr"/>
        <c:lblOffset val="100"/>
        <c:noMultiLvlLbl val="0"/>
      </c:catAx>
      <c:valAx>
        <c:axId val="1711267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85690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3054618802711529E-2"/>
          <c:y val="0.21947127402510833"/>
          <c:w val="0.9"/>
          <c:h val="0.11729002624671916"/>
        </c:manualLayout>
      </c:layout>
      <c:overlay val="0"/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Динамика качества знаний за </a:t>
            </a:r>
            <a:r>
              <a:rPr lang="ru-RU" sz="2400" dirty="0" smtClean="0"/>
              <a:t>год 2018-2019 (%)</a:t>
            </a:r>
            <a:endParaRPr lang="ru-RU" sz="2400" dirty="0"/>
          </a:p>
        </c:rich>
      </c:tx>
      <c:layout>
        <c:manualLayout>
          <c:xMode val="edge"/>
          <c:yMode val="edge"/>
          <c:x val="0.16037308479373841"/>
          <c:y val="4.81296237739966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26263998250218717"/>
          <c:w val="0.93888888888888888"/>
          <c:h val="0.566090294026735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Лист2!$I$6</c:f>
              <c:strCache>
                <c:ptCount val="1"/>
                <c:pt idx="0">
                  <c:v>1пл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Лист2!$C$7:$C$10</c:f>
              <c:strCache>
                <c:ptCount val="4"/>
                <c:pt idx="0">
                  <c:v>3-4</c:v>
                </c:pt>
                <c:pt idx="1">
                  <c:v>5-9</c:v>
                </c:pt>
                <c:pt idx="2">
                  <c:v>10-11</c:v>
                </c:pt>
                <c:pt idx="3">
                  <c:v>3-11 классы</c:v>
                </c:pt>
              </c:strCache>
            </c:strRef>
          </c:cat>
          <c:val>
            <c:numRef>
              <c:f>Лист2!$I$7:$I$10</c:f>
              <c:numCache>
                <c:formatCode>General</c:formatCode>
                <c:ptCount val="4"/>
                <c:pt idx="0">
                  <c:v>77.930000000000007</c:v>
                </c:pt>
                <c:pt idx="1">
                  <c:v>46.03</c:v>
                </c:pt>
                <c:pt idx="2">
                  <c:v>42.86</c:v>
                </c:pt>
                <c:pt idx="3">
                  <c:v>55.08</c:v>
                </c:pt>
              </c:numCache>
            </c:numRef>
          </c:val>
        </c:ser>
        <c:ser>
          <c:idx val="1"/>
          <c:order val="1"/>
          <c:tx>
            <c:strRef>
              <c:f>Лист2!$K$6</c:f>
              <c:strCache>
                <c:ptCount val="1"/>
                <c:pt idx="0">
                  <c:v>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3888888888888884E-2"/>
                  <c:y val="3.2407042869641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44444444444445E-2"/>
                  <c:y val="-8.333333333333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3333333332309E-3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666666666666462E-2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Лист2!$C$7:$C$10</c:f>
              <c:strCache>
                <c:ptCount val="4"/>
                <c:pt idx="0">
                  <c:v>3-4</c:v>
                </c:pt>
                <c:pt idx="1">
                  <c:v>5-9</c:v>
                </c:pt>
                <c:pt idx="2">
                  <c:v>10-11</c:v>
                </c:pt>
                <c:pt idx="3">
                  <c:v>3-11 классы</c:v>
                </c:pt>
              </c:strCache>
            </c:strRef>
          </c:cat>
          <c:val>
            <c:numRef>
              <c:f>Лист2!$K$7:$K$10</c:f>
              <c:numCache>
                <c:formatCode>General</c:formatCode>
                <c:ptCount val="4"/>
                <c:pt idx="0">
                  <c:v>75.680000000000007</c:v>
                </c:pt>
                <c:pt idx="1">
                  <c:v>54.93</c:v>
                </c:pt>
                <c:pt idx="2">
                  <c:v>50.52</c:v>
                </c:pt>
                <c:pt idx="3">
                  <c:v>60.54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3613568"/>
        <c:axId val="83615104"/>
      </c:barChart>
      <c:catAx>
        <c:axId val="836135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83615104"/>
        <c:crosses val="autoZero"/>
        <c:auto val="1"/>
        <c:lblAlgn val="ctr"/>
        <c:lblOffset val="100"/>
        <c:noMultiLvlLbl val="0"/>
      </c:catAx>
      <c:valAx>
        <c:axId val="83615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36135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7673048405249658"/>
          <c:y val="0.201115830434795"/>
          <c:w val="0.30764982502187227"/>
          <c:h val="0.11804437175181316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spPr>
    <a:ln>
      <a:solidFill>
        <a:srgbClr val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Динамика кол-ва</a:t>
            </a:r>
            <a:r>
              <a:rPr lang="ru-RU" baseline="0"/>
              <a:t> отличников 2018,2019 гг.</a:t>
            </a:r>
            <a:endParaRPr lang="ru-RU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Лист1!$O$12</c:f>
              <c:strCache>
                <c:ptCount val="1"/>
                <c:pt idx="0">
                  <c:v>2018 уч.г.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Лист1!$N$13:$N$15</c:f>
              <c:strCache>
                <c:ptCount val="3"/>
                <c:pt idx="0">
                  <c:v>3-4</c:v>
                </c:pt>
                <c:pt idx="1">
                  <c:v>5-9</c:v>
                </c:pt>
                <c:pt idx="2">
                  <c:v>10-11</c:v>
                </c:pt>
              </c:strCache>
            </c:strRef>
          </c:cat>
          <c:val>
            <c:numRef>
              <c:f>Лист1!$O$13:$O$15</c:f>
              <c:numCache>
                <c:formatCode>0.00%</c:formatCode>
                <c:ptCount val="3"/>
                <c:pt idx="0">
                  <c:v>2.1276595744680851E-2</c:v>
                </c:pt>
                <c:pt idx="1">
                  <c:v>6.280193236714976E-2</c:v>
                </c:pt>
                <c:pt idx="2">
                  <c:v>7.5630252100840331E-2</c:v>
                </c:pt>
              </c:numCache>
            </c:numRef>
          </c:val>
        </c:ser>
        <c:ser>
          <c:idx val="1"/>
          <c:order val="1"/>
          <c:tx>
            <c:strRef>
              <c:f>Лист1!$P$12</c:f>
              <c:strCache>
                <c:ptCount val="1"/>
                <c:pt idx="0">
                  <c:v>2019уч.г.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4.3318773547578536E-2"/>
                  <c:y val="-5.86026903710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941981105413238E-2"/>
                  <c:y val="-4.6882152296856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Лист1!$N$13:$N$15</c:f>
              <c:strCache>
                <c:ptCount val="3"/>
                <c:pt idx="0">
                  <c:v>3-4</c:v>
                </c:pt>
                <c:pt idx="1">
                  <c:v>5-9</c:v>
                </c:pt>
                <c:pt idx="2">
                  <c:v>10-11</c:v>
                </c:pt>
              </c:strCache>
            </c:strRef>
          </c:cat>
          <c:val>
            <c:numRef>
              <c:f>Лист1!$P$13:$P$15</c:f>
              <c:numCache>
                <c:formatCode>0.00%</c:formatCode>
                <c:ptCount val="3"/>
                <c:pt idx="0">
                  <c:v>7.6576576576576572E-2</c:v>
                </c:pt>
                <c:pt idx="1">
                  <c:v>7.5117370892018781E-2</c:v>
                </c:pt>
                <c:pt idx="2">
                  <c:v>8.247422680412371E-2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3596800"/>
        <c:axId val="83598336"/>
      </c:barChart>
      <c:catAx>
        <c:axId val="83596800"/>
        <c:scaling>
          <c:orientation val="minMax"/>
        </c:scaling>
        <c:delete val="0"/>
        <c:axPos val="b"/>
        <c:majorTickMark val="none"/>
        <c:minorTickMark val="none"/>
        <c:tickLblPos val="nextTo"/>
        <c:crossAx val="83598336"/>
        <c:crosses val="autoZero"/>
        <c:auto val="1"/>
        <c:lblAlgn val="ctr"/>
        <c:lblOffset val="100"/>
        <c:noMultiLvlLbl val="0"/>
      </c:catAx>
      <c:valAx>
        <c:axId val="83598336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8359680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3" name="Group 191"/>
          <p:cNvGrpSpPr>
            <a:grpSpLocks/>
          </p:cNvGrpSpPr>
          <p:nvPr/>
        </p:nvGrpSpPr>
        <p:grpSpPr bwMode="auto">
          <a:xfrm>
            <a:off x="434975" y="4763"/>
            <a:ext cx="8015288" cy="6853237"/>
            <a:chOff x="274" y="10"/>
            <a:chExt cx="5049" cy="4310"/>
          </a:xfrm>
        </p:grpSpPr>
        <p:sp>
          <p:nvSpPr>
            <p:cNvPr id="3198" name="Line 126"/>
            <p:cNvSpPr>
              <a:spLocks noChangeShapeType="1"/>
            </p:cNvSpPr>
            <p:nvPr userDrawn="1"/>
          </p:nvSpPr>
          <p:spPr bwMode="gray">
            <a:xfrm>
              <a:off x="3479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09" name="Line 137"/>
            <p:cNvSpPr>
              <a:spLocks noChangeShapeType="1"/>
            </p:cNvSpPr>
            <p:nvPr userDrawn="1"/>
          </p:nvSpPr>
          <p:spPr bwMode="gray">
            <a:xfrm>
              <a:off x="3929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11" name="Line 139"/>
            <p:cNvSpPr>
              <a:spLocks noChangeShapeType="1"/>
            </p:cNvSpPr>
            <p:nvPr userDrawn="1"/>
          </p:nvSpPr>
          <p:spPr bwMode="gray">
            <a:xfrm>
              <a:off x="4395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12" name="Line 140"/>
            <p:cNvSpPr>
              <a:spLocks noChangeShapeType="1"/>
            </p:cNvSpPr>
            <p:nvPr userDrawn="1"/>
          </p:nvSpPr>
          <p:spPr bwMode="gray">
            <a:xfrm>
              <a:off x="4845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15" name="Line 143"/>
            <p:cNvSpPr>
              <a:spLocks noChangeShapeType="1"/>
            </p:cNvSpPr>
            <p:nvPr userDrawn="1"/>
          </p:nvSpPr>
          <p:spPr bwMode="gray">
            <a:xfrm>
              <a:off x="5302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19" name="Line 147"/>
            <p:cNvSpPr>
              <a:spLocks noChangeShapeType="1"/>
            </p:cNvSpPr>
            <p:nvPr userDrawn="1"/>
          </p:nvSpPr>
          <p:spPr bwMode="gray">
            <a:xfrm>
              <a:off x="1651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21" name="Line 149"/>
            <p:cNvSpPr>
              <a:spLocks noChangeShapeType="1"/>
            </p:cNvSpPr>
            <p:nvPr userDrawn="1"/>
          </p:nvSpPr>
          <p:spPr bwMode="gray">
            <a:xfrm>
              <a:off x="2101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23" name="Line 151"/>
            <p:cNvSpPr>
              <a:spLocks noChangeShapeType="1"/>
            </p:cNvSpPr>
            <p:nvPr userDrawn="1"/>
          </p:nvSpPr>
          <p:spPr bwMode="gray">
            <a:xfrm>
              <a:off x="2567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24" name="Line 152"/>
            <p:cNvSpPr>
              <a:spLocks noChangeShapeType="1"/>
            </p:cNvSpPr>
            <p:nvPr userDrawn="1"/>
          </p:nvSpPr>
          <p:spPr bwMode="gray">
            <a:xfrm>
              <a:off x="3017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30" name="Line 158"/>
            <p:cNvSpPr>
              <a:spLocks noChangeShapeType="1"/>
            </p:cNvSpPr>
            <p:nvPr userDrawn="1"/>
          </p:nvSpPr>
          <p:spPr bwMode="gray">
            <a:xfrm>
              <a:off x="274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32" name="Line 160"/>
            <p:cNvSpPr>
              <a:spLocks noChangeShapeType="1"/>
            </p:cNvSpPr>
            <p:nvPr userDrawn="1"/>
          </p:nvSpPr>
          <p:spPr bwMode="gray">
            <a:xfrm>
              <a:off x="740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33" name="Line 161"/>
            <p:cNvSpPr>
              <a:spLocks noChangeShapeType="1"/>
            </p:cNvSpPr>
            <p:nvPr userDrawn="1"/>
          </p:nvSpPr>
          <p:spPr bwMode="gray">
            <a:xfrm>
              <a:off x="1190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3159" name="Rectangle 87"/>
          <p:cNvSpPr>
            <a:spLocks noChangeArrowheads="1"/>
          </p:cNvSpPr>
          <p:nvPr/>
        </p:nvSpPr>
        <p:spPr bwMode="gray">
          <a:xfrm>
            <a:off x="0" y="1795463"/>
            <a:ext cx="9144000" cy="2503487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37" name="Rectangle 165"/>
          <p:cNvSpPr>
            <a:spLocks noChangeArrowheads="1"/>
          </p:cNvSpPr>
          <p:nvPr/>
        </p:nvSpPr>
        <p:spPr bwMode="gray">
          <a:xfrm>
            <a:off x="5553075" y="5576888"/>
            <a:ext cx="712788" cy="644525"/>
          </a:xfrm>
          <a:prstGeom prst="rect">
            <a:avLst/>
          </a:prstGeom>
          <a:solidFill>
            <a:schemeClr val="accent2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38" name="Rectangle 166"/>
          <p:cNvSpPr>
            <a:spLocks noChangeArrowheads="1"/>
          </p:cNvSpPr>
          <p:nvPr/>
        </p:nvSpPr>
        <p:spPr bwMode="gray">
          <a:xfrm>
            <a:off x="7007225" y="5588000"/>
            <a:ext cx="725488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39" name="Rectangle 167"/>
          <p:cNvSpPr>
            <a:spLocks noChangeArrowheads="1"/>
          </p:cNvSpPr>
          <p:nvPr/>
        </p:nvSpPr>
        <p:spPr bwMode="gray">
          <a:xfrm>
            <a:off x="6269038" y="4943475"/>
            <a:ext cx="725487" cy="636588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0" name="Rectangle 168"/>
          <p:cNvSpPr>
            <a:spLocks noChangeArrowheads="1"/>
          </p:cNvSpPr>
          <p:nvPr/>
        </p:nvSpPr>
        <p:spPr bwMode="gray">
          <a:xfrm>
            <a:off x="8447088" y="5588000"/>
            <a:ext cx="696912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2" name="Rectangle 170"/>
          <p:cNvSpPr>
            <a:spLocks noChangeArrowheads="1"/>
          </p:cNvSpPr>
          <p:nvPr/>
        </p:nvSpPr>
        <p:spPr bwMode="gray">
          <a:xfrm>
            <a:off x="2651125" y="5588000"/>
            <a:ext cx="725488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3" name="Rectangle 171"/>
          <p:cNvSpPr>
            <a:spLocks noChangeArrowheads="1"/>
          </p:cNvSpPr>
          <p:nvPr/>
        </p:nvSpPr>
        <p:spPr bwMode="gray">
          <a:xfrm>
            <a:off x="4105275" y="5588000"/>
            <a:ext cx="725488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4" name="Rectangle 172"/>
          <p:cNvSpPr>
            <a:spLocks noChangeArrowheads="1"/>
          </p:cNvSpPr>
          <p:nvPr/>
        </p:nvSpPr>
        <p:spPr bwMode="gray">
          <a:xfrm>
            <a:off x="3367088" y="4943475"/>
            <a:ext cx="725487" cy="636588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5" name="Rectangle 173"/>
          <p:cNvSpPr>
            <a:spLocks noChangeArrowheads="1"/>
          </p:cNvSpPr>
          <p:nvPr/>
        </p:nvSpPr>
        <p:spPr bwMode="gray">
          <a:xfrm>
            <a:off x="4818063" y="4943475"/>
            <a:ext cx="725487" cy="636588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6" name="Rectangle 174"/>
          <p:cNvSpPr>
            <a:spLocks noChangeArrowheads="1"/>
          </p:cNvSpPr>
          <p:nvPr/>
        </p:nvSpPr>
        <p:spPr bwMode="gray">
          <a:xfrm>
            <a:off x="1917700" y="4943475"/>
            <a:ext cx="725488" cy="636588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7" name="Rectangle 175"/>
          <p:cNvSpPr>
            <a:spLocks noChangeArrowheads="1"/>
          </p:cNvSpPr>
          <p:nvPr/>
        </p:nvSpPr>
        <p:spPr bwMode="gray">
          <a:xfrm>
            <a:off x="5541963" y="4310063"/>
            <a:ext cx="725487" cy="636587"/>
          </a:xfrm>
          <a:prstGeom prst="rect">
            <a:avLst/>
          </a:prstGeom>
          <a:solidFill>
            <a:schemeClr val="accent2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8" name="Rectangle 176"/>
          <p:cNvSpPr>
            <a:spLocks noChangeArrowheads="1"/>
          </p:cNvSpPr>
          <p:nvPr/>
        </p:nvSpPr>
        <p:spPr bwMode="gray">
          <a:xfrm>
            <a:off x="6996113" y="4300538"/>
            <a:ext cx="725487" cy="646112"/>
          </a:xfrm>
          <a:prstGeom prst="rect">
            <a:avLst/>
          </a:prstGeom>
          <a:solidFill>
            <a:schemeClr val="accent2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9" name="Rectangle 177"/>
          <p:cNvSpPr>
            <a:spLocks noChangeArrowheads="1"/>
          </p:cNvSpPr>
          <p:nvPr/>
        </p:nvSpPr>
        <p:spPr bwMode="gray">
          <a:xfrm>
            <a:off x="8435975" y="4300538"/>
            <a:ext cx="703263" cy="646112"/>
          </a:xfrm>
          <a:prstGeom prst="rect">
            <a:avLst/>
          </a:prstGeom>
          <a:solidFill>
            <a:schemeClr val="accent2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0" name="Rectangle 178"/>
          <p:cNvSpPr>
            <a:spLocks noChangeArrowheads="1"/>
          </p:cNvSpPr>
          <p:nvPr/>
        </p:nvSpPr>
        <p:spPr bwMode="gray">
          <a:xfrm>
            <a:off x="4105275" y="4310063"/>
            <a:ext cx="725488" cy="636587"/>
          </a:xfrm>
          <a:prstGeom prst="rect">
            <a:avLst/>
          </a:prstGeom>
          <a:solidFill>
            <a:srgbClr val="DDDDDD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7" name="Rectangle 185"/>
          <p:cNvSpPr>
            <a:spLocks noChangeArrowheads="1"/>
          </p:cNvSpPr>
          <p:nvPr/>
        </p:nvSpPr>
        <p:spPr bwMode="gray">
          <a:xfrm>
            <a:off x="7720013" y="6221413"/>
            <a:ext cx="725487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8" name="Rectangle 186"/>
          <p:cNvSpPr>
            <a:spLocks noChangeArrowheads="1"/>
          </p:cNvSpPr>
          <p:nvPr/>
        </p:nvSpPr>
        <p:spPr bwMode="gray">
          <a:xfrm>
            <a:off x="3371850" y="6221413"/>
            <a:ext cx="728663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9" name="Rectangle 187"/>
          <p:cNvSpPr>
            <a:spLocks noChangeArrowheads="1"/>
          </p:cNvSpPr>
          <p:nvPr/>
        </p:nvSpPr>
        <p:spPr bwMode="gray">
          <a:xfrm>
            <a:off x="4826000" y="6221413"/>
            <a:ext cx="725488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60" name="Rectangle 188"/>
          <p:cNvSpPr>
            <a:spLocks noChangeArrowheads="1"/>
          </p:cNvSpPr>
          <p:nvPr/>
        </p:nvSpPr>
        <p:spPr bwMode="gray">
          <a:xfrm>
            <a:off x="1920875" y="6221413"/>
            <a:ext cx="725488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278" name="Group 206"/>
          <p:cNvGrpSpPr>
            <a:grpSpLocks/>
          </p:cNvGrpSpPr>
          <p:nvPr/>
        </p:nvGrpSpPr>
        <p:grpSpPr bwMode="auto">
          <a:xfrm>
            <a:off x="0" y="533400"/>
            <a:ext cx="9144000" cy="5689600"/>
            <a:chOff x="0" y="336"/>
            <a:chExt cx="5760" cy="3584"/>
          </a:xfrm>
        </p:grpSpPr>
        <p:sp>
          <p:nvSpPr>
            <p:cNvPr id="3264" name="Line 192"/>
            <p:cNvSpPr>
              <a:spLocks noChangeShapeType="1"/>
            </p:cNvSpPr>
            <p:nvPr userDrawn="1"/>
          </p:nvSpPr>
          <p:spPr bwMode="gray">
            <a:xfrm flipH="1">
              <a:off x="0" y="336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65" name="Line 193"/>
            <p:cNvSpPr>
              <a:spLocks noChangeShapeType="1"/>
            </p:cNvSpPr>
            <p:nvPr userDrawn="1"/>
          </p:nvSpPr>
          <p:spPr bwMode="gray">
            <a:xfrm flipH="1">
              <a:off x="0" y="733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66" name="Line 194"/>
            <p:cNvSpPr>
              <a:spLocks noChangeShapeType="1"/>
            </p:cNvSpPr>
            <p:nvPr userDrawn="1"/>
          </p:nvSpPr>
          <p:spPr bwMode="gray">
            <a:xfrm flipH="1">
              <a:off x="0" y="1123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67" name="Line 195"/>
            <p:cNvSpPr>
              <a:spLocks noChangeShapeType="1"/>
            </p:cNvSpPr>
            <p:nvPr userDrawn="1"/>
          </p:nvSpPr>
          <p:spPr bwMode="gray">
            <a:xfrm flipH="1">
              <a:off x="0" y="2707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68" name="Line 196"/>
            <p:cNvSpPr>
              <a:spLocks noChangeShapeType="1"/>
            </p:cNvSpPr>
            <p:nvPr userDrawn="1"/>
          </p:nvSpPr>
          <p:spPr bwMode="gray">
            <a:xfrm flipH="1">
              <a:off x="0" y="3111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69" name="Line 197"/>
            <p:cNvSpPr>
              <a:spLocks noChangeShapeType="1"/>
            </p:cNvSpPr>
            <p:nvPr userDrawn="1"/>
          </p:nvSpPr>
          <p:spPr bwMode="gray">
            <a:xfrm flipH="1">
              <a:off x="0" y="3516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70" name="Line 198"/>
            <p:cNvSpPr>
              <a:spLocks noChangeShapeType="1"/>
            </p:cNvSpPr>
            <p:nvPr userDrawn="1"/>
          </p:nvSpPr>
          <p:spPr bwMode="gray">
            <a:xfrm flipH="1">
              <a:off x="0" y="3920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4343400"/>
            <a:ext cx="4419600" cy="609600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rgbClr val="FFFFF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gray">
          <a:xfrm>
            <a:off x="0" y="461963"/>
            <a:ext cx="10985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2391" dir="11227501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200" b="1">
                <a:solidFill>
                  <a:srgbClr val="FFFFFF"/>
                </a:solidFill>
                <a:latin typeface="Arial" charset="0"/>
              </a:rPr>
              <a:t>LOGO</a:t>
            </a:r>
          </a:p>
        </p:txBody>
      </p:sp>
      <p:sp>
        <p:nvSpPr>
          <p:cNvPr id="3210" name="Rectangle 138"/>
          <p:cNvSpPr>
            <a:spLocks noChangeArrowheads="1"/>
          </p:cNvSpPr>
          <p:nvPr/>
        </p:nvSpPr>
        <p:spPr bwMode="gray">
          <a:xfrm>
            <a:off x="552450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13" name="Rectangle 141"/>
          <p:cNvSpPr>
            <a:spLocks noChangeArrowheads="1"/>
          </p:cNvSpPr>
          <p:nvPr/>
        </p:nvSpPr>
        <p:spPr bwMode="gray">
          <a:xfrm>
            <a:off x="697865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18" name="Rectangle 146"/>
          <p:cNvSpPr>
            <a:spLocks noChangeArrowheads="1"/>
          </p:cNvSpPr>
          <p:nvPr/>
        </p:nvSpPr>
        <p:spPr bwMode="gray">
          <a:xfrm>
            <a:off x="7691438" y="4763"/>
            <a:ext cx="725487" cy="522287"/>
          </a:xfrm>
          <a:prstGeom prst="rect">
            <a:avLst/>
          </a:prstGeom>
          <a:solidFill>
            <a:schemeClr val="folHlink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25" name="Rectangle 153"/>
          <p:cNvSpPr>
            <a:spLocks noChangeArrowheads="1"/>
          </p:cNvSpPr>
          <p:nvPr/>
        </p:nvSpPr>
        <p:spPr bwMode="gray">
          <a:xfrm>
            <a:off x="407670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27" name="Rectangle 155"/>
          <p:cNvSpPr>
            <a:spLocks noChangeArrowheads="1"/>
          </p:cNvSpPr>
          <p:nvPr/>
        </p:nvSpPr>
        <p:spPr bwMode="gray">
          <a:xfrm>
            <a:off x="4789488" y="4763"/>
            <a:ext cx="725487" cy="522287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34" name="Rectangle 162"/>
          <p:cNvSpPr>
            <a:spLocks noChangeArrowheads="1"/>
          </p:cNvSpPr>
          <p:nvPr/>
        </p:nvSpPr>
        <p:spPr bwMode="gray">
          <a:xfrm>
            <a:off x="446088" y="1147763"/>
            <a:ext cx="725487" cy="633412"/>
          </a:xfrm>
          <a:prstGeom prst="rect">
            <a:avLst/>
          </a:prstGeom>
          <a:solidFill>
            <a:schemeClr val="folHlink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36" name="Rectangle 164"/>
          <p:cNvSpPr>
            <a:spLocks noChangeArrowheads="1"/>
          </p:cNvSpPr>
          <p:nvPr/>
        </p:nvSpPr>
        <p:spPr bwMode="gray">
          <a:xfrm>
            <a:off x="1889125" y="4763"/>
            <a:ext cx="725488" cy="522287"/>
          </a:xfrm>
          <a:prstGeom prst="rect">
            <a:avLst/>
          </a:prstGeom>
          <a:solidFill>
            <a:srgbClr val="DDDDD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1" name="Rectangle 179"/>
          <p:cNvSpPr>
            <a:spLocks noChangeArrowheads="1"/>
          </p:cNvSpPr>
          <p:nvPr/>
        </p:nvSpPr>
        <p:spPr bwMode="gray">
          <a:xfrm>
            <a:off x="6251575" y="1165225"/>
            <a:ext cx="725488" cy="633413"/>
          </a:xfrm>
          <a:prstGeom prst="rect">
            <a:avLst/>
          </a:prstGeom>
          <a:solidFill>
            <a:srgbClr val="DDDDDD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2" name="Rectangle 180"/>
          <p:cNvSpPr>
            <a:spLocks noChangeArrowheads="1"/>
          </p:cNvSpPr>
          <p:nvPr/>
        </p:nvSpPr>
        <p:spPr bwMode="gray">
          <a:xfrm>
            <a:off x="7691438" y="1165225"/>
            <a:ext cx="725487" cy="633413"/>
          </a:xfrm>
          <a:prstGeom prst="rect">
            <a:avLst/>
          </a:prstGeom>
          <a:solidFill>
            <a:schemeClr val="folHlink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3" name="Rectangle 181"/>
          <p:cNvSpPr>
            <a:spLocks noChangeArrowheads="1"/>
          </p:cNvSpPr>
          <p:nvPr/>
        </p:nvSpPr>
        <p:spPr bwMode="gray">
          <a:xfrm>
            <a:off x="3349625" y="1165225"/>
            <a:ext cx="725488" cy="633413"/>
          </a:xfrm>
          <a:prstGeom prst="rect">
            <a:avLst/>
          </a:prstGeom>
          <a:solidFill>
            <a:srgbClr val="DDDDDD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4" name="Rectangle 182"/>
          <p:cNvSpPr>
            <a:spLocks noChangeArrowheads="1"/>
          </p:cNvSpPr>
          <p:nvPr/>
        </p:nvSpPr>
        <p:spPr bwMode="gray">
          <a:xfrm>
            <a:off x="4800600" y="1165225"/>
            <a:ext cx="725488" cy="633413"/>
          </a:xfrm>
          <a:prstGeom prst="rect">
            <a:avLst/>
          </a:prstGeom>
          <a:solidFill>
            <a:schemeClr val="folHlink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5" name="Rectangle 183"/>
          <p:cNvSpPr>
            <a:spLocks noChangeArrowheads="1"/>
          </p:cNvSpPr>
          <p:nvPr/>
        </p:nvSpPr>
        <p:spPr bwMode="gray">
          <a:xfrm>
            <a:off x="1889125" y="1165225"/>
            <a:ext cx="725488" cy="633413"/>
          </a:xfrm>
          <a:prstGeom prst="rect">
            <a:avLst/>
          </a:prstGeom>
          <a:solidFill>
            <a:schemeClr val="folHlink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61" name="Rectangle 189"/>
          <p:cNvSpPr>
            <a:spLocks noChangeArrowheads="1"/>
          </p:cNvSpPr>
          <p:nvPr/>
        </p:nvSpPr>
        <p:spPr bwMode="gray">
          <a:xfrm>
            <a:off x="438150" y="4763"/>
            <a:ext cx="725488" cy="522287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62" name="Rectangle 190"/>
          <p:cNvSpPr>
            <a:spLocks noChangeArrowheads="1"/>
          </p:cNvSpPr>
          <p:nvPr/>
        </p:nvSpPr>
        <p:spPr bwMode="gray">
          <a:xfrm>
            <a:off x="1143000" y="533400"/>
            <a:ext cx="725488" cy="633413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72" name="Rectangle 200"/>
          <p:cNvSpPr>
            <a:spLocks noChangeArrowheads="1"/>
          </p:cNvSpPr>
          <p:nvPr/>
        </p:nvSpPr>
        <p:spPr bwMode="gray">
          <a:xfrm>
            <a:off x="257810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1869" y="1981200"/>
            <a:ext cx="6739731" cy="2057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4400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2133600" cy="320675"/>
          </a:xfrm>
        </p:spPr>
        <p:txBody>
          <a:bodyPr/>
          <a:lstStyle>
            <a:lvl1pPr algn="r">
              <a:defRPr>
                <a:latin typeface="+mj-lt"/>
              </a:defRPr>
            </a:lvl1pPr>
          </a:lstStyle>
          <a:p>
            <a:r>
              <a:rPr lang="ru-RU" dirty="0" smtClean="0">
                <a:solidFill>
                  <a:srgbClr val="000000"/>
                </a:solidFill>
              </a:rPr>
              <a:t>2016г.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172200" y="6400800"/>
            <a:ext cx="2895600" cy="320675"/>
          </a:xfrm>
        </p:spPr>
        <p:txBody>
          <a:bodyPr/>
          <a:lstStyle>
            <a:lvl1pPr algn="r">
              <a:defRPr>
                <a:latin typeface="+mj-lt"/>
              </a:defRPr>
            </a:lvl1pPr>
          </a:lstStyle>
          <a:p>
            <a:r>
              <a:rPr lang="ru-RU" dirty="0" smtClean="0">
                <a:solidFill>
                  <a:srgbClr val="000000"/>
                </a:solidFill>
              </a:rPr>
              <a:t>Нижний Новгород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07" name="Text Box 235"/>
          <p:cNvSpPr txBox="1">
            <a:spLocks noChangeArrowheads="1"/>
          </p:cNvSpPr>
          <p:nvPr userDrawn="1"/>
        </p:nvSpPr>
        <p:spPr bwMode="gray">
          <a:xfrm>
            <a:off x="2578100" y="1295400"/>
            <a:ext cx="64452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2391" dir="11227501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ru-RU" sz="2200" b="1" dirty="0">
                <a:solidFill>
                  <a:srgbClr val="000000"/>
                </a:solidFill>
                <a:latin typeface="Arial" charset="0"/>
              </a:rPr>
              <a:t>МБОУ «Лицей № 87 имени </a:t>
            </a:r>
            <a:r>
              <a:rPr lang="ru-RU" sz="2200" b="1" dirty="0" err="1">
                <a:solidFill>
                  <a:srgbClr val="000000"/>
                </a:solidFill>
                <a:latin typeface="Arial" charset="0"/>
              </a:rPr>
              <a:t>Л.И.Новиковой</a:t>
            </a:r>
            <a:r>
              <a:rPr lang="ru-RU" sz="2200" b="1" dirty="0">
                <a:solidFill>
                  <a:srgbClr val="000000"/>
                </a:solidFill>
                <a:latin typeface="Arial" charset="0"/>
              </a:rPr>
              <a:t>»</a:t>
            </a:r>
            <a:endParaRPr lang="en-US" sz="22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7937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DCAD7-4794-4B79-BB93-9AE594E0CB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97347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9986B-0235-4AC0-B8DE-01449810A9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066077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C80DED55-C698-4EB9-9509-03D674B8FA2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209145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9A488171-C660-4F3C-AAAF-6C9477CB7A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069349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5E918A55-F352-4CFD-813C-A9B25162EC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97630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A2146-A9D1-4536-9D54-B54E8A4C31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699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A3C4-CF14-4731-83EE-DB2F44076A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66356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06E62-5E4C-42F3-B252-847A7B154D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6365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0B584-CDA9-4733-B4F7-6E5247C700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64842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9CA8B-5C44-4BE3-9762-EF5B524960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38383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661EB-B647-4A70-BA00-26B7694E5A4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796453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0DE44-9DD3-483D-B4A1-FAAFCD103A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31004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3A22A-B30B-4F14-A6CC-846368CD36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924696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gray">
          <a:xfrm>
            <a:off x="0" y="116632"/>
            <a:ext cx="9144000" cy="1080120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41176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467475"/>
            <a:ext cx="21336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467475"/>
            <a:ext cx="28956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467475"/>
            <a:ext cx="21336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43B457-3A0B-4851-A417-31DA6B29357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76" name="Rectangle 152"/>
          <p:cNvSpPr>
            <a:spLocks noChangeArrowheads="1"/>
          </p:cNvSpPr>
          <p:nvPr/>
        </p:nvSpPr>
        <p:spPr bwMode="gray">
          <a:xfrm>
            <a:off x="6613525" y="5918200"/>
            <a:ext cx="506413" cy="4699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77" name="Rectangle 153"/>
          <p:cNvSpPr>
            <a:spLocks noChangeArrowheads="1"/>
          </p:cNvSpPr>
          <p:nvPr/>
        </p:nvSpPr>
        <p:spPr bwMode="gray">
          <a:xfrm>
            <a:off x="762952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78" name="Rectangle 154"/>
          <p:cNvSpPr>
            <a:spLocks noChangeArrowheads="1"/>
          </p:cNvSpPr>
          <p:nvPr/>
        </p:nvSpPr>
        <p:spPr bwMode="gray">
          <a:xfrm>
            <a:off x="7113588" y="5440363"/>
            <a:ext cx="508000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79" name="Rectangle 155"/>
          <p:cNvSpPr>
            <a:spLocks noChangeArrowheads="1"/>
          </p:cNvSpPr>
          <p:nvPr/>
        </p:nvSpPr>
        <p:spPr bwMode="gray">
          <a:xfrm>
            <a:off x="862647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0" name="Rectangle 156"/>
          <p:cNvSpPr>
            <a:spLocks noChangeArrowheads="1"/>
          </p:cNvSpPr>
          <p:nvPr/>
        </p:nvSpPr>
        <p:spPr bwMode="gray">
          <a:xfrm>
            <a:off x="457517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1" name="Rectangle 157"/>
          <p:cNvSpPr>
            <a:spLocks noChangeArrowheads="1"/>
          </p:cNvSpPr>
          <p:nvPr/>
        </p:nvSpPr>
        <p:spPr bwMode="gray">
          <a:xfrm>
            <a:off x="5600700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2" name="Rectangle 158"/>
          <p:cNvSpPr>
            <a:spLocks noChangeArrowheads="1"/>
          </p:cNvSpPr>
          <p:nvPr/>
        </p:nvSpPr>
        <p:spPr bwMode="gray">
          <a:xfrm>
            <a:off x="5083175" y="5440363"/>
            <a:ext cx="508000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3" name="Rectangle 159"/>
          <p:cNvSpPr>
            <a:spLocks noChangeArrowheads="1"/>
          </p:cNvSpPr>
          <p:nvPr/>
        </p:nvSpPr>
        <p:spPr bwMode="gray">
          <a:xfrm>
            <a:off x="6097588" y="5440363"/>
            <a:ext cx="509587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4" name="Rectangle 160"/>
          <p:cNvSpPr>
            <a:spLocks noChangeArrowheads="1"/>
          </p:cNvSpPr>
          <p:nvPr/>
        </p:nvSpPr>
        <p:spPr bwMode="gray">
          <a:xfrm>
            <a:off x="4068763" y="5440363"/>
            <a:ext cx="509587" cy="473075"/>
          </a:xfrm>
          <a:prstGeom prst="rect">
            <a:avLst/>
          </a:prstGeom>
          <a:solidFill>
            <a:schemeClr val="accent2">
              <a:alpha val="10001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5" name="Rectangle 161"/>
          <p:cNvSpPr>
            <a:spLocks noChangeArrowheads="1"/>
          </p:cNvSpPr>
          <p:nvPr/>
        </p:nvSpPr>
        <p:spPr bwMode="gray">
          <a:xfrm>
            <a:off x="6605588" y="4972050"/>
            <a:ext cx="506412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6" name="Rectangle 162"/>
          <p:cNvSpPr>
            <a:spLocks noChangeArrowheads="1"/>
          </p:cNvSpPr>
          <p:nvPr/>
        </p:nvSpPr>
        <p:spPr bwMode="gray">
          <a:xfrm>
            <a:off x="7623175" y="4972050"/>
            <a:ext cx="506413" cy="473075"/>
          </a:xfrm>
          <a:prstGeom prst="rect">
            <a:avLst/>
          </a:prstGeom>
          <a:solidFill>
            <a:schemeClr val="accent2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7" name="Rectangle 163"/>
          <p:cNvSpPr>
            <a:spLocks noChangeArrowheads="1"/>
          </p:cNvSpPr>
          <p:nvPr/>
        </p:nvSpPr>
        <p:spPr bwMode="gray">
          <a:xfrm>
            <a:off x="8628063" y="4972050"/>
            <a:ext cx="508000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8" name="Rectangle 164"/>
          <p:cNvSpPr>
            <a:spLocks noChangeArrowheads="1"/>
          </p:cNvSpPr>
          <p:nvPr/>
        </p:nvSpPr>
        <p:spPr bwMode="gray">
          <a:xfrm>
            <a:off x="5600700" y="4972050"/>
            <a:ext cx="506413" cy="473075"/>
          </a:xfrm>
          <a:prstGeom prst="rect">
            <a:avLst/>
          </a:prstGeom>
          <a:solidFill>
            <a:schemeClr val="folHlink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9" name="Rectangle 165"/>
          <p:cNvSpPr>
            <a:spLocks noChangeArrowheads="1"/>
          </p:cNvSpPr>
          <p:nvPr/>
        </p:nvSpPr>
        <p:spPr bwMode="gray">
          <a:xfrm>
            <a:off x="8128000" y="6386513"/>
            <a:ext cx="506413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0" name="Rectangle 166"/>
          <p:cNvSpPr>
            <a:spLocks noChangeArrowheads="1"/>
          </p:cNvSpPr>
          <p:nvPr/>
        </p:nvSpPr>
        <p:spPr bwMode="gray">
          <a:xfrm>
            <a:off x="5091113" y="6386513"/>
            <a:ext cx="508000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1" name="Rectangle 167"/>
          <p:cNvSpPr>
            <a:spLocks noChangeArrowheads="1"/>
          </p:cNvSpPr>
          <p:nvPr/>
        </p:nvSpPr>
        <p:spPr bwMode="gray">
          <a:xfrm>
            <a:off x="6105525" y="6386513"/>
            <a:ext cx="508000" cy="471487"/>
          </a:xfrm>
          <a:prstGeom prst="rect">
            <a:avLst/>
          </a:prstGeom>
          <a:solidFill>
            <a:schemeClr val="folHlink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2" name="Rectangle 168"/>
          <p:cNvSpPr>
            <a:spLocks noChangeArrowheads="1"/>
          </p:cNvSpPr>
          <p:nvPr/>
        </p:nvSpPr>
        <p:spPr bwMode="gray">
          <a:xfrm>
            <a:off x="4068763" y="6386513"/>
            <a:ext cx="509587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3" name="Rectangle 169"/>
          <p:cNvSpPr>
            <a:spLocks noChangeArrowheads="1"/>
          </p:cNvSpPr>
          <p:nvPr/>
        </p:nvSpPr>
        <p:spPr bwMode="gray">
          <a:xfrm>
            <a:off x="8113713" y="5440363"/>
            <a:ext cx="506412" cy="473075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4" name="Rectangle 170"/>
          <p:cNvSpPr>
            <a:spLocks noChangeArrowheads="1"/>
          </p:cNvSpPr>
          <p:nvPr/>
        </p:nvSpPr>
        <p:spPr bwMode="gray">
          <a:xfrm>
            <a:off x="4575175" y="4965700"/>
            <a:ext cx="506413" cy="469900"/>
          </a:xfrm>
          <a:prstGeom prst="rect">
            <a:avLst/>
          </a:prstGeom>
          <a:solidFill>
            <a:srgbClr val="DDDDDD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5" name="Rectangle 171"/>
          <p:cNvSpPr>
            <a:spLocks noChangeArrowheads="1"/>
          </p:cNvSpPr>
          <p:nvPr/>
        </p:nvSpPr>
        <p:spPr bwMode="gray">
          <a:xfrm>
            <a:off x="7113588" y="6384925"/>
            <a:ext cx="508000" cy="471488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7" name="Rectangle 173"/>
          <p:cNvSpPr>
            <a:spLocks noChangeArrowheads="1"/>
          </p:cNvSpPr>
          <p:nvPr/>
        </p:nvSpPr>
        <p:spPr bwMode="gray">
          <a:xfrm>
            <a:off x="3556000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8" name="Rectangle 174"/>
          <p:cNvSpPr>
            <a:spLocks noChangeArrowheads="1"/>
          </p:cNvSpPr>
          <p:nvPr/>
        </p:nvSpPr>
        <p:spPr bwMode="gray">
          <a:xfrm>
            <a:off x="3038475" y="5440363"/>
            <a:ext cx="506413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0" name="Rectangle 176"/>
          <p:cNvSpPr>
            <a:spLocks noChangeArrowheads="1"/>
          </p:cNvSpPr>
          <p:nvPr/>
        </p:nvSpPr>
        <p:spPr bwMode="gray">
          <a:xfrm>
            <a:off x="3556000" y="4972050"/>
            <a:ext cx="506413" cy="473075"/>
          </a:xfrm>
          <a:prstGeom prst="rect">
            <a:avLst/>
          </a:prstGeom>
          <a:solidFill>
            <a:schemeClr val="folHlink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1" name="Rectangle 177"/>
          <p:cNvSpPr>
            <a:spLocks noChangeArrowheads="1"/>
          </p:cNvSpPr>
          <p:nvPr/>
        </p:nvSpPr>
        <p:spPr bwMode="gray">
          <a:xfrm>
            <a:off x="3046413" y="6386513"/>
            <a:ext cx="508000" cy="471487"/>
          </a:xfrm>
          <a:prstGeom prst="rect">
            <a:avLst/>
          </a:prstGeom>
          <a:solidFill>
            <a:schemeClr val="folHlink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5" name="Rectangle 181"/>
          <p:cNvSpPr>
            <a:spLocks noChangeArrowheads="1"/>
          </p:cNvSpPr>
          <p:nvPr/>
        </p:nvSpPr>
        <p:spPr bwMode="gray">
          <a:xfrm>
            <a:off x="1524000" y="5918200"/>
            <a:ext cx="506413" cy="4699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6" name="Rectangle 182"/>
          <p:cNvSpPr>
            <a:spLocks noChangeArrowheads="1"/>
          </p:cNvSpPr>
          <p:nvPr/>
        </p:nvSpPr>
        <p:spPr bwMode="gray">
          <a:xfrm>
            <a:off x="2540000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7" name="Rectangle 183"/>
          <p:cNvSpPr>
            <a:spLocks noChangeArrowheads="1"/>
          </p:cNvSpPr>
          <p:nvPr/>
        </p:nvSpPr>
        <p:spPr bwMode="gray">
          <a:xfrm>
            <a:off x="2024063" y="5440363"/>
            <a:ext cx="506412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8" name="Rectangle 184"/>
          <p:cNvSpPr>
            <a:spLocks noChangeArrowheads="1"/>
          </p:cNvSpPr>
          <p:nvPr/>
        </p:nvSpPr>
        <p:spPr bwMode="gray">
          <a:xfrm>
            <a:off x="51117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9" name="Rectangle 185"/>
          <p:cNvSpPr>
            <a:spLocks noChangeArrowheads="1"/>
          </p:cNvSpPr>
          <p:nvPr/>
        </p:nvSpPr>
        <p:spPr bwMode="gray">
          <a:xfrm>
            <a:off x="4763" y="5440363"/>
            <a:ext cx="506412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0" name="Rectangle 186"/>
          <p:cNvSpPr>
            <a:spLocks noChangeArrowheads="1"/>
          </p:cNvSpPr>
          <p:nvPr/>
        </p:nvSpPr>
        <p:spPr bwMode="gray">
          <a:xfrm>
            <a:off x="1008063" y="5440363"/>
            <a:ext cx="508000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1" name="Rectangle 187"/>
          <p:cNvSpPr>
            <a:spLocks noChangeArrowheads="1"/>
          </p:cNvSpPr>
          <p:nvPr/>
        </p:nvSpPr>
        <p:spPr bwMode="gray">
          <a:xfrm>
            <a:off x="1514475" y="4972050"/>
            <a:ext cx="508000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2" name="Rectangle 188"/>
          <p:cNvSpPr>
            <a:spLocks noChangeArrowheads="1"/>
          </p:cNvSpPr>
          <p:nvPr/>
        </p:nvSpPr>
        <p:spPr bwMode="gray">
          <a:xfrm>
            <a:off x="2532063" y="4972050"/>
            <a:ext cx="508000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3" name="Rectangle 189"/>
          <p:cNvSpPr>
            <a:spLocks noChangeArrowheads="1"/>
          </p:cNvSpPr>
          <p:nvPr/>
        </p:nvSpPr>
        <p:spPr bwMode="gray">
          <a:xfrm>
            <a:off x="511175" y="4972050"/>
            <a:ext cx="506413" cy="473075"/>
          </a:xfrm>
          <a:prstGeom prst="rect">
            <a:avLst/>
          </a:prstGeom>
          <a:solidFill>
            <a:schemeClr val="folHlink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4" name="Rectangle 190"/>
          <p:cNvSpPr>
            <a:spLocks noChangeArrowheads="1"/>
          </p:cNvSpPr>
          <p:nvPr/>
        </p:nvSpPr>
        <p:spPr bwMode="gray">
          <a:xfrm>
            <a:off x="12700" y="6386513"/>
            <a:ext cx="508000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5" name="Rectangle 191"/>
          <p:cNvSpPr>
            <a:spLocks noChangeArrowheads="1"/>
          </p:cNvSpPr>
          <p:nvPr/>
        </p:nvSpPr>
        <p:spPr bwMode="gray">
          <a:xfrm>
            <a:off x="1016000" y="6386513"/>
            <a:ext cx="508000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6" name="Rectangle 192"/>
          <p:cNvSpPr>
            <a:spLocks noChangeArrowheads="1"/>
          </p:cNvSpPr>
          <p:nvPr/>
        </p:nvSpPr>
        <p:spPr bwMode="gray">
          <a:xfrm>
            <a:off x="2024063" y="6384925"/>
            <a:ext cx="506412" cy="471488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8" name="Rectangle 194"/>
          <p:cNvSpPr>
            <a:spLocks noChangeArrowheads="1"/>
          </p:cNvSpPr>
          <p:nvPr/>
        </p:nvSpPr>
        <p:spPr bwMode="gray">
          <a:xfrm>
            <a:off x="0" y="4908550"/>
            <a:ext cx="9144000" cy="1477963"/>
          </a:xfrm>
          <a:prstGeom prst="rect">
            <a:avLst/>
          </a:prstGeom>
          <a:gradFill rotWithShape="1">
            <a:gsLst>
              <a:gs pos="0">
                <a:schemeClr val="bg1">
                  <a:alpha val="89999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219200" y="228600"/>
            <a:ext cx="7391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588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036496" cy="536104"/>
          </a:xfrm>
        </p:spPr>
        <p:txBody>
          <a:bodyPr/>
          <a:lstStyle/>
          <a:p>
            <a:pPr algn="ctr"/>
            <a:r>
              <a:rPr lang="ru-RU" sz="3200" dirty="0"/>
              <a:t>Основные показатели </a:t>
            </a:r>
            <a:r>
              <a:rPr lang="ru-RU" sz="3200" dirty="0" smtClean="0"/>
              <a:t>успеваемости лицея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44202"/>
              </p:ext>
            </p:extLst>
          </p:nvPr>
        </p:nvGraphicFramePr>
        <p:xfrm>
          <a:off x="17912" y="1412776"/>
          <a:ext cx="912608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849468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051355"/>
              </p:ext>
            </p:extLst>
          </p:nvPr>
        </p:nvGraphicFramePr>
        <p:xfrm>
          <a:off x="179512" y="1268761"/>
          <a:ext cx="856931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44368" y="4149080"/>
            <a:ext cx="41044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dirty="0">
                <a:solidFill>
                  <a:srgbClr val="000000"/>
                </a:solidFill>
                <a:latin typeface="Arial" charset="0"/>
              </a:rPr>
              <a:t>Положительная динамика в течение учебного года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dirty="0">
                <a:solidFill>
                  <a:srgbClr val="000000"/>
                </a:solidFill>
                <a:latin typeface="Arial" charset="0"/>
              </a:rPr>
              <a:t>2. Снижение  качества </a:t>
            </a:r>
            <a:r>
              <a:rPr lang="ru-RU" dirty="0">
                <a:solidFill>
                  <a:srgbClr val="000000"/>
                </a:solidFill>
                <a:latin typeface="Arial" charset="0"/>
              </a:rPr>
              <a:t>знаний в </a:t>
            </a:r>
            <a:r>
              <a:rPr lang="ru-RU" dirty="0">
                <a:solidFill>
                  <a:srgbClr val="000000"/>
                </a:solidFill>
                <a:latin typeface="Arial" charset="0"/>
              </a:rPr>
              <a:t>10-11-ых  классов обусловлено низким качеством знаний в 10 А классе </a:t>
            </a:r>
            <a:r>
              <a:rPr lang="ru-RU" dirty="0">
                <a:solidFill>
                  <a:srgbClr val="000000"/>
                </a:solidFill>
                <a:latin typeface="Arial" charset="0"/>
              </a:rPr>
              <a:t>-20,83</a:t>
            </a:r>
            <a:r>
              <a:rPr lang="ru-RU" dirty="0">
                <a:solidFill>
                  <a:srgbClr val="000000"/>
                </a:solidFill>
                <a:latin typeface="Arial" charset="0"/>
              </a:rPr>
              <a:t>%.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dirty="0">
                <a:solidFill>
                  <a:srgbClr val="000000"/>
                </a:solidFill>
                <a:latin typeface="Arial" charset="0"/>
              </a:rPr>
              <a:t>Положительная динамика количества отличников по уровням за два года</a:t>
            </a:r>
            <a:endParaRPr lang="ru-RU" b="1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5388941"/>
              </p:ext>
            </p:extLst>
          </p:nvPr>
        </p:nvGraphicFramePr>
        <p:xfrm>
          <a:off x="395536" y="4301589"/>
          <a:ext cx="4104456" cy="2167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107504" y="228600"/>
            <a:ext cx="9036496" cy="838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</a:defRPr>
            </a:lvl9pPr>
          </a:lstStyle>
          <a:p>
            <a:r>
              <a:rPr lang="ru-RU" sz="3200" kern="0" dirty="0" smtClean="0"/>
              <a:t>Основные показатели </a:t>
            </a:r>
            <a:r>
              <a:rPr lang="ru-RU" sz="3200" kern="0" dirty="0" smtClean="0"/>
              <a:t>успеваемости лицея</a:t>
            </a:r>
            <a:endParaRPr lang="ru-RU" sz="3200" kern="0" dirty="0"/>
          </a:p>
        </p:txBody>
      </p:sp>
    </p:spTree>
    <p:extLst>
      <p:ext uri="{BB962C8B-B14F-4D97-AF65-F5344CB8AC3E}">
        <p14:creationId xmlns:p14="http://schemas.microsoft.com/office/powerpoint/2010/main" val="106507072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581TGp_gold_light">
  <a:themeElements>
    <a:clrScheme name="Другая 14">
      <a:dk1>
        <a:srgbClr val="000000"/>
      </a:dk1>
      <a:lt1>
        <a:srgbClr val="FFFFFF"/>
      </a:lt1>
      <a:dk2>
        <a:srgbClr val="7090BD"/>
      </a:dk2>
      <a:lt2>
        <a:srgbClr val="333333"/>
      </a:lt2>
      <a:accent1>
        <a:srgbClr val="5A90C2"/>
      </a:accent1>
      <a:accent2>
        <a:srgbClr val="8AC246"/>
      </a:accent2>
      <a:accent3>
        <a:srgbClr val="FFFFFF"/>
      </a:accent3>
      <a:accent4>
        <a:srgbClr val="000000"/>
      </a:accent4>
      <a:accent5>
        <a:srgbClr val="B5C6DD"/>
      </a:accent5>
      <a:accent6>
        <a:srgbClr val="7DB03F"/>
      </a:accent6>
      <a:hlink>
        <a:srgbClr val="F6831A"/>
      </a:hlink>
      <a:folHlink>
        <a:srgbClr val="EFC821"/>
      </a:folHlink>
    </a:clrScheme>
    <a:fontScheme name="Default Design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800000"/>
        </a:dk2>
        <a:lt2>
          <a:srgbClr val="333333"/>
        </a:lt2>
        <a:accent1>
          <a:srgbClr val="EB6743"/>
        </a:accent1>
        <a:accent2>
          <a:srgbClr val="D3A911"/>
        </a:accent2>
        <a:accent3>
          <a:srgbClr val="FFFFFF"/>
        </a:accent3>
        <a:accent4>
          <a:srgbClr val="000000"/>
        </a:accent4>
        <a:accent5>
          <a:srgbClr val="F3B8B0"/>
        </a:accent5>
        <a:accent6>
          <a:srgbClr val="BF990E"/>
        </a:accent6>
        <a:hlink>
          <a:srgbClr val="7B9B63"/>
        </a:hlink>
        <a:folHlink>
          <a:srgbClr val="38A3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2E507A"/>
        </a:dk2>
        <a:lt2>
          <a:srgbClr val="333333"/>
        </a:lt2>
        <a:accent1>
          <a:srgbClr val="5A90C2"/>
        </a:accent1>
        <a:accent2>
          <a:srgbClr val="8AC246"/>
        </a:accent2>
        <a:accent3>
          <a:srgbClr val="FFFFFF"/>
        </a:accent3>
        <a:accent4>
          <a:srgbClr val="000000"/>
        </a:accent4>
        <a:accent5>
          <a:srgbClr val="B5C6DD"/>
        </a:accent5>
        <a:accent6>
          <a:srgbClr val="7DB03F"/>
        </a:accent6>
        <a:hlink>
          <a:srgbClr val="F6831A"/>
        </a:hlink>
        <a:folHlink>
          <a:srgbClr val="EFC8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A82A9F"/>
        </a:dk2>
        <a:lt2>
          <a:srgbClr val="4D4D4D"/>
        </a:lt2>
        <a:accent1>
          <a:srgbClr val="12B4D4"/>
        </a:accent1>
        <a:accent2>
          <a:srgbClr val="F1C23D"/>
        </a:accent2>
        <a:accent3>
          <a:srgbClr val="FFFFFF"/>
        </a:accent3>
        <a:accent4>
          <a:srgbClr val="000000"/>
        </a:accent4>
        <a:accent5>
          <a:srgbClr val="AAD6E6"/>
        </a:accent5>
        <a:accent6>
          <a:srgbClr val="DAB036"/>
        </a:accent6>
        <a:hlink>
          <a:srgbClr val="8CA62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581TGp_gold_light</vt:lpstr>
      <vt:lpstr>Основные показатели успеваемости лицея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показатели успеваемости лицея  </dc:title>
  <dc:creator>Марина Ю. Беззубова</dc:creator>
  <cp:lastModifiedBy>Марина Ю. Беззубова</cp:lastModifiedBy>
  <cp:revision>1</cp:revision>
  <dcterms:created xsi:type="dcterms:W3CDTF">2019-11-08T08:05:09Z</dcterms:created>
  <dcterms:modified xsi:type="dcterms:W3CDTF">2019-11-08T08:06:25Z</dcterms:modified>
</cp:coreProperties>
</file>