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5" r:id="rId3"/>
    <p:sldId id="258" r:id="rId4"/>
    <p:sldId id="259" r:id="rId5"/>
    <p:sldId id="260" r:id="rId6"/>
    <p:sldId id="257" r:id="rId7"/>
    <p:sldId id="265" r:id="rId8"/>
    <p:sldId id="266" r:id="rId9"/>
    <p:sldId id="261" r:id="rId10"/>
    <p:sldId id="262" r:id="rId11"/>
    <p:sldId id="263" r:id="rId12"/>
    <p:sldId id="264" r:id="rId13"/>
    <p:sldId id="267" r:id="rId14"/>
    <p:sldId id="268" r:id="rId15"/>
    <p:sldId id="272" r:id="rId16"/>
    <p:sldId id="269" r:id="rId17"/>
    <p:sldId id="270" r:id="rId18"/>
    <p:sldId id="271" r:id="rId19"/>
    <p:sldId id="275" r:id="rId20"/>
    <p:sldId id="273" r:id="rId21"/>
    <p:sldId id="274" r:id="rId22"/>
    <p:sldId id="276" r:id="rId23"/>
    <p:sldId id="277" r:id="rId24"/>
    <p:sldId id="278" r:id="rId25"/>
    <p:sldId id="279" r:id="rId26"/>
    <p:sldId id="280" r:id="rId27"/>
    <p:sldId id="283"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3" r:id="rId52"/>
    <p:sldId id="314" r:id="rId53"/>
    <p:sldId id="315" r:id="rId54"/>
    <p:sldId id="311" r:id="rId55"/>
    <p:sldId id="308" r:id="rId56"/>
    <p:sldId id="309" r:id="rId57"/>
    <p:sldId id="312" r:id="rId58"/>
    <p:sldId id="316" r:id="rId59"/>
    <p:sldId id="320" r:id="rId60"/>
    <p:sldId id="317" r:id="rId61"/>
    <p:sldId id="318" r:id="rId62"/>
    <p:sldId id="319"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6" autoAdjust="0"/>
  </p:normalViewPr>
  <p:slideViewPr>
    <p:cSldViewPr>
      <p:cViewPr>
        <p:scale>
          <a:sx n="77" d="100"/>
          <a:sy n="77" d="100"/>
        </p:scale>
        <p:origin x="-11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50DBA3A-6820-4E12-BAD9-6F5AC82EA7B8}" type="datetimeFigureOut">
              <a:rPr lang="ru-RU" smtClean="0"/>
              <a:t>30.10.2018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37B8294-9FFD-46BA-BF12-4B7613B79DB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0DBA3A-6820-4E12-BAD9-6F5AC82EA7B8}" type="datetimeFigureOut">
              <a:rPr lang="ru-RU" smtClean="0"/>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7B8294-9FFD-46BA-BF12-4B7613B79DB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0DBA3A-6820-4E12-BAD9-6F5AC82EA7B8}" type="datetimeFigureOut">
              <a:rPr lang="ru-RU" smtClean="0"/>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7B8294-9FFD-46BA-BF12-4B7613B79DB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50DBA3A-6820-4E12-BAD9-6F5AC82EA7B8}" type="datetimeFigureOut">
              <a:rPr lang="ru-RU" smtClean="0"/>
              <a:t>30.10.2018</a:t>
            </a:fld>
            <a:endParaRPr lang="ru-RU"/>
          </a:p>
        </p:txBody>
      </p:sp>
      <p:sp>
        <p:nvSpPr>
          <p:cNvPr id="9" name="Номер слайда 8"/>
          <p:cNvSpPr>
            <a:spLocks noGrp="1"/>
          </p:cNvSpPr>
          <p:nvPr>
            <p:ph type="sldNum" sz="quarter" idx="15"/>
          </p:nvPr>
        </p:nvSpPr>
        <p:spPr/>
        <p:txBody>
          <a:bodyPr rtlCol="0"/>
          <a:lstStyle/>
          <a:p>
            <a:fld id="{B37B8294-9FFD-46BA-BF12-4B7613B79DBC}"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50DBA3A-6820-4E12-BAD9-6F5AC82EA7B8}" type="datetimeFigureOut">
              <a:rPr lang="ru-RU" smtClean="0"/>
              <a:t>30.10.2018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37B8294-9FFD-46BA-BF12-4B7613B79DB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50DBA3A-6820-4E12-BAD9-6F5AC82EA7B8}" type="datetimeFigureOut">
              <a:rPr lang="ru-RU" smtClean="0"/>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7B8294-9FFD-46BA-BF12-4B7613B79DBC}"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50DBA3A-6820-4E12-BAD9-6F5AC82EA7B8}" type="datetimeFigureOut">
              <a:rPr lang="ru-RU" smtClean="0"/>
              <a:t>30.10.2018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7B8294-9FFD-46BA-BF12-4B7613B79DBC}"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50DBA3A-6820-4E12-BAD9-6F5AC82EA7B8}" type="datetimeFigureOut">
              <a:rPr lang="ru-RU" smtClean="0"/>
              <a:t>30.10.2018</a:t>
            </a:fld>
            <a:endParaRPr lang="ru-RU"/>
          </a:p>
        </p:txBody>
      </p:sp>
      <p:sp>
        <p:nvSpPr>
          <p:cNvPr id="7" name="Номер слайда 6"/>
          <p:cNvSpPr>
            <a:spLocks noGrp="1"/>
          </p:cNvSpPr>
          <p:nvPr>
            <p:ph type="sldNum" sz="quarter" idx="11"/>
          </p:nvPr>
        </p:nvSpPr>
        <p:spPr/>
        <p:txBody>
          <a:bodyPr rtlCol="0"/>
          <a:lstStyle/>
          <a:p>
            <a:fld id="{B37B8294-9FFD-46BA-BF12-4B7613B79DBC}"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0DBA3A-6820-4E12-BAD9-6F5AC82EA7B8}" type="datetimeFigureOut">
              <a:rPr lang="ru-RU" smtClean="0"/>
              <a:t>30.10.2018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7B8294-9FFD-46BA-BF12-4B7613B79DB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50DBA3A-6820-4E12-BAD9-6F5AC82EA7B8}" type="datetimeFigureOut">
              <a:rPr lang="ru-RU" smtClean="0"/>
              <a:t>30.10.2018</a:t>
            </a:fld>
            <a:endParaRPr lang="ru-RU"/>
          </a:p>
        </p:txBody>
      </p:sp>
      <p:sp>
        <p:nvSpPr>
          <p:cNvPr id="22" name="Номер слайда 21"/>
          <p:cNvSpPr>
            <a:spLocks noGrp="1"/>
          </p:cNvSpPr>
          <p:nvPr>
            <p:ph type="sldNum" sz="quarter" idx="15"/>
          </p:nvPr>
        </p:nvSpPr>
        <p:spPr/>
        <p:txBody>
          <a:bodyPr rtlCol="0"/>
          <a:lstStyle/>
          <a:p>
            <a:fld id="{B37B8294-9FFD-46BA-BF12-4B7613B79DBC}"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50DBA3A-6820-4E12-BAD9-6F5AC82EA7B8}" type="datetimeFigureOut">
              <a:rPr lang="ru-RU" smtClean="0"/>
              <a:t>30.10.2018</a:t>
            </a:fld>
            <a:endParaRPr lang="ru-RU"/>
          </a:p>
        </p:txBody>
      </p:sp>
      <p:sp>
        <p:nvSpPr>
          <p:cNvPr id="18" name="Номер слайда 17"/>
          <p:cNvSpPr>
            <a:spLocks noGrp="1"/>
          </p:cNvSpPr>
          <p:nvPr>
            <p:ph type="sldNum" sz="quarter" idx="11"/>
          </p:nvPr>
        </p:nvSpPr>
        <p:spPr/>
        <p:txBody>
          <a:bodyPr rtlCol="0"/>
          <a:lstStyle/>
          <a:p>
            <a:fld id="{B37B8294-9FFD-46BA-BF12-4B7613B79DBC}"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50DBA3A-6820-4E12-BAD9-6F5AC82EA7B8}" type="datetimeFigureOut">
              <a:rPr lang="ru-RU" smtClean="0"/>
              <a:t>30.10.2018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37B8294-9FFD-46BA-BF12-4B7613B79DB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476672"/>
            <a:ext cx="6768752" cy="2736304"/>
          </a:xfrm>
        </p:spPr>
        <p:txBody>
          <a:bodyPr>
            <a:noAutofit/>
          </a:bodyPr>
          <a:lstStyle/>
          <a:p>
            <a:pPr algn="ctr"/>
            <a:r>
              <a:rPr lang="ru-RU" sz="4000" i="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Особенности решения и оценивания заданий</a:t>
            </a:r>
            <a:br>
              <a:rPr lang="ru-RU" sz="4000" i="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000" i="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22-28 ЕГЭ по биологии </a:t>
            </a:r>
            <a:br>
              <a:rPr lang="ru-RU" sz="4000" i="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000" i="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2018-2019гг.</a:t>
            </a:r>
            <a:br>
              <a:rPr lang="ru-RU" sz="4000" i="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ru-RU" sz="40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55776" y="3861048"/>
            <a:ext cx="6172200" cy="1371600"/>
          </a:xfrm>
        </p:spPr>
        <p:txBody>
          <a:bodyPr>
            <a:noAutofit/>
          </a:bodyPr>
          <a:lstStyle/>
          <a:p>
            <a:pPr algn="r"/>
            <a:r>
              <a:rPr lang="ru-RU" sz="280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ЭКСПЕРТЫ ПРЕДМЕТНОЙ КОМИССИИ  ЕГЭ </a:t>
            </a:r>
          </a:p>
          <a:p>
            <a:pPr algn="r"/>
            <a:r>
              <a:rPr lang="ru-RU" sz="280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 БИОЛОГИИ: </a:t>
            </a:r>
            <a:r>
              <a:rPr lang="ru-RU" sz="2800" dirty="0" err="1"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Хехнева</a:t>
            </a:r>
            <a:r>
              <a:rPr lang="ru-RU" sz="280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Е.Б.</a:t>
            </a:r>
          </a:p>
          <a:p>
            <a:pPr algn="r"/>
            <a:r>
              <a:rPr lang="ru-RU" sz="2800"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Бирюкова С.В.</a:t>
            </a:r>
            <a:endParaRPr lang="ru-RU" sz="28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0732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sz="quarter" idx="1"/>
            <p:extLst>
              <p:ext uri="{D42A27DB-BD31-4B8C-83A1-F6EECF244321}">
                <p14:modId xmlns:p14="http://schemas.microsoft.com/office/powerpoint/2010/main" val="2415043124"/>
              </p:ext>
            </p:extLst>
          </p:nvPr>
        </p:nvGraphicFramePr>
        <p:xfrm>
          <a:off x="457200" y="548680"/>
          <a:ext cx="7467600" cy="5603984"/>
        </p:xfrm>
        <a:graphic>
          <a:graphicData uri="http://schemas.openxmlformats.org/drawingml/2006/table">
            <a:tbl>
              <a:tblPr firstRow="1" bandRow="1">
                <a:tableStyleId>{5C22544A-7EE6-4342-B048-85BDC9FD1C3A}</a:tableStyleId>
              </a:tblPr>
              <a:tblGrid>
                <a:gridCol w="6347048"/>
                <a:gridCol w="1120552"/>
              </a:tblGrid>
              <a:tr h="1296144">
                <a:tc>
                  <a:txBody>
                    <a:bodyPr/>
                    <a:lstStyle/>
                    <a:p>
                      <a:r>
                        <a:rPr lang="ru-RU" dirty="0" smtClean="0"/>
                        <a:t>Содержание верного ответа и указания по оцениванию</a:t>
                      </a:r>
                    </a:p>
                    <a:p>
                      <a:r>
                        <a:rPr lang="ru-RU" dirty="0" smtClean="0"/>
                        <a:t>(допускаются иные формулировки ответа, не искажающие его смысла)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Баллы</a:t>
                      </a:r>
                    </a:p>
                  </a:txBody>
                  <a:tcPr/>
                </a:tc>
              </a:tr>
              <a:tr h="370840">
                <a:tc>
                  <a:txBody>
                    <a:bodyPr/>
                    <a:lstStyle/>
                    <a:p>
                      <a:r>
                        <a:rPr lang="ru-RU" b="1" dirty="0" smtClean="0">
                          <a:solidFill>
                            <a:schemeClr val="accent3">
                              <a:lumMod val="50000"/>
                            </a:schemeClr>
                          </a:solidFill>
                        </a:rPr>
                        <a:t>Элементы ответа:</a:t>
                      </a:r>
                    </a:p>
                    <a:p>
                      <a:pPr marL="342900" indent="-342900">
                        <a:buAutoNum type="arabicParenR"/>
                      </a:pPr>
                      <a:r>
                        <a:rPr lang="ru-RU" b="1" dirty="0" smtClean="0">
                          <a:solidFill>
                            <a:schemeClr val="accent3">
                              <a:lumMod val="50000"/>
                            </a:schemeClr>
                          </a:solidFill>
                        </a:rPr>
                        <a:t>это биологический способ борьбы с вредителями культурных растений;</a:t>
                      </a:r>
                    </a:p>
                    <a:p>
                      <a:pPr marL="342900" indent="-342900">
                        <a:buAutoNum type="arabicParenR"/>
                      </a:pPr>
                      <a:r>
                        <a:rPr lang="ru-RU" b="1" dirty="0" smtClean="0">
                          <a:solidFill>
                            <a:schemeClr val="accent3">
                              <a:lumMod val="50000"/>
                            </a:schemeClr>
                          </a:solidFill>
                        </a:rPr>
                        <a:t>он не загрязняет окружающую среду, не оказывает отрицательного влияния на растения </a:t>
                      </a:r>
                      <a:endParaRPr lang="ru-RU" b="1" dirty="0">
                        <a:solidFill>
                          <a:schemeClr val="accent3">
                            <a:lumMod val="50000"/>
                          </a:schemeClr>
                        </a:solidFill>
                      </a:endParaRPr>
                    </a:p>
                  </a:txBody>
                  <a:tcPr/>
                </a:tc>
                <a:tc>
                  <a:txBody>
                    <a:bodyPr/>
                    <a:lstStyle/>
                    <a:p>
                      <a:endParaRPr lang="ru-RU" dirty="0"/>
                    </a:p>
                  </a:txBody>
                  <a:tcPr/>
                </a:tc>
              </a:tr>
              <a:tr h="370840">
                <a:tc>
                  <a:txBody>
                    <a:bodyPr/>
                    <a:lstStyle/>
                    <a:p>
                      <a:r>
                        <a:rPr lang="ru-RU" b="1" dirty="0" smtClean="0">
                          <a:solidFill>
                            <a:schemeClr val="accent3">
                              <a:lumMod val="50000"/>
                            </a:schemeClr>
                          </a:solidFill>
                        </a:rPr>
                        <a:t>Ответ включает в себя все названные выше элементы и не содержит биологических ошибок</a:t>
                      </a:r>
                      <a:endParaRPr lang="ru-RU" b="1" dirty="0">
                        <a:solidFill>
                          <a:schemeClr val="accent3">
                            <a:lumMod val="50000"/>
                          </a:schemeClr>
                        </a:solidFill>
                      </a:endParaRPr>
                    </a:p>
                  </a:txBody>
                  <a:tcPr/>
                </a:tc>
                <a:tc>
                  <a:txBody>
                    <a:bodyPr/>
                    <a:lstStyle/>
                    <a:p>
                      <a:pPr algn="ctr"/>
                      <a:r>
                        <a:rPr lang="ru-RU" b="1" dirty="0" smtClean="0">
                          <a:solidFill>
                            <a:schemeClr val="accent3">
                              <a:lumMod val="50000"/>
                            </a:schemeClr>
                          </a:solidFill>
                        </a:rPr>
                        <a:t>2</a:t>
                      </a:r>
                      <a:endParaRPr lang="ru-RU" b="1" dirty="0">
                        <a:solidFill>
                          <a:schemeClr val="accent3">
                            <a:lumMod val="50000"/>
                          </a:schemeClr>
                        </a:solidFill>
                      </a:endParaRPr>
                    </a:p>
                  </a:txBody>
                  <a:tcPr/>
                </a:tc>
              </a:tr>
              <a:tr h="370840">
                <a:tc>
                  <a:txBody>
                    <a:bodyPr/>
                    <a:lstStyle/>
                    <a:p>
                      <a:r>
                        <a:rPr lang="ru-RU" b="1" dirty="0" smtClean="0">
                          <a:solidFill>
                            <a:schemeClr val="accent3">
                              <a:lumMod val="50000"/>
                            </a:schemeClr>
                          </a:solidFill>
                        </a:rPr>
                        <a:t>Ответ включает в себя один из названных выше элементов, ИЛИ ответ включает в себя два названных выше элемента, но содержит биологические ошибки</a:t>
                      </a:r>
                      <a:endParaRPr lang="ru-RU" b="1" dirty="0">
                        <a:solidFill>
                          <a:schemeClr val="accent3">
                            <a:lumMod val="50000"/>
                          </a:schemeClr>
                        </a:solidFill>
                      </a:endParaRPr>
                    </a:p>
                  </a:txBody>
                  <a:tcPr/>
                </a:tc>
                <a:tc>
                  <a:txBody>
                    <a:bodyPr/>
                    <a:lstStyle/>
                    <a:p>
                      <a:pPr algn="ctr"/>
                      <a:r>
                        <a:rPr lang="ru-RU" b="1" dirty="0" smtClean="0">
                          <a:solidFill>
                            <a:schemeClr val="accent3">
                              <a:lumMod val="50000"/>
                            </a:schemeClr>
                          </a:solidFill>
                        </a:rPr>
                        <a:t>1</a:t>
                      </a:r>
                      <a:endParaRPr lang="ru-RU" b="1" dirty="0">
                        <a:solidFill>
                          <a:schemeClr val="accent3">
                            <a:lumMod val="50000"/>
                          </a:schemeClr>
                        </a:solidFill>
                      </a:endParaRPr>
                    </a:p>
                  </a:txBody>
                  <a:tcPr/>
                </a:tc>
              </a:tr>
              <a:tr h="370840">
                <a:tc>
                  <a:txBody>
                    <a:bodyPr/>
                    <a:lstStyle/>
                    <a:p>
                      <a:r>
                        <a:rPr lang="ru-RU" b="1" dirty="0" smtClean="0">
                          <a:solidFill>
                            <a:schemeClr val="accent3">
                              <a:lumMod val="50000"/>
                            </a:schemeClr>
                          </a:solidFill>
                        </a:rPr>
                        <a:t>Ответ неправильный</a:t>
                      </a:r>
                      <a:endParaRPr lang="ru-RU" b="1" dirty="0">
                        <a:solidFill>
                          <a:schemeClr val="accent3">
                            <a:lumMod val="50000"/>
                          </a:schemeClr>
                        </a:solidFill>
                      </a:endParaRPr>
                    </a:p>
                  </a:txBody>
                  <a:tcPr/>
                </a:tc>
                <a:tc>
                  <a:txBody>
                    <a:bodyPr/>
                    <a:lstStyle/>
                    <a:p>
                      <a:pPr algn="ctr"/>
                      <a:r>
                        <a:rPr lang="ru-RU" b="1" dirty="0" smtClean="0">
                          <a:solidFill>
                            <a:schemeClr val="accent3">
                              <a:lumMod val="50000"/>
                            </a:schemeClr>
                          </a:solidFill>
                        </a:rPr>
                        <a:t>0</a:t>
                      </a:r>
                      <a:endParaRPr lang="ru-RU" b="1" dirty="0">
                        <a:solidFill>
                          <a:schemeClr val="accent3">
                            <a:lumMod val="50000"/>
                          </a:schemeClr>
                        </a:solidFill>
                      </a:endParaRPr>
                    </a:p>
                  </a:txBody>
                  <a:tcPr/>
                </a:tc>
              </a:tr>
              <a:tr h="370840">
                <a:tc>
                  <a:txBody>
                    <a:bodyPr/>
                    <a:lstStyle/>
                    <a:p>
                      <a:pPr algn="r"/>
                      <a:r>
                        <a:rPr lang="ru-RU" b="1" i="1" dirty="0" smtClean="0">
                          <a:solidFill>
                            <a:schemeClr val="accent3">
                              <a:lumMod val="50000"/>
                            </a:schemeClr>
                          </a:solidFill>
                        </a:rPr>
                        <a:t>Максимальный балл</a:t>
                      </a:r>
                      <a:endParaRPr lang="ru-RU" b="1" i="1" dirty="0">
                        <a:solidFill>
                          <a:schemeClr val="accent3">
                            <a:lumMod val="50000"/>
                          </a:schemeClr>
                        </a:solidFill>
                      </a:endParaRPr>
                    </a:p>
                  </a:txBody>
                  <a:tcPr/>
                </a:tc>
                <a:tc>
                  <a:txBody>
                    <a:bodyPr/>
                    <a:lstStyle/>
                    <a:p>
                      <a:pPr algn="ctr"/>
                      <a:r>
                        <a:rPr lang="ru-RU" b="1" dirty="0" smtClean="0">
                          <a:solidFill>
                            <a:schemeClr val="accent3">
                              <a:lumMod val="50000"/>
                            </a:schemeClr>
                          </a:solidFill>
                        </a:rPr>
                        <a:t>2</a:t>
                      </a:r>
                      <a:endParaRPr lang="ru-RU" b="1"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184077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solidFill>
                  <a:schemeClr val="accent3">
                    <a:lumMod val="50000"/>
                  </a:schemeClr>
                </a:solidFill>
              </a:rPr>
              <a:t>Ответ участника 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97" y="1772816"/>
            <a:ext cx="830435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40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1"/>
          </p:nvPr>
        </p:nvSpPr>
        <p:spPr>
          <a:xfrm>
            <a:off x="457200" y="692696"/>
            <a:ext cx="7467600" cy="5781256"/>
          </a:xfrm>
        </p:spPr>
        <p:txBody>
          <a:bodyPr>
            <a:normAutofit lnSpcReduction="10000"/>
          </a:bodyPr>
          <a:lstStyle/>
          <a:p>
            <a:r>
              <a:rPr lang="ru-RU" b="1" dirty="0">
                <a:solidFill>
                  <a:schemeClr val="accent3">
                    <a:lumMod val="50000"/>
                  </a:schemeClr>
                </a:solidFill>
              </a:rPr>
              <a:t>Выставленные экспертами баллы: 0/1</a:t>
            </a:r>
            <a:r>
              <a:rPr lang="ru-RU" b="1" dirty="0" smtClean="0">
                <a:solidFill>
                  <a:schemeClr val="accent3">
                    <a:lumMod val="50000"/>
                  </a:schemeClr>
                </a:solidFill>
              </a:rPr>
              <a:t>;</a:t>
            </a:r>
          </a:p>
          <a:p>
            <a:pPr marL="0" indent="0">
              <a:buNone/>
            </a:pPr>
            <a:r>
              <a:rPr lang="ru-RU" b="1" dirty="0" smtClean="0">
                <a:solidFill>
                  <a:schemeClr val="accent3">
                    <a:lumMod val="50000"/>
                  </a:schemeClr>
                </a:solidFill>
              </a:rPr>
              <a:t> </a:t>
            </a:r>
            <a:r>
              <a:rPr lang="ru-RU" b="1" dirty="0">
                <a:solidFill>
                  <a:schemeClr val="accent3">
                    <a:lumMod val="50000"/>
                  </a:schemeClr>
                </a:solidFill>
              </a:rPr>
              <a:t>оценка выпускника – 1балл.</a:t>
            </a:r>
          </a:p>
          <a:p>
            <a:r>
              <a:rPr lang="ru-RU" b="1" dirty="0" smtClean="0">
                <a:solidFill>
                  <a:schemeClr val="accent3">
                    <a:lumMod val="50000"/>
                  </a:schemeClr>
                </a:solidFill>
              </a:rPr>
              <a:t>При </a:t>
            </a:r>
            <a:r>
              <a:rPr lang="ru-RU" b="1" dirty="0">
                <a:solidFill>
                  <a:schemeClr val="accent3">
                    <a:lumMod val="50000"/>
                  </a:schemeClr>
                </a:solidFill>
              </a:rPr>
              <a:t>ответе на вопрос выпускник не дал правильного ответа на первый элемент. Он </a:t>
            </a:r>
            <a:r>
              <a:rPr lang="ru-RU" b="1" dirty="0" smtClean="0">
                <a:solidFill>
                  <a:schemeClr val="accent3">
                    <a:lumMod val="50000"/>
                  </a:schemeClr>
                </a:solidFill>
              </a:rPr>
              <a:t>не смог </a:t>
            </a:r>
            <a:r>
              <a:rPr lang="ru-RU" b="1" dirty="0">
                <a:solidFill>
                  <a:schemeClr val="accent3">
                    <a:lumMod val="50000"/>
                  </a:schemeClr>
                </a:solidFill>
              </a:rPr>
              <a:t>понять, что такой метод называют «биологическим» методом борьбы с </a:t>
            </a:r>
            <a:r>
              <a:rPr lang="ru-RU" b="1" dirty="0" smtClean="0">
                <a:solidFill>
                  <a:schemeClr val="accent3">
                    <a:lumMod val="50000"/>
                  </a:schemeClr>
                </a:solidFill>
              </a:rPr>
              <a:t>вредителями сельскохозяйственных </a:t>
            </a:r>
            <a:r>
              <a:rPr lang="ru-RU" b="1" dirty="0">
                <a:solidFill>
                  <a:schemeClr val="accent3">
                    <a:lumMod val="50000"/>
                  </a:schemeClr>
                </a:solidFill>
              </a:rPr>
              <a:t>растений. </a:t>
            </a:r>
            <a:r>
              <a:rPr lang="ru-RU" b="1" dirty="0" smtClean="0">
                <a:solidFill>
                  <a:schemeClr val="accent3">
                    <a:lumMod val="50000"/>
                  </a:schemeClr>
                </a:solidFill>
              </a:rPr>
              <a:t>Однако,  </a:t>
            </a:r>
            <a:r>
              <a:rPr lang="ru-RU" b="1" dirty="0">
                <a:solidFill>
                  <a:schemeClr val="accent3">
                    <a:lumMod val="50000"/>
                  </a:schemeClr>
                </a:solidFill>
              </a:rPr>
              <a:t>он указал, что это паразитизм, что является </a:t>
            </a:r>
            <a:r>
              <a:rPr lang="ru-RU" b="1" dirty="0" smtClean="0">
                <a:solidFill>
                  <a:schemeClr val="accent3">
                    <a:lumMod val="50000"/>
                  </a:schemeClr>
                </a:solidFill>
              </a:rPr>
              <a:t>основой биологического </a:t>
            </a:r>
            <a:r>
              <a:rPr lang="ru-RU" b="1" dirty="0">
                <a:solidFill>
                  <a:schemeClr val="accent3">
                    <a:lumMod val="50000"/>
                  </a:schemeClr>
                </a:solidFill>
              </a:rPr>
              <a:t>способа. Он описал негативное воздействие химического метода </a:t>
            </a:r>
            <a:r>
              <a:rPr lang="ru-RU" b="1" dirty="0" smtClean="0">
                <a:solidFill>
                  <a:schemeClr val="accent3">
                    <a:lumMod val="50000"/>
                  </a:schemeClr>
                </a:solidFill>
              </a:rPr>
              <a:t>на культурные </a:t>
            </a:r>
            <a:r>
              <a:rPr lang="ru-RU" b="1" dirty="0" smtClean="0">
                <a:solidFill>
                  <a:schemeClr val="accent3">
                    <a:lumMod val="50000"/>
                  </a:schemeClr>
                </a:solidFill>
              </a:rPr>
              <a:t>растения.</a:t>
            </a:r>
          </a:p>
          <a:p>
            <a:r>
              <a:rPr lang="ru-RU" b="1" dirty="0" smtClean="0">
                <a:solidFill>
                  <a:schemeClr val="accent3">
                    <a:lumMod val="50000"/>
                  </a:schemeClr>
                </a:solidFill>
              </a:rPr>
              <a:t>Первый </a:t>
            </a:r>
            <a:r>
              <a:rPr lang="ru-RU" b="1" dirty="0">
                <a:solidFill>
                  <a:schemeClr val="accent3">
                    <a:lumMod val="50000"/>
                  </a:schemeClr>
                </a:solidFill>
              </a:rPr>
              <a:t>эксперт выставил 0 баллов. Считаем, что он занизил </a:t>
            </a:r>
            <a:r>
              <a:rPr lang="ru-RU" b="1" dirty="0" smtClean="0">
                <a:solidFill>
                  <a:schemeClr val="accent3">
                    <a:lumMod val="50000"/>
                  </a:schemeClr>
                </a:solidFill>
              </a:rPr>
              <a:t>оценку.</a:t>
            </a:r>
            <a:endParaRPr lang="ru-RU" b="1" dirty="0">
              <a:solidFill>
                <a:schemeClr val="accent3">
                  <a:lumMod val="50000"/>
                </a:schemeClr>
              </a:solidFill>
            </a:endParaRPr>
          </a:p>
        </p:txBody>
      </p:sp>
    </p:spTree>
    <p:extLst>
      <p:ext uri="{BB962C8B-B14F-4D97-AF65-F5344CB8AC3E}">
        <p14:creationId xmlns:p14="http://schemas.microsoft.com/office/powerpoint/2010/main" val="419616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solidFill>
                  <a:schemeClr val="accent3">
                    <a:lumMod val="50000"/>
                  </a:schemeClr>
                </a:solidFill>
              </a:rPr>
              <a:t>Ответ участника 2:</a:t>
            </a: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80759"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70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136904" cy="6120680"/>
          </a:xfrm>
        </p:spPr>
        <p:txBody>
          <a:bodyPr>
            <a:normAutofit/>
          </a:bodyPr>
          <a:lstStyle/>
          <a:p>
            <a:r>
              <a:rPr lang="ru-RU" b="1" dirty="0">
                <a:solidFill>
                  <a:schemeClr val="accent3">
                    <a:lumMod val="50000"/>
                  </a:schemeClr>
                </a:solidFill>
              </a:rPr>
              <a:t>Выставленные экспертами баллы: 2/1; оценка выпускника – 2 балл.</a:t>
            </a:r>
          </a:p>
          <a:p>
            <a:r>
              <a:rPr lang="ru-RU" b="1" dirty="0">
                <a:solidFill>
                  <a:schemeClr val="accent3">
                    <a:lumMod val="50000"/>
                  </a:schemeClr>
                </a:solidFill>
              </a:rPr>
              <a:t>Наша оценка – 2 балла.</a:t>
            </a:r>
          </a:p>
          <a:p>
            <a:r>
              <a:rPr lang="ru-RU" b="1" dirty="0">
                <a:solidFill>
                  <a:schemeClr val="accent3">
                    <a:lumMod val="50000"/>
                  </a:schemeClr>
                </a:solidFill>
              </a:rPr>
              <a:t>В ответе выпускник дал информацию не только по биологическому методу борьбы </a:t>
            </a:r>
            <a:r>
              <a:rPr lang="ru-RU" b="1" dirty="0" smtClean="0">
                <a:solidFill>
                  <a:schemeClr val="accent3">
                    <a:lumMod val="50000"/>
                  </a:schemeClr>
                </a:solidFill>
              </a:rPr>
              <a:t>с вредителями </a:t>
            </a:r>
            <a:r>
              <a:rPr lang="ru-RU" b="1" dirty="0">
                <a:solidFill>
                  <a:schemeClr val="accent3">
                    <a:lumMod val="50000"/>
                  </a:schemeClr>
                </a:solidFill>
              </a:rPr>
              <a:t>культурных растений, но и перечислил другие методы. Он несколько вышел </a:t>
            </a:r>
            <a:r>
              <a:rPr lang="ru-RU" b="1" dirty="0" smtClean="0">
                <a:solidFill>
                  <a:schemeClr val="accent3">
                    <a:lumMod val="50000"/>
                  </a:schemeClr>
                </a:solidFill>
              </a:rPr>
              <a:t>за рамки </a:t>
            </a:r>
            <a:r>
              <a:rPr lang="ru-RU" b="1" dirty="0">
                <a:solidFill>
                  <a:schemeClr val="accent3">
                    <a:lumMod val="50000"/>
                  </a:schemeClr>
                </a:solidFill>
              </a:rPr>
              <a:t>ответа, но это дополнение не предполагает выставление более высокого балла, так </a:t>
            </a:r>
            <a:r>
              <a:rPr lang="ru-RU" b="1" dirty="0" smtClean="0">
                <a:solidFill>
                  <a:schemeClr val="accent3">
                    <a:lumMod val="50000"/>
                  </a:schemeClr>
                </a:solidFill>
              </a:rPr>
              <a:t>как он </a:t>
            </a:r>
            <a:r>
              <a:rPr lang="ru-RU" b="1" dirty="0">
                <a:solidFill>
                  <a:schemeClr val="accent3">
                    <a:lumMod val="50000"/>
                  </a:schemeClr>
                </a:solidFill>
              </a:rPr>
              <a:t>и так получает максимальный балл</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Ответ правильный и полный, дан другими словами.</a:t>
            </a:r>
          </a:p>
          <a:p>
            <a:r>
              <a:rPr lang="ru-RU" b="1" dirty="0">
                <a:solidFill>
                  <a:schemeClr val="accent3">
                    <a:lumMod val="50000"/>
                  </a:schemeClr>
                </a:solidFill>
              </a:rPr>
              <a:t>Второй эксперт занизил оценку. Считаем, что за ответ можно выставить 2 балла.</a:t>
            </a:r>
          </a:p>
        </p:txBody>
      </p:sp>
    </p:spTree>
    <p:extLst>
      <p:ext uri="{BB962C8B-B14F-4D97-AF65-F5344CB8AC3E}">
        <p14:creationId xmlns:p14="http://schemas.microsoft.com/office/powerpoint/2010/main" val="248953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529264" cy="2074242"/>
          </a:xfrm>
        </p:spPr>
        <p:txBody>
          <a:bodyPr>
            <a:noAutofit/>
          </a:bodyPr>
          <a:lstStyle/>
          <a:p>
            <a:r>
              <a:rPr lang="ru-RU" sz="2400" b="1" dirty="0">
                <a:solidFill>
                  <a:schemeClr val="accent3"/>
                </a:solidFill>
              </a:rPr>
              <a:t>Задания линии 23 </a:t>
            </a:r>
            <a:r>
              <a:rPr lang="ru-RU" sz="2400" b="1" dirty="0">
                <a:solidFill>
                  <a:schemeClr val="accent3">
                    <a:lumMod val="50000"/>
                  </a:schemeClr>
                </a:solidFill>
              </a:rPr>
              <a:t>предусматривают работу с изображением биологического объекта. В этих заданиях требуется определить объект и дать его характеристику. </a:t>
            </a:r>
          </a:p>
        </p:txBody>
      </p:sp>
      <p:sp>
        <p:nvSpPr>
          <p:cNvPr id="3" name="Объект 2"/>
          <p:cNvSpPr>
            <a:spLocks noGrp="1"/>
          </p:cNvSpPr>
          <p:nvPr>
            <p:ph sz="quarter" idx="1"/>
          </p:nvPr>
        </p:nvSpPr>
        <p:spPr>
          <a:xfrm>
            <a:off x="395536" y="2338572"/>
            <a:ext cx="7571184" cy="3909048"/>
          </a:xfrm>
        </p:spPr>
        <p:txBody>
          <a:bodyPr/>
          <a:lstStyle/>
          <a:p>
            <a:r>
              <a:rPr lang="ru-RU" b="1" dirty="0" smtClean="0">
                <a:solidFill>
                  <a:schemeClr val="accent3">
                    <a:lumMod val="50000"/>
                  </a:schemeClr>
                </a:solidFill>
              </a:rPr>
              <a:t>Назовите </a:t>
            </a:r>
            <a:r>
              <a:rPr lang="ru-RU" b="1" dirty="0">
                <a:solidFill>
                  <a:schemeClr val="accent3">
                    <a:lumMod val="50000"/>
                  </a:schemeClr>
                </a:solidFill>
              </a:rPr>
              <a:t>тип и фазу деления изображённых на рисунках клеток. Ответ обоснуйте.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41390"/>
            <a:ext cx="856218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26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1062390861"/>
              </p:ext>
            </p:extLst>
          </p:nvPr>
        </p:nvGraphicFramePr>
        <p:xfrm>
          <a:off x="395536" y="260648"/>
          <a:ext cx="8352928" cy="6340997"/>
        </p:xfrm>
        <a:graphic>
          <a:graphicData uri="http://schemas.openxmlformats.org/drawingml/2006/table">
            <a:tbl>
              <a:tblPr firstRow="1" bandRow="1">
                <a:tableStyleId>{5C22544A-7EE6-4342-B048-85BDC9FD1C3A}</a:tableStyleId>
              </a:tblPr>
              <a:tblGrid>
                <a:gridCol w="7099528"/>
                <a:gridCol w="1253400"/>
              </a:tblGrid>
              <a:tr h="936104">
                <a:tc>
                  <a:txBody>
                    <a:bodyPr/>
                    <a:lstStyle/>
                    <a:p>
                      <a:r>
                        <a:rPr lang="ru-RU" dirty="0" smtClean="0"/>
                        <a:t>Содержание верного ответа и указания по оцениванию</a:t>
                      </a:r>
                    </a:p>
                    <a:p>
                      <a:r>
                        <a:rPr lang="ru-RU" dirty="0" smtClean="0"/>
                        <a:t>(допускаются иные формулировки ответа, не искажающие его смысла)</a:t>
                      </a:r>
                      <a:endParaRPr lang="ru-RU" dirty="0"/>
                    </a:p>
                  </a:txBody>
                  <a:tcPr/>
                </a:tc>
                <a:tc>
                  <a:txBody>
                    <a:bodyPr/>
                    <a:lstStyle/>
                    <a:p>
                      <a:r>
                        <a:rPr lang="ru-RU" dirty="0" smtClean="0"/>
                        <a:t>Баллы</a:t>
                      </a:r>
                      <a:endParaRPr lang="ru-RU" dirty="0"/>
                    </a:p>
                  </a:txBody>
                  <a:tcPr/>
                </a:tc>
              </a:tr>
              <a:tr h="375693">
                <a:tc>
                  <a:txBody>
                    <a:bodyPr/>
                    <a:lstStyle/>
                    <a:p>
                      <a:r>
                        <a:rPr lang="ru-RU" b="1" dirty="0" smtClean="0">
                          <a:solidFill>
                            <a:schemeClr val="accent3">
                              <a:lumMod val="50000"/>
                            </a:schemeClr>
                          </a:solidFill>
                        </a:rPr>
                        <a:t>Элементы ответа: </a:t>
                      </a:r>
                    </a:p>
                    <a:p>
                      <a:pPr marL="342900" indent="-342900">
                        <a:buAutoNum type="arabicParenR"/>
                      </a:pPr>
                      <a:r>
                        <a:rPr lang="ru-RU" b="1" dirty="0" smtClean="0">
                          <a:solidFill>
                            <a:schemeClr val="accent3">
                              <a:lumMod val="50000"/>
                            </a:schemeClr>
                          </a:solidFill>
                        </a:rPr>
                        <a:t>тип – мейоз; фаза – профаза I;</a:t>
                      </a:r>
                    </a:p>
                    <a:p>
                      <a:pPr marL="342900" indent="-342900">
                        <a:buAutoNum type="arabicParenR"/>
                      </a:pPr>
                      <a:r>
                        <a:rPr lang="ru-RU" b="1" dirty="0" smtClean="0">
                          <a:solidFill>
                            <a:schemeClr val="accent3">
                              <a:lumMod val="50000"/>
                            </a:schemeClr>
                          </a:solidFill>
                        </a:rPr>
                        <a:t>для профазы характерны разрушение ядерной оболочки, формирование веретена деления (расхождение центриолей);</a:t>
                      </a:r>
                    </a:p>
                    <a:p>
                      <a:pPr marL="342900" indent="-342900">
                        <a:buAutoNum type="arabicParenR"/>
                      </a:pPr>
                      <a:r>
                        <a:rPr lang="ru-RU" b="1" dirty="0" smtClean="0">
                          <a:solidFill>
                            <a:schemeClr val="accent3">
                              <a:lumMod val="50000"/>
                            </a:schemeClr>
                          </a:solidFill>
                        </a:rPr>
                        <a:t>для мейоза характерны конъюгация гомологичных хромосом и кроссинговер</a:t>
                      </a:r>
                      <a:endParaRPr lang="ru-RU" b="1" dirty="0">
                        <a:solidFill>
                          <a:schemeClr val="accent3">
                            <a:lumMod val="50000"/>
                          </a:schemeClr>
                        </a:solidFill>
                      </a:endParaRPr>
                    </a:p>
                  </a:txBody>
                  <a:tcPr/>
                </a:tc>
                <a:tc>
                  <a:txBody>
                    <a:bodyPr/>
                    <a:lstStyle/>
                    <a:p>
                      <a:endParaRPr lang="ru-RU"/>
                    </a:p>
                  </a:txBody>
                  <a:tcPr/>
                </a:tc>
              </a:tr>
              <a:tr h="375693">
                <a:tc>
                  <a:txBody>
                    <a:bodyPr/>
                    <a:lstStyle/>
                    <a:p>
                      <a:r>
                        <a:rPr lang="ru-RU" b="1" dirty="0" smtClean="0">
                          <a:solidFill>
                            <a:schemeClr val="accent3">
                              <a:lumMod val="50000"/>
                            </a:schemeClr>
                          </a:solidFill>
                        </a:rPr>
                        <a:t>Ответ включает в себя все названные выше элементы и не содержит биологических ошибок </a:t>
                      </a:r>
                      <a:endParaRPr lang="ru-RU" b="1" dirty="0">
                        <a:solidFill>
                          <a:schemeClr val="accent3">
                            <a:lumMod val="50000"/>
                          </a:schemeClr>
                        </a:solidFill>
                      </a:endParaRPr>
                    </a:p>
                  </a:txBody>
                  <a:tcPr/>
                </a:tc>
                <a:tc>
                  <a:txBody>
                    <a:bodyPr/>
                    <a:lstStyle/>
                    <a:p>
                      <a:r>
                        <a:rPr lang="ru-RU" b="1" dirty="0" smtClean="0">
                          <a:solidFill>
                            <a:schemeClr val="accent3">
                              <a:lumMod val="50000"/>
                            </a:schemeClr>
                          </a:solidFill>
                        </a:rPr>
                        <a:t>3</a:t>
                      </a:r>
                      <a:endParaRPr lang="ru-RU" b="1" dirty="0">
                        <a:solidFill>
                          <a:schemeClr val="accent3">
                            <a:lumMod val="50000"/>
                          </a:schemeClr>
                        </a:solidFill>
                      </a:endParaRPr>
                    </a:p>
                  </a:txBody>
                  <a:tcPr/>
                </a:tc>
              </a:tr>
              <a:tr h="375693">
                <a:tc>
                  <a:txBody>
                    <a:bodyPr/>
                    <a:lstStyle/>
                    <a:p>
                      <a:r>
                        <a:rPr lang="ru-RU" b="1" dirty="0" smtClean="0">
                          <a:solidFill>
                            <a:schemeClr val="accent3">
                              <a:lumMod val="50000"/>
                            </a:schemeClr>
                          </a:solidFill>
                        </a:rPr>
                        <a:t>Ответ включает в себя два из названных выше элементов и не содержит биологических ошибок, ИЛИ ответ включает в себя три названных выше элемента, но содержит биологические ошибки  </a:t>
                      </a:r>
                      <a:endParaRPr lang="ru-RU" b="1" dirty="0">
                        <a:solidFill>
                          <a:schemeClr val="accent3">
                            <a:lumMod val="50000"/>
                          </a:schemeClr>
                        </a:solidFill>
                      </a:endParaRPr>
                    </a:p>
                  </a:txBody>
                  <a:tcPr/>
                </a:tc>
                <a:tc>
                  <a:txBody>
                    <a:bodyPr/>
                    <a:lstStyle/>
                    <a:p>
                      <a:r>
                        <a:rPr lang="ru-RU" b="1" dirty="0" smtClean="0">
                          <a:solidFill>
                            <a:schemeClr val="accent3">
                              <a:lumMod val="50000"/>
                            </a:schemeClr>
                          </a:solidFill>
                        </a:rPr>
                        <a:t>2</a:t>
                      </a:r>
                      <a:endParaRPr lang="ru-RU" b="1" dirty="0">
                        <a:solidFill>
                          <a:schemeClr val="accent3">
                            <a:lumMod val="50000"/>
                          </a:schemeClr>
                        </a:solidFill>
                      </a:endParaRPr>
                    </a:p>
                  </a:txBody>
                  <a:tcPr/>
                </a:tc>
              </a:tr>
              <a:tr h="375693">
                <a:tc>
                  <a:txBody>
                    <a:bodyPr/>
                    <a:lstStyle/>
                    <a:p>
                      <a:r>
                        <a:rPr lang="ru-RU" b="1" dirty="0" smtClean="0">
                          <a:solidFill>
                            <a:schemeClr val="accent3">
                              <a:lumMod val="50000"/>
                            </a:schemeClr>
                          </a:solidFill>
                        </a:rPr>
                        <a:t>Ответ включает в себя один из названных выше элементов и не содержит биологических ошибок, ИЛИ ответ включает в себя два из названных выше элементов, но содержит биологические ошибки  </a:t>
                      </a:r>
                      <a:endParaRPr lang="ru-RU" b="1" dirty="0">
                        <a:solidFill>
                          <a:schemeClr val="accent3">
                            <a:lumMod val="50000"/>
                          </a:schemeClr>
                        </a:solidFill>
                      </a:endParaRPr>
                    </a:p>
                  </a:txBody>
                  <a:tcPr/>
                </a:tc>
                <a:tc>
                  <a:txBody>
                    <a:bodyPr/>
                    <a:lstStyle/>
                    <a:p>
                      <a:r>
                        <a:rPr lang="ru-RU" b="1" dirty="0" smtClean="0">
                          <a:solidFill>
                            <a:schemeClr val="accent3">
                              <a:lumMod val="50000"/>
                            </a:schemeClr>
                          </a:solidFill>
                        </a:rPr>
                        <a:t>1</a:t>
                      </a:r>
                      <a:endParaRPr lang="ru-RU" b="1" dirty="0">
                        <a:solidFill>
                          <a:schemeClr val="accent3">
                            <a:lumMod val="50000"/>
                          </a:schemeClr>
                        </a:solidFill>
                      </a:endParaRPr>
                    </a:p>
                  </a:txBody>
                  <a:tcPr/>
                </a:tc>
              </a:tr>
              <a:tr h="375693">
                <a:tc>
                  <a:txBody>
                    <a:bodyPr/>
                    <a:lstStyle/>
                    <a:p>
                      <a:r>
                        <a:rPr lang="ru-RU" b="1" dirty="0" smtClean="0">
                          <a:solidFill>
                            <a:schemeClr val="accent3">
                              <a:lumMod val="50000"/>
                            </a:schemeClr>
                          </a:solidFill>
                        </a:rPr>
                        <a:t>Ответ неправильный </a:t>
                      </a:r>
                      <a:endParaRPr lang="ru-RU" b="1" dirty="0">
                        <a:solidFill>
                          <a:schemeClr val="accent3">
                            <a:lumMod val="50000"/>
                          </a:schemeClr>
                        </a:solidFill>
                      </a:endParaRPr>
                    </a:p>
                  </a:txBody>
                  <a:tcPr/>
                </a:tc>
                <a:tc>
                  <a:txBody>
                    <a:bodyPr/>
                    <a:lstStyle/>
                    <a:p>
                      <a:r>
                        <a:rPr lang="ru-RU" b="1" dirty="0" smtClean="0">
                          <a:solidFill>
                            <a:schemeClr val="accent3">
                              <a:lumMod val="50000"/>
                            </a:schemeClr>
                          </a:solidFill>
                        </a:rPr>
                        <a:t>0</a:t>
                      </a:r>
                      <a:endParaRPr lang="ru-RU" b="1"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136817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1:</a:t>
            </a: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10293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18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332656"/>
            <a:ext cx="7467600" cy="4873752"/>
          </a:xfrm>
        </p:spPr>
        <p:txBody>
          <a:bodyPr>
            <a:normAutofit fontScale="85000" lnSpcReduction="20000"/>
          </a:bodyPr>
          <a:lstStyle/>
          <a:p>
            <a:r>
              <a:rPr lang="ru-RU" b="1" dirty="0">
                <a:solidFill>
                  <a:schemeClr val="accent3">
                    <a:lumMod val="50000"/>
                  </a:schemeClr>
                </a:solidFill>
              </a:rPr>
              <a:t>Выставленные экспертами баллы: 0/1; оценка участника – 1 балл.</a:t>
            </a:r>
          </a:p>
          <a:p>
            <a:r>
              <a:rPr lang="ru-RU" b="1" dirty="0">
                <a:solidFill>
                  <a:schemeClr val="accent3">
                    <a:lumMod val="50000"/>
                  </a:schemeClr>
                </a:solidFill>
              </a:rPr>
              <a:t>Наша оценка – 0 баллов.</a:t>
            </a:r>
          </a:p>
          <a:p>
            <a:r>
              <a:rPr lang="ru-RU" b="1" dirty="0">
                <a:solidFill>
                  <a:schemeClr val="accent3">
                    <a:lumMod val="50000"/>
                  </a:schemeClr>
                </a:solidFill>
              </a:rPr>
              <a:t>В ответе участник правильно назвал тип деления клетки – мейоз, но </a:t>
            </a:r>
            <a:r>
              <a:rPr lang="ru-RU" b="1" dirty="0" smtClean="0">
                <a:solidFill>
                  <a:schemeClr val="accent3">
                    <a:lumMod val="50000"/>
                  </a:schemeClr>
                </a:solidFill>
              </a:rPr>
              <a:t>неверно обосновал </a:t>
            </a:r>
            <a:r>
              <a:rPr lang="ru-RU" b="1" dirty="0">
                <a:solidFill>
                  <a:schemeClr val="accent3">
                    <a:lumMod val="50000"/>
                  </a:schemeClr>
                </a:solidFill>
              </a:rPr>
              <a:t>свой выбор. Он неверно определил фазу деления и объяснил ее</a:t>
            </a:r>
            <a:r>
              <a:rPr lang="ru-RU" b="1" dirty="0" smtClean="0">
                <a:solidFill>
                  <a:schemeClr val="accent3">
                    <a:lumMod val="50000"/>
                  </a:schemeClr>
                </a:solidFill>
              </a:rPr>
              <a:t>.</a:t>
            </a:r>
          </a:p>
          <a:p>
            <a:r>
              <a:rPr lang="ru-RU" b="1" dirty="0" smtClean="0">
                <a:solidFill>
                  <a:schemeClr val="accent3">
                    <a:lumMod val="50000"/>
                  </a:schemeClr>
                </a:solidFill>
              </a:rPr>
              <a:t> Выпускник увидел </a:t>
            </a:r>
            <a:r>
              <a:rPr lang="ru-RU" b="1" dirty="0">
                <a:solidFill>
                  <a:schemeClr val="accent3">
                    <a:lumMod val="50000"/>
                  </a:schemeClr>
                </a:solidFill>
              </a:rPr>
              <a:t>на рисунках биваленты и понял, что происходит кроссинговер. Мнения </a:t>
            </a:r>
            <a:r>
              <a:rPr lang="ru-RU" b="1" dirty="0" smtClean="0">
                <a:solidFill>
                  <a:schemeClr val="accent3">
                    <a:lumMod val="50000"/>
                  </a:schemeClr>
                </a:solidFill>
              </a:rPr>
              <a:t>экспертов разделились</a:t>
            </a:r>
            <a:r>
              <a:rPr lang="ru-RU" b="1" dirty="0">
                <a:solidFill>
                  <a:schemeClr val="accent3">
                    <a:lumMod val="50000"/>
                  </a:schemeClr>
                </a:solidFill>
              </a:rPr>
              <a:t>, но участник получил 1 балл, что является завышением оценки</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a:t>
            </a:r>
            <a:r>
              <a:rPr lang="ru-RU" b="1" dirty="0" smtClean="0">
                <a:solidFill>
                  <a:schemeClr val="accent3">
                    <a:lumMod val="50000"/>
                  </a:schemeClr>
                </a:solidFill>
              </a:rPr>
              <a:t>первом элементе </a:t>
            </a:r>
            <a:r>
              <a:rPr lang="ru-RU" b="1" dirty="0">
                <a:solidFill>
                  <a:schemeClr val="accent3">
                    <a:lumMod val="50000"/>
                  </a:schemeClr>
                </a:solidFill>
              </a:rPr>
              <a:t>верно только половина ответа, второй элемент неправильный</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третьем </a:t>
            </a:r>
            <a:r>
              <a:rPr lang="ru-RU" b="1" dirty="0" smtClean="0">
                <a:solidFill>
                  <a:schemeClr val="accent3">
                    <a:lumMod val="50000"/>
                  </a:schemeClr>
                </a:solidFill>
              </a:rPr>
              <a:t>элементе ответа </a:t>
            </a:r>
            <a:r>
              <a:rPr lang="ru-RU" b="1" dirty="0">
                <a:solidFill>
                  <a:schemeClr val="accent3">
                    <a:lumMod val="50000"/>
                  </a:schemeClr>
                </a:solidFill>
              </a:rPr>
              <a:t>описываются признаки неверно определенной фазы, что не </a:t>
            </a:r>
            <a:r>
              <a:rPr lang="ru-RU" b="1" dirty="0" smtClean="0">
                <a:solidFill>
                  <a:schemeClr val="accent3">
                    <a:lumMod val="50000"/>
                  </a:schemeClr>
                </a:solidFill>
              </a:rPr>
              <a:t>дает возможность выставить </a:t>
            </a:r>
            <a:r>
              <a:rPr lang="ru-RU" b="1" dirty="0">
                <a:solidFill>
                  <a:schemeClr val="accent3">
                    <a:lumMod val="50000"/>
                  </a:schemeClr>
                </a:solidFill>
              </a:rPr>
              <a:t>балл. </a:t>
            </a:r>
            <a:endParaRPr lang="ru-RU" b="1" dirty="0" smtClean="0">
              <a:solidFill>
                <a:schemeClr val="accent3">
                  <a:lumMod val="50000"/>
                </a:schemeClr>
              </a:solidFill>
            </a:endParaRPr>
          </a:p>
          <a:p>
            <a:r>
              <a:rPr lang="ru-RU" b="1" dirty="0" smtClean="0">
                <a:solidFill>
                  <a:schemeClr val="accent3">
                    <a:lumMod val="50000"/>
                  </a:schemeClr>
                </a:solidFill>
              </a:rPr>
              <a:t>За </a:t>
            </a:r>
            <a:r>
              <a:rPr lang="ru-RU" b="1" dirty="0">
                <a:solidFill>
                  <a:schemeClr val="accent3">
                    <a:lumMod val="50000"/>
                  </a:schemeClr>
                </a:solidFill>
              </a:rPr>
              <a:t>ответ – 0 баллов.</a:t>
            </a:r>
          </a:p>
        </p:txBody>
      </p:sp>
    </p:spTree>
    <p:extLst>
      <p:ext uri="{BB962C8B-B14F-4D97-AF65-F5344CB8AC3E}">
        <p14:creationId xmlns:p14="http://schemas.microsoft.com/office/powerpoint/2010/main" val="314572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2:</a:t>
            </a: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67843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9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068960"/>
            <a:ext cx="7467600" cy="2952328"/>
          </a:xfrm>
        </p:spPr>
        <p:txBody>
          <a:bodyPr>
            <a:normAutofit fontScale="90000"/>
          </a:bodyPr>
          <a:lstStyle/>
          <a:p>
            <a:pPr algn="ctr"/>
            <a:r>
              <a:rPr lang="ru-RU" sz="4400" b="1" dirty="0">
                <a:solidFill>
                  <a:schemeClr val="accent3">
                    <a:lumMod val="75000"/>
                  </a:schemeClr>
                </a:solidFill>
                <a:effectLst>
                  <a:outerShdw blurRad="38100" dist="38100" dir="2700000" algn="tl">
                    <a:srgbClr val="000000">
                      <a:alpha val="43137"/>
                    </a:srgbClr>
                  </a:outerShdw>
                </a:effectLst>
              </a:rPr>
              <a:t>Изменения в КИМ </a:t>
            </a:r>
            <a:r>
              <a:rPr lang="ru-RU" sz="4400" b="1" dirty="0" smtClean="0">
                <a:solidFill>
                  <a:schemeClr val="accent3">
                    <a:lumMod val="75000"/>
                  </a:schemeClr>
                </a:solidFill>
                <a:effectLst>
                  <a:outerShdw blurRad="38100" dist="38100" dir="2700000" algn="tl">
                    <a:srgbClr val="000000">
                      <a:alpha val="43137"/>
                    </a:srgbClr>
                  </a:outerShdw>
                </a:effectLst>
              </a:rPr>
              <a:t>ЕГЭ по биологии в 2019 </a:t>
            </a:r>
            <a:r>
              <a:rPr lang="ru-RU" sz="4400" b="1" dirty="0" smtClean="0">
                <a:solidFill>
                  <a:schemeClr val="accent3">
                    <a:lumMod val="75000"/>
                  </a:schemeClr>
                </a:solidFill>
                <a:effectLst>
                  <a:outerShdw blurRad="38100" dist="38100" dir="2700000" algn="tl">
                    <a:srgbClr val="000000">
                      <a:alpha val="43137"/>
                    </a:srgbClr>
                  </a:outerShdw>
                </a:effectLst>
              </a:rPr>
              <a:t>году</a:t>
            </a:r>
            <a:br>
              <a:rPr lang="ru-RU" sz="4400" b="1" dirty="0" smtClean="0">
                <a:solidFill>
                  <a:schemeClr val="accent3">
                    <a:lumMod val="75000"/>
                  </a:schemeClr>
                </a:solidFill>
                <a:effectLst>
                  <a:outerShdw blurRad="38100" dist="38100" dir="2700000" algn="tl">
                    <a:srgbClr val="000000">
                      <a:alpha val="43137"/>
                    </a:srgbClr>
                  </a:outerShdw>
                </a:effectLst>
              </a:rPr>
            </a:br>
            <a:r>
              <a:rPr lang="ru-RU" sz="3600" b="1" dirty="0" smtClean="0">
                <a:effectLst>
                  <a:outerShdw blurRad="38100" dist="38100" dir="2700000" algn="tl">
                    <a:srgbClr val="000000">
                      <a:alpha val="43137"/>
                    </a:srgbClr>
                  </a:outerShdw>
                </a:effectLst>
              </a:rPr>
              <a:t/>
            </a:r>
            <a:br>
              <a:rPr lang="ru-RU" sz="3600" b="1" dirty="0" smtClean="0">
                <a:effectLst>
                  <a:outerShdw blurRad="38100" dist="38100" dir="2700000" algn="tl">
                    <a:srgbClr val="000000">
                      <a:alpha val="43137"/>
                    </a:srgbClr>
                  </a:outerShdw>
                </a:effectLst>
              </a:rPr>
            </a:br>
            <a:r>
              <a:rPr lang="ru-RU" b="1" dirty="0" smtClean="0">
                <a:solidFill>
                  <a:schemeClr val="accent3">
                    <a:lumMod val="50000"/>
                  </a:schemeClr>
                </a:solidFill>
              </a:rPr>
              <a:t>Изменена </a:t>
            </a:r>
            <a:r>
              <a:rPr lang="ru-RU" b="1" dirty="0">
                <a:solidFill>
                  <a:schemeClr val="accent3">
                    <a:lumMod val="50000"/>
                  </a:schemeClr>
                </a:solidFill>
              </a:rPr>
              <a:t>модель задания в линии 2 (вместо </a:t>
            </a:r>
            <a:r>
              <a:rPr lang="ru-RU" b="1" dirty="0" smtClean="0">
                <a:solidFill>
                  <a:schemeClr val="accent3">
                    <a:lumMod val="50000"/>
                  </a:schemeClr>
                </a:solidFill>
              </a:rPr>
              <a:t>двухбалльного </a:t>
            </a:r>
            <a:r>
              <a:rPr lang="ru-RU" b="1" dirty="0">
                <a:solidFill>
                  <a:schemeClr val="accent3">
                    <a:lumMod val="50000"/>
                  </a:schemeClr>
                </a:solidFill>
              </a:rPr>
              <a:t>задания с множественным выбором предложено </a:t>
            </a:r>
            <a:r>
              <a:rPr lang="ru-RU" b="1" dirty="0" smtClean="0">
                <a:solidFill>
                  <a:schemeClr val="accent3">
                    <a:lumMod val="50000"/>
                  </a:schemeClr>
                </a:solidFill>
              </a:rPr>
              <a:t>однобалльное </a:t>
            </a:r>
            <a:r>
              <a:rPr lang="ru-RU" b="1" dirty="0">
                <a:solidFill>
                  <a:schemeClr val="accent3">
                    <a:lumMod val="50000"/>
                  </a:schemeClr>
                </a:solidFill>
              </a:rPr>
              <a:t>задание на работу с таблицей). </a:t>
            </a:r>
            <a:r>
              <a:rPr lang="ru-RU" b="1" dirty="0" smtClean="0">
                <a:solidFill>
                  <a:schemeClr val="accent3">
                    <a:lumMod val="50000"/>
                  </a:schemeClr>
                </a:solidFill>
              </a:rPr>
              <a:t/>
            </a:r>
            <a:br>
              <a:rPr lang="ru-RU" b="1" dirty="0" smtClean="0">
                <a:solidFill>
                  <a:schemeClr val="accent3">
                    <a:lumMod val="50000"/>
                  </a:schemeClr>
                </a:solidFill>
              </a:rPr>
            </a:br>
            <a:r>
              <a:rPr lang="ru-RU" b="1" dirty="0" smtClean="0">
                <a:solidFill>
                  <a:schemeClr val="accent3">
                    <a:lumMod val="50000"/>
                  </a:schemeClr>
                </a:solidFill>
              </a:rPr>
              <a:t>Максимальный </a:t>
            </a:r>
            <a:r>
              <a:rPr lang="ru-RU" b="1" dirty="0">
                <a:solidFill>
                  <a:schemeClr val="accent3">
                    <a:lumMod val="50000"/>
                  </a:schemeClr>
                </a:solidFill>
              </a:rPr>
              <a:t>первичный балл за выполнение всей работы уменьшен с 59 до </a:t>
            </a:r>
            <a:r>
              <a:rPr lang="ru-RU" b="1" dirty="0" smtClean="0">
                <a:solidFill>
                  <a:schemeClr val="accent3">
                    <a:lumMod val="50000"/>
                  </a:schemeClr>
                </a:solidFill>
              </a:rPr>
              <a:t>58.</a:t>
            </a:r>
            <a:endParaRPr lang="ru-RU" b="1" dirty="0">
              <a:solidFill>
                <a:schemeClr val="accent3">
                  <a:lumMod val="50000"/>
                </a:schemeClr>
              </a:solidFill>
            </a:endParaRPr>
          </a:p>
        </p:txBody>
      </p:sp>
    </p:spTree>
    <p:extLst>
      <p:ext uri="{BB962C8B-B14F-4D97-AF65-F5344CB8AC3E}">
        <p14:creationId xmlns:p14="http://schemas.microsoft.com/office/powerpoint/2010/main" val="381737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r>
              <a:rPr lang="ru-RU" b="1" dirty="0">
                <a:solidFill>
                  <a:schemeClr val="accent3">
                    <a:lumMod val="50000"/>
                  </a:schemeClr>
                </a:solidFill>
              </a:rPr>
              <a:t>Выставленные экспертами баллы: 2/2; оценка выпускника – 2 балл</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Наша оценка – 2 балл. </a:t>
            </a:r>
            <a:endParaRPr lang="ru-RU" b="1" dirty="0" smtClean="0">
              <a:solidFill>
                <a:schemeClr val="accent3">
                  <a:lumMod val="50000"/>
                </a:schemeClr>
              </a:solidFill>
            </a:endParaRPr>
          </a:p>
          <a:p>
            <a:r>
              <a:rPr lang="ru-RU" b="1" dirty="0" smtClean="0">
                <a:solidFill>
                  <a:schemeClr val="accent3">
                    <a:lumMod val="50000"/>
                  </a:schemeClr>
                </a:solidFill>
              </a:rPr>
              <a:t>В </a:t>
            </a:r>
            <a:r>
              <a:rPr lang="ru-RU" b="1" dirty="0">
                <a:solidFill>
                  <a:schemeClr val="accent3">
                    <a:lumMod val="50000"/>
                  </a:schemeClr>
                </a:solidFill>
              </a:rPr>
              <a:t>ответе участник правильно определил тип и фазу деления клетки. Он указал </a:t>
            </a:r>
            <a:r>
              <a:rPr lang="ru-RU" b="1" dirty="0" smtClean="0">
                <a:solidFill>
                  <a:schemeClr val="accent3">
                    <a:lumMod val="50000"/>
                  </a:schemeClr>
                </a:solidFill>
              </a:rPr>
              <a:t>о характерных </a:t>
            </a:r>
            <a:r>
              <a:rPr lang="ru-RU" b="1" dirty="0">
                <a:solidFill>
                  <a:schemeClr val="accent3">
                    <a:lumMod val="50000"/>
                  </a:schemeClr>
                </a:solidFill>
              </a:rPr>
              <a:t>процессах профазы, но не перечислил их. </a:t>
            </a:r>
            <a:endParaRPr lang="ru-RU" b="1" dirty="0" smtClean="0">
              <a:solidFill>
                <a:schemeClr val="accent3">
                  <a:lumMod val="50000"/>
                </a:schemeClr>
              </a:solidFill>
            </a:endParaRPr>
          </a:p>
          <a:p>
            <a:r>
              <a:rPr lang="ru-RU" b="1" dirty="0" smtClean="0">
                <a:solidFill>
                  <a:schemeClr val="accent3">
                    <a:lumMod val="50000"/>
                  </a:schemeClr>
                </a:solidFill>
              </a:rPr>
              <a:t>Ответ </a:t>
            </a:r>
            <a:r>
              <a:rPr lang="ru-RU" b="1" dirty="0">
                <a:solidFill>
                  <a:schemeClr val="accent3">
                    <a:lumMod val="50000"/>
                  </a:schemeClr>
                </a:solidFill>
              </a:rPr>
              <a:t>правильный, но неполный</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Оценка 2 балл. </a:t>
            </a:r>
          </a:p>
        </p:txBody>
      </p:sp>
    </p:spTree>
    <p:extLst>
      <p:ext uri="{BB962C8B-B14F-4D97-AF65-F5344CB8AC3E}">
        <p14:creationId xmlns:p14="http://schemas.microsoft.com/office/powerpoint/2010/main" val="275828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530624" cy="490066"/>
          </a:xfrm>
        </p:spPr>
        <p:txBody>
          <a:bodyPr>
            <a:normAutofit fontScale="90000"/>
          </a:bodyPr>
          <a:lstStyle/>
          <a:p>
            <a:r>
              <a:rPr lang="ru-RU" b="1" dirty="0">
                <a:solidFill>
                  <a:schemeClr val="accent3">
                    <a:lumMod val="50000"/>
                  </a:schemeClr>
                </a:solidFill>
              </a:rPr>
              <a:t>Пример 2.</a:t>
            </a:r>
          </a:p>
        </p:txBody>
      </p:sp>
      <p:sp>
        <p:nvSpPr>
          <p:cNvPr id="3" name="Объект 2"/>
          <p:cNvSpPr>
            <a:spLocks noGrp="1"/>
          </p:cNvSpPr>
          <p:nvPr>
            <p:ph sz="quarter" idx="1"/>
          </p:nvPr>
        </p:nvSpPr>
        <p:spPr>
          <a:xfrm>
            <a:off x="251520" y="836712"/>
            <a:ext cx="7467600" cy="5832648"/>
          </a:xfrm>
        </p:spPr>
        <p:txBody>
          <a:bodyPr/>
          <a:lstStyle/>
          <a:p>
            <a:r>
              <a:rPr lang="ru-RU" b="1" dirty="0">
                <a:solidFill>
                  <a:schemeClr val="accent3">
                    <a:lumMod val="50000"/>
                  </a:schemeClr>
                </a:solidFill>
              </a:rPr>
              <a:t>23. Какие особенности строения скелета позвоночного животного, изображённого на рисунке, доказывает его наземное происхождение? Приведете доказательства. С какой группой позвоночных животных у него проявляется сходство во внешнем строении? Как называется эволюционный процесс, в результате которого сформировалось это сходство? Ответ обоснуйте</a:t>
            </a:r>
            <a:r>
              <a:rPr lang="ru-RU" b="1" dirty="0" smtClean="0">
                <a:solidFill>
                  <a:schemeClr val="accent3">
                    <a:lumMod val="50000"/>
                  </a:schemeClr>
                </a:solidFill>
              </a:rPr>
              <a:t>.</a:t>
            </a:r>
          </a:p>
          <a:p>
            <a:endParaRPr lang="ru-RU" b="1" dirty="0">
              <a:solidFill>
                <a:schemeClr val="accent3">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57192"/>
            <a:ext cx="8078840" cy="150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32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7084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47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1:</a:t>
            </a:r>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9030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30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260648"/>
            <a:ext cx="7467600" cy="4873752"/>
          </a:xfrm>
        </p:spPr>
        <p:txBody>
          <a:bodyPr>
            <a:normAutofit fontScale="85000" lnSpcReduction="20000"/>
          </a:bodyPr>
          <a:lstStyle/>
          <a:p>
            <a:r>
              <a:rPr lang="ru-RU" b="1" dirty="0">
                <a:solidFill>
                  <a:schemeClr val="accent3">
                    <a:lumMod val="50000"/>
                  </a:schemeClr>
                </a:solidFill>
              </a:rPr>
              <a:t>Выставленные экспертами баллы: 0/0; оценка выпускника – 0 балл.</a:t>
            </a:r>
          </a:p>
          <a:p>
            <a:r>
              <a:rPr lang="ru-RU" b="1" dirty="0">
                <a:solidFill>
                  <a:schemeClr val="accent3">
                    <a:lumMod val="50000"/>
                  </a:schemeClr>
                </a:solidFill>
              </a:rPr>
              <a:t>Наша оценка 0 баллов.</a:t>
            </a:r>
          </a:p>
          <a:p>
            <a:r>
              <a:rPr lang="ru-RU" b="1" dirty="0">
                <a:solidFill>
                  <a:schemeClr val="accent3">
                    <a:lumMod val="50000"/>
                  </a:schemeClr>
                </a:solidFill>
              </a:rPr>
              <a:t>Из первого элемента ответа правильно назван «…пояс верхних конечностей». </a:t>
            </a:r>
            <a:r>
              <a:rPr lang="ru-RU" b="1" dirty="0" smtClean="0">
                <a:solidFill>
                  <a:schemeClr val="accent3">
                    <a:lumMod val="50000"/>
                  </a:schemeClr>
                </a:solidFill>
              </a:rPr>
              <a:t>Ответ дан </a:t>
            </a:r>
            <a:r>
              <a:rPr lang="ru-RU" b="1" dirty="0">
                <a:solidFill>
                  <a:schemeClr val="accent3">
                    <a:lumMod val="50000"/>
                  </a:schemeClr>
                </a:solidFill>
              </a:rPr>
              <a:t>без доказательств и объяснений</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Второй элемент отсутствует</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третьем </a:t>
            </a:r>
            <a:r>
              <a:rPr lang="ru-RU" b="1" dirty="0" smtClean="0">
                <a:solidFill>
                  <a:schemeClr val="accent3">
                    <a:lumMod val="50000"/>
                  </a:schemeClr>
                </a:solidFill>
              </a:rPr>
              <a:t>элементе указано </a:t>
            </a:r>
            <a:r>
              <a:rPr lang="ru-RU" b="1" dirty="0">
                <a:solidFill>
                  <a:schemeClr val="accent3">
                    <a:lumMod val="50000"/>
                  </a:schemeClr>
                </a:solidFill>
              </a:rPr>
              <a:t>на сходство животного с рыбами, но объяснения нет</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Четвёртый элемент </a:t>
            </a:r>
            <a:r>
              <a:rPr lang="ru-RU" b="1" dirty="0" smtClean="0">
                <a:solidFill>
                  <a:schemeClr val="accent3">
                    <a:lumMod val="50000"/>
                  </a:schemeClr>
                </a:solidFill>
              </a:rPr>
              <a:t>раскрыт неверно</a:t>
            </a:r>
            <a:r>
              <a:rPr lang="ru-RU" b="1" dirty="0">
                <a:solidFill>
                  <a:schemeClr val="accent3">
                    <a:lumMod val="50000"/>
                  </a:schemeClr>
                </a:solidFill>
              </a:rPr>
              <a:t>. В ответе допущены ошибки, элементы неполные, отсутствуют обоснования</a:t>
            </a:r>
            <a:r>
              <a:rPr lang="ru-RU" b="1" dirty="0" smtClean="0">
                <a:solidFill>
                  <a:schemeClr val="accent3">
                    <a:lumMod val="50000"/>
                  </a:schemeClr>
                </a:solidFill>
              </a:rPr>
              <a:t>.</a:t>
            </a:r>
          </a:p>
          <a:p>
            <a:r>
              <a:rPr lang="ru-RU" b="1" dirty="0" smtClean="0">
                <a:solidFill>
                  <a:schemeClr val="accent3">
                    <a:lumMod val="50000"/>
                  </a:schemeClr>
                </a:solidFill>
              </a:rPr>
              <a:t> В ответе </a:t>
            </a:r>
            <a:r>
              <a:rPr lang="ru-RU" b="1" dirty="0">
                <a:solidFill>
                  <a:schemeClr val="accent3">
                    <a:lumMod val="50000"/>
                  </a:schemeClr>
                </a:solidFill>
              </a:rPr>
              <a:t>можно выделить два неполных элемента, что приравниваются к одному элементу.</a:t>
            </a:r>
          </a:p>
          <a:p>
            <a:r>
              <a:rPr lang="ru-RU" b="1" dirty="0">
                <a:solidFill>
                  <a:schemeClr val="accent3">
                    <a:lumMod val="50000"/>
                  </a:schemeClr>
                </a:solidFill>
              </a:rPr>
              <a:t>Согласно критерию, за один элемент выставляется 0 баллов.</a:t>
            </a:r>
          </a:p>
          <a:p>
            <a:endParaRPr lang="ru-RU" dirty="0"/>
          </a:p>
        </p:txBody>
      </p:sp>
    </p:spTree>
    <p:extLst>
      <p:ext uri="{BB962C8B-B14F-4D97-AF65-F5344CB8AC3E}">
        <p14:creationId xmlns:p14="http://schemas.microsoft.com/office/powerpoint/2010/main" val="124516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Ответ участника 2:</a:t>
            </a:r>
          </a:p>
        </p:txBody>
      </p:sp>
      <p:pic>
        <p:nvPicPr>
          <p:cNvPr id="1024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539144"/>
            <a:ext cx="7632847" cy="492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980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136904" cy="5832648"/>
          </a:xfrm>
        </p:spPr>
        <p:txBody>
          <a:bodyPr>
            <a:normAutofit fontScale="92500" lnSpcReduction="10000"/>
          </a:bodyPr>
          <a:lstStyle/>
          <a:p>
            <a:r>
              <a:rPr lang="ru-RU" b="1" dirty="0">
                <a:solidFill>
                  <a:schemeClr val="accent3">
                    <a:lumMod val="50000"/>
                  </a:schemeClr>
                </a:solidFill>
              </a:rPr>
              <a:t>Выставленные экспертами баллы: 1/0; оценка участника – 1 балл.</a:t>
            </a:r>
          </a:p>
          <a:p>
            <a:r>
              <a:rPr lang="ru-RU" b="1" dirty="0">
                <a:solidFill>
                  <a:schemeClr val="accent3">
                    <a:lumMod val="50000"/>
                  </a:schemeClr>
                </a:solidFill>
              </a:rPr>
              <a:t>Наша оценка – 0 баллов.</a:t>
            </a:r>
          </a:p>
          <a:p>
            <a:r>
              <a:rPr lang="ru-RU" b="1" dirty="0" smtClean="0">
                <a:solidFill>
                  <a:schemeClr val="accent3">
                    <a:lumMod val="50000"/>
                  </a:schemeClr>
                </a:solidFill>
              </a:rPr>
              <a:t>В </a:t>
            </a:r>
            <a:r>
              <a:rPr lang="ru-RU" b="1" dirty="0">
                <a:solidFill>
                  <a:schemeClr val="accent3">
                    <a:lumMod val="50000"/>
                  </a:schemeClr>
                </a:solidFill>
              </a:rPr>
              <a:t>ответе отсутствуют полные элементы, участник не даёт правильных ответов </a:t>
            </a:r>
            <a:r>
              <a:rPr lang="ru-RU" b="1" dirty="0" smtClean="0">
                <a:solidFill>
                  <a:schemeClr val="accent3">
                    <a:lumMod val="50000"/>
                  </a:schemeClr>
                </a:solidFill>
              </a:rPr>
              <a:t>на конкретно </a:t>
            </a:r>
            <a:r>
              <a:rPr lang="ru-RU" b="1" dirty="0">
                <a:solidFill>
                  <a:schemeClr val="accent3">
                    <a:lumMod val="50000"/>
                  </a:schemeClr>
                </a:solidFill>
              </a:rPr>
              <a:t>поставленные вопросы</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Из правильно приведённой информации можно </a:t>
            </a:r>
            <a:r>
              <a:rPr lang="ru-RU" b="1" dirty="0" smtClean="0">
                <a:solidFill>
                  <a:schemeClr val="accent3">
                    <a:lumMod val="50000"/>
                  </a:schemeClr>
                </a:solidFill>
              </a:rPr>
              <a:t>отметить лишь </a:t>
            </a:r>
            <a:r>
              <a:rPr lang="ru-RU" b="1" dirty="0">
                <a:solidFill>
                  <a:schemeClr val="accent3">
                    <a:lumMod val="50000"/>
                  </a:schemeClr>
                </a:solidFill>
              </a:rPr>
              <a:t>фразы «плавники с пальцами – ласты» и «рудиментарные конечности</a:t>
            </a:r>
            <a:r>
              <a:rPr lang="ru-RU" b="1" dirty="0" smtClean="0">
                <a:solidFill>
                  <a:schemeClr val="accent3">
                    <a:lumMod val="50000"/>
                  </a:schemeClr>
                </a:solidFill>
              </a:rPr>
              <a:t>».</a:t>
            </a:r>
          </a:p>
          <a:p>
            <a:r>
              <a:rPr lang="ru-RU" b="1" dirty="0" smtClean="0">
                <a:solidFill>
                  <a:schemeClr val="accent3">
                    <a:lumMod val="50000"/>
                  </a:schemeClr>
                </a:solidFill>
              </a:rPr>
              <a:t> Отсутствует указание </a:t>
            </a:r>
            <a:r>
              <a:rPr lang="ru-RU" b="1" dirty="0">
                <a:solidFill>
                  <a:schemeClr val="accent3">
                    <a:lumMod val="50000"/>
                  </a:schemeClr>
                </a:solidFill>
              </a:rPr>
              <a:t>на сходство с рыбами. </a:t>
            </a:r>
            <a:endParaRPr lang="ru-RU" b="1" dirty="0" smtClean="0">
              <a:solidFill>
                <a:schemeClr val="accent3">
                  <a:lumMod val="50000"/>
                </a:schemeClr>
              </a:solidFill>
            </a:endParaRPr>
          </a:p>
          <a:p>
            <a:r>
              <a:rPr lang="ru-RU" b="1" dirty="0" smtClean="0">
                <a:solidFill>
                  <a:schemeClr val="accent3">
                    <a:lumMod val="50000"/>
                  </a:schemeClr>
                </a:solidFill>
              </a:rPr>
              <a:t>Засчитывать </a:t>
            </a:r>
            <a:r>
              <a:rPr lang="ru-RU" b="1" dirty="0">
                <a:solidFill>
                  <a:schemeClr val="accent3">
                    <a:lumMod val="50000"/>
                  </a:schemeClr>
                </a:solidFill>
              </a:rPr>
              <a:t>информацию о сходстве китов и тюленей</a:t>
            </a:r>
          </a:p>
          <a:p>
            <a:pPr marL="0" indent="0">
              <a:buNone/>
            </a:pPr>
            <a:r>
              <a:rPr lang="ru-RU" b="1" dirty="0">
                <a:solidFill>
                  <a:schemeClr val="accent3">
                    <a:lumMod val="50000"/>
                  </a:schemeClr>
                </a:solidFill>
              </a:rPr>
              <a:t>нельзя, так как моржи и тюлени тоже вторично водные животные. Кроме того, у </a:t>
            </a:r>
            <a:r>
              <a:rPr lang="ru-RU" b="1" dirty="0" smtClean="0">
                <a:solidFill>
                  <a:schemeClr val="accent3">
                    <a:lumMod val="50000"/>
                  </a:schemeClr>
                </a:solidFill>
              </a:rPr>
              <a:t>китов внешнее </a:t>
            </a:r>
            <a:r>
              <a:rPr lang="ru-RU" b="1" dirty="0">
                <a:solidFill>
                  <a:schemeClr val="accent3">
                    <a:lumMod val="50000"/>
                  </a:schemeClr>
                </a:solidFill>
              </a:rPr>
              <a:t>сходство с тюленями меньше, чем с рыбами</a:t>
            </a:r>
            <a:r>
              <a:rPr lang="ru-RU" b="1" dirty="0" smtClean="0">
                <a:solidFill>
                  <a:schemeClr val="accent3">
                    <a:lumMod val="50000"/>
                  </a:schemeClr>
                </a:solidFill>
              </a:rPr>
              <a:t>.</a:t>
            </a:r>
          </a:p>
          <a:p>
            <a:pPr marL="0" indent="0">
              <a:buNone/>
            </a:pPr>
            <a:r>
              <a:rPr lang="ru-RU" b="1" dirty="0" smtClean="0">
                <a:solidFill>
                  <a:schemeClr val="accent3">
                    <a:lumMod val="50000"/>
                  </a:schemeClr>
                </a:solidFill>
              </a:rPr>
              <a:t>Ответ </a:t>
            </a:r>
            <a:r>
              <a:rPr lang="ru-RU" b="1" dirty="0">
                <a:solidFill>
                  <a:schemeClr val="accent3">
                    <a:lumMod val="50000"/>
                  </a:schemeClr>
                </a:solidFill>
              </a:rPr>
              <a:t>слабый и </a:t>
            </a:r>
            <a:r>
              <a:rPr lang="ru-RU" b="1" dirty="0" smtClean="0">
                <a:solidFill>
                  <a:schemeClr val="accent3">
                    <a:lumMod val="50000"/>
                  </a:schemeClr>
                </a:solidFill>
              </a:rPr>
              <a:t>оценить его положительно </a:t>
            </a:r>
            <a:r>
              <a:rPr lang="ru-RU" b="1" dirty="0">
                <a:solidFill>
                  <a:schemeClr val="accent3">
                    <a:lumMod val="50000"/>
                  </a:schemeClr>
                </a:solidFill>
              </a:rPr>
              <a:t>нельзя. Оценка – 0 баллов. </a:t>
            </a:r>
          </a:p>
        </p:txBody>
      </p:sp>
    </p:spTree>
    <p:extLst>
      <p:ext uri="{BB962C8B-B14F-4D97-AF65-F5344CB8AC3E}">
        <p14:creationId xmlns:p14="http://schemas.microsoft.com/office/powerpoint/2010/main" val="369710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normAutofit fontScale="90000"/>
          </a:bodyPr>
          <a:lstStyle/>
          <a:p>
            <a:r>
              <a:rPr lang="ru-RU" b="1" dirty="0">
                <a:solidFill>
                  <a:schemeClr val="accent3"/>
                </a:solidFill>
              </a:rPr>
              <a:t>Задания линии 24 </a:t>
            </a:r>
            <a:r>
              <a:rPr lang="ru-RU" b="1" dirty="0">
                <a:solidFill>
                  <a:schemeClr val="accent3">
                    <a:lumMod val="50000"/>
                  </a:schemeClr>
                </a:solidFill>
              </a:rPr>
              <a:t>предусматривают работу с биологическим текстом, в котором требуется исправить ошибки. </a:t>
            </a:r>
          </a:p>
        </p:txBody>
      </p:sp>
      <p:sp>
        <p:nvSpPr>
          <p:cNvPr id="3" name="Объект 2"/>
          <p:cNvSpPr>
            <a:spLocks noGrp="1"/>
          </p:cNvSpPr>
          <p:nvPr>
            <p:ph sz="quarter" idx="1"/>
          </p:nvPr>
        </p:nvSpPr>
        <p:spPr/>
        <p:txBody>
          <a:bodyPr/>
          <a:lstStyle/>
          <a:p>
            <a:r>
              <a:rPr lang="ru-RU" b="1" dirty="0">
                <a:solidFill>
                  <a:schemeClr val="accent3">
                    <a:lumMod val="50000"/>
                  </a:schemeClr>
                </a:solidFill>
              </a:rPr>
              <a:t>Пример 1. </a:t>
            </a:r>
            <a:endParaRPr lang="ru-RU" b="1" dirty="0" smtClean="0">
              <a:solidFill>
                <a:schemeClr val="accent3">
                  <a:lumMod val="50000"/>
                </a:schemeClr>
              </a:solidFill>
            </a:endParaRPr>
          </a:p>
          <a:p>
            <a:r>
              <a:rPr lang="ru-RU" b="1" dirty="0" smtClean="0">
                <a:solidFill>
                  <a:schemeClr val="accent3">
                    <a:lumMod val="50000"/>
                  </a:schemeClr>
                </a:solidFill>
              </a:rPr>
              <a:t>Найдите </a:t>
            </a:r>
            <a:r>
              <a:rPr lang="ru-RU" b="1" dirty="0">
                <a:solidFill>
                  <a:schemeClr val="accent3">
                    <a:lumMod val="50000"/>
                  </a:schemeClr>
                </a:solidFill>
              </a:rPr>
              <a:t>три ошибки в приведённом тексте «Дыхательная система человека». Укажите номера предложений, в которых сделаны ошибки, исправьте их. Дайте правильную формулировку</a:t>
            </a:r>
            <a:r>
              <a:rPr lang="ru-RU" b="1" dirty="0" smtClean="0">
                <a:solidFill>
                  <a:schemeClr val="accent3">
                    <a:lumMod val="50000"/>
                  </a:schemeClr>
                </a:solidFill>
              </a:rPr>
              <a:t>.</a:t>
            </a:r>
          </a:p>
          <a:p>
            <a:endParaRPr lang="ru-RU" b="1" dirty="0">
              <a:solidFill>
                <a:schemeClr val="accent3">
                  <a:lumMod val="5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835292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86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5356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0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1:</a:t>
            </a:r>
          </a:p>
        </p:txBody>
      </p:sp>
      <p:pic>
        <p:nvPicPr>
          <p:cNvPr id="133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7" y="1628800"/>
            <a:ext cx="841838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4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260648"/>
            <a:ext cx="6172200" cy="792088"/>
          </a:xfrm>
        </p:spPr>
        <p:txBody>
          <a:bodyPr/>
          <a:lstStyle/>
          <a:p>
            <a:pPr algn="ctr"/>
            <a:r>
              <a:rPr lang="ru-RU" dirty="0">
                <a:solidFill>
                  <a:schemeClr val="accent3">
                    <a:lumMod val="50000"/>
                  </a:schemeClr>
                </a:solidFill>
              </a:rPr>
              <a:t>Линия </a:t>
            </a:r>
            <a:r>
              <a:rPr lang="ru-RU" dirty="0" smtClean="0">
                <a:solidFill>
                  <a:schemeClr val="accent3">
                    <a:lumMod val="50000"/>
                  </a:schemeClr>
                </a:solidFill>
              </a:rPr>
              <a:t>22</a:t>
            </a:r>
            <a:endParaRPr lang="ru-RU" dirty="0">
              <a:solidFill>
                <a:schemeClr val="accent3">
                  <a:lumMod val="50000"/>
                </a:schemeClr>
              </a:solidFill>
            </a:endParaRPr>
          </a:p>
        </p:txBody>
      </p:sp>
      <p:sp>
        <p:nvSpPr>
          <p:cNvPr id="3" name="Подзаголовок 2"/>
          <p:cNvSpPr>
            <a:spLocks noGrp="1"/>
          </p:cNvSpPr>
          <p:nvPr>
            <p:ph type="subTitle" idx="1"/>
          </p:nvPr>
        </p:nvSpPr>
        <p:spPr>
          <a:xfrm>
            <a:off x="2195736" y="1196752"/>
            <a:ext cx="6552728" cy="3600400"/>
          </a:xfrm>
        </p:spPr>
        <p:txBody>
          <a:bodyPr>
            <a:noAutofit/>
          </a:bodyPr>
          <a:lstStyle/>
          <a:p>
            <a:r>
              <a:rPr lang="ru-RU" sz="2400" dirty="0">
                <a:solidFill>
                  <a:schemeClr val="accent3">
                    <a:lumMod val="50000"/>
                  </a:schemeClr>
                </a:solidFill>
              </a:rPr>
              <a:t>Задания линии 22 с двумя элементами ответа – контролируют знания по всем блокам содержания, умение выпускников применять в практических ситуациях биологические знания о живых системах, биологических закономерностях, характерных признаках организмов и </a:t>
            </a:r>
            <a:r>
              <a:rPr lang="ru-RU" sz="2400" dirty="0" err="1">
                <a:solidFill>
                  <a:schemeClr val="accent3">
                    <a:lumMod val="50000"/>
                  </a:schemeClr>
                </a:solidFill>
              </a:rPr>
              <a:t>надорганизменных</a:t>
            </a:r>
            <a:r>
              <a:rPr lang="ru-RU" sz="2400" dirty="0">
                <a:solidFill>
                  <a:schemeClr val="accent3">
                    <a:lumMod val="50000"/>
                  </a:schemeClr>
                </a:solidFill>
              </a:rPr>
              <a:t> систем, движущих силах эволюции. Это задание относят к заданиям высокого уровня сложности и оцениваются максимально в два балла</a:t>
            </a:r>
          </a:p>
        </p:txBody>
      </p:sp>
    </p:spTree>
    <p:extLst>
      <p:ext uri="{BB962C8B-B14F-4D97-AF65-F5344CB8AC3E}">
        <p14:creationId xmlns:p14="http://schemas.microsoft.com/office/powerpoint/2010/main" val="145814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r>
              <a:rPr lang="ru-RU" b="1" dirty="0">
                <a:solidFill>
                  <a:schemeClr val="accent3">
                    <a:lumMod val="50000"/>
                  </a:schemeClr>
                </a:solidFill>
              </a:rPr>
              <a:t>Выставленные экспертами баллы: 2/2; оценка участника – 2 балла.</a:t>
            </a:r>
          </a:p>
          <a:p>
            <a:r>
              <a:rPr lang="ru-RU" b="1" dirty="0">
                <a:solidFill>
                  <a:schemeClr val="accent3">
                    <a:lumMod val="50000"/>
                  </a:schemeClr>
                </a:solidFill>
              </a:rPr>
              <a:t>Наша оценка – 2 балла</a:t>
            </a:r>
          </a:p>
          <a:p>
            <a:r>
              <a:rPr lang="ru-RU" b="1" dirty="0">
                <a:solidFill>
                  <a:schemeClr val="accent3">
                    <a:lumMod val="50000"/>
                  </a:schemeClr>
                </a:solidFill>
              </a:rPr>
              <a:t>Участник правильно нашёл предложения с ошибками (3, 5, 6</a:t>
            </a:r>
            <a:r>
              <a:rPr lang="ru-RU" b="1" dirty="0" smtClean="0">
                <a:solidFill>
                  <a:schemeClr val="accent3">
                    <a:lumMod val="50000"/>
                  </a:schemeClr>
                </a:solidFill>
              </a:rPr>
              <a:t>).</a:t>
            </a:r>
          </a:p>
          <a:p>
            <a:r>
              <a:rPr lang="ru-RU" b="1" dirty="0" smtClean="0">
                <a:solidFill>
                  <a:schemeClr val="accent3">
                    <a:lumMod val="50000"/>
                  </a:schemeClr>
                </a:solidFill>
              </a:rPr>
              <a:t> Верно исправлены ошибки </a:t>
            </a:r>
            <a:r>
              <a:rPr lang="ru-RU" b="1" dirty="0">
                <a:solidFill>
                  <a:schemeClr val="accent3">
                    <a:lumMod val="50000"/>
                  </a:schemeClr>
                </a:solidFill>
              </a:rPr>
              <a:t>в предложениях 3 и 6</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Не исправлена ошибка в предложении 5. Она кроется </a:t>
            </a:r>
            <a:r>
              <a:rPr lang="ru-RU" b="1" dirty="0" smtClean="0">
                <a:solidFill>
                  <a:schemeClr val="accent3">
                    <a:lumMod val="50000"/>
                  </a:schemeClr>
                </a:solidFill>
              </a:rPr>
              <a:t>в строении </a:t>
            </a:r>
            <a:r>
              <a:rPr lang="ru-RU" b="1" dirty="0">
                <a:solidFill>
                  <a:schemeClr val="accent3">
                    <a:lumMod val="50000"/>
                  </a:schemeClr>
                </a:solidFill>
              </a:rPr>
              <a:t>альвеол. </a:t>
            </a:r>
            <a:endParaRPr lang="ru-RU" b="1" dirty="0" smtClean="0">
              <a:solidFill>
                <a:schemeClr val="accent3">
                  <a:lumMod val="50000"/>
                </a:schemeClr>
              </a:solidFill>
            </a:endParaRPr>
          </a:p>
          <a:p>
            <a:r>
              <a:rPr lang="ru-RU" b="1" dirty="0" smtClean="0">
                <a:solidFill>
                  <a:schemeClr val="accent3">
                    <a:lumMod val="50000"/>
                  </a:schemeClr>
                </a:solidFill>
              </a:rPr>
              <a:t>Оба </a:t>
            </a:r>
            <a:r>
              <a:rPr lang="ru-RU" b="1" dirty="0">
                <a:solidFill>
                  <a:schemeClr val="accent3">
                    <a:lumMod val="50000"/>
                  </a:schemeClr>
                </a:solidFill>
              </a:rPr>
              <a:t>эксперта выставили за ответ по 2 балла.</a:t>
            </a:r>
          </a:p>
          <a:p>
            <a:endParaRPr lang="ru-RU" dirty="0"/>
          </a:p>
        </p:txBody>
      </p:sp>
    </p:spTree>
    <p:extLst>
      <p:ext uri="{BB962C8B-B14F-4D97-AF65-F5344CB8AC3E}">
        <p14:creationId xmlns:p14="http://schemas.microsoft.com/office/powerpoint/2010/main" val="275126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2:</a:t>
            </a:r>
          </a:p>
        </p:txBody>
      </p:sp>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42493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54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260648"/>
            <a:ext cx="7467600" cy="4873752"/>
          </a:xfrm>
        </p:spPr>
        <p:txBody>
          <a:bodyPr>
            <a:normAutofit lnSpcReduction="10000"/>
          </a:bodyPr>
          <a:lstStyle/>
          <a:p>
            <a:r>
              <a:rPr lang="ru-RU" b="1" dirty="0">
                <a:solidFill>
                  <a:schemeClr val="accent3">
                    <a:lumMod val="50000"/>
                  </a:schemeClr>
                </a:solidFill>
              </a:rPr>
              <a:t>Выставленные экспертами баллы: 1/1; оценка выпускника – 1 балл.</a:t>
            </a:r>
          </a:p>
          <a:p>
            <a:r>
              <a:rPr lang="ru-RU" b="1" dirty="0">
                <a:solidFill>
                  <a:schemeClr val="accent3">
                    <a:lumMod val="50000"/>
                  </a:schemeClr>
                </a:solidFill>
              </a:rPr>
              <a:t>Наша оценка – 1 балл.</a:t>
            </a:r>
          </a:p>
          <a:p>
            <a:r>
              <a:rPr lang="ru-RU" b="1" dirty="0">
                <a:solidFill>
                  <a:schemeClr val="accent3">
                    <a:lumMod val="50000"/>
                  </a:schemeClr>
                </a:solidFill>
              </a:rPr>
              <a:t>Ошибки найдены в предложениях 3, 6, 7</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предложении 7 нет ошибок, </a:t>
            </a:r>
            <a:r>
              <a:rPr lang="ru-RU" b="1" dirty="0" smtClean="0">
                <a:solidFill>
                  <a:schemeClr val="accent3">
                    <a:lumMod val="50000"/>
                  </a:schemeClr>
                </a:solidFill>
              </a:rPr>
              <a:t>поэтому ошибка </a:t>
            </a:r>
            <a:r>
              <a:rPr lang="ru-RU" b="1" dirty="0">
                <a:solidFill>
                  <a:schemeClr val="accent3">
                    <a:lumMod val="50000"/>
                  </a:schemeClr>
                </a:solidFill>
              </a:rPr>
              <a:t>найдена неверно. </a:t>
            </a:r>
            <a:endParaRPr lang="ru-RU" b="1" dirty="0" smtClean="0">
              <a:solidFill>
                <a:schemeClr val="accent3">
                  <a:lumMod val="50000"/>
                </a:schemeClr>
              </a:solidFill>
            </a:endParaRPr>
          </a:p>
          <a:p>
            <a:r>
              <a:rPr lang="ru-RU" b="1" dirty="0" smtClean="0">
                <a:solidFill>
                  <a:schemeClr val="accent3">
                    <a:lumMod val="50000"/>
                  </a:schemeClr>
                </a:solidFill>
              </a:rPr>
              <a:t>Правильно </a:t>
            </a:r>
            <a:r>
              <a:rPr lang="ru-RU" b="1" dirty="0">
                <a:solidFill>
                  <a:schemeClr val="accent3">
                    <a:lumMod val="50000"/>
                  </a:schemeClr>
                </a:solidFill>
              </a:rPr>
              <a:t>исправлена ошибка в предложении 6</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предложении </a:t>
            </a:r>
            <a:r>
              <a:rPr lang="ru-RU" b="1" dirty="0" smtClean="0">
                <a:solidFill>
                  <a:schemeClr val="accent3">
                    <a:lumMod val="50000"/>
                  </a:schemeClr>
                </a:solidFill>
              </a:rPr>
              <a:t>3ошибка </a:t>
            </a:r>
            <a:r>
              <a:rPr lang="ru-RU" b="1" dirty="0">
                <a:solidFill>
                  <a:schemeClr val="accent3">
                    <a:lumMod val="50000"/>
                  </a:schemeClr>
                </a:solidFill>
              </a:rPr>
              <a:t>исправлена неверно: дыхательные пути </a:t>
            </a:r>
            <a:r>
              <a:rPr lang="ru-RU" b="1" dirty="0" smtClean="0">
                <a:solidFill>
                  <a:schemeClr val="accent3">
                    <a:lumMod val="50000"/>
                  </a:schemeClr>
                </a:solidFill>
              </a:rPr>
              <a:t>а заканчиваются </a:t>
            </a:r>
            <a:r>
              <a:rPr lang="ru-RU" b="1" dirty="0">
                <a:solidFill>
                  <a:schemeClr val="accent3">
                    <a:lumMod val="50000"/>
                  </a:schemeClr>
                </a:solidFill>
              </a:rPr>
              <a:t>не в лёгком, а в </a:t>
            </a:r>
            <a:r>
              <a:rPr lang="ru-RU" b="1" dirty="0" smtClean="0">
                <a:solidFill>
                  <a:schemeClr val="accent3">
                    <a:lumMod val="50000"/>
                  </a:schemeClr>
                </a:solidFill>
              </a:rPr>
              <a:t>мелких бронхах</a:t>
            </a:r>
            <a:r>
              <a:rPr lang="ru-RU" b="1" dirty="0">
                <a:solidFill>
                  <a:schemeClr val="accent3">
                    <a:lumMod val="50000"/>
                  </a:schemeClr>
                </a:solidFill>
              </a:rPr>
              <a:t>. </a:t>
            </a:r>
            <a:endParaRPr lang="ru-RU" b="1" dirty="0" smtClean="0">
              <a:solidFill>
                <a:schemeClr val="accent3">
                  <a:lumMod val="50000"/>
                </a:schemeClr>
              </a:solidFill>
            </a:endParaRPr>
          </a:p>
          <a:p>
            <a:r>
              <a:rPr lang="ru-RU" b="1" dirty="0" smtClean="0">
                <a:solidFill>
                  <a:schemeClr val="accent3">
                    <a:lumMod val="50000"/>
                  </a:schemeClr>
                </a:solidFill>
              </a:rPr>
              <a:t>Участник </a:t>
            </a:r>
            <a:r>
              <a:rPr lang="ru-RU" b="1" dirty="0">
                <a:solidFill>
                  <a:schemeClr val="accent3">
                    <a:lumMod val="50000"/>
                  </a:schemeClr>
                </a:solidFill>
              </a:rPr>
              <a:t>получил только 1 балл.</a:t>
            </a:r>
          </a:p>
          <a:p>
            <a:endParaRPr lang="ru-RU" dirty="0"/>
          </a:p>
        </p:txBody>
      </p:sp>
    </p:spTree>
    <p:extLst>
      <p:ext uri="{BB962C8B-B14F-4D97-AF65-F5344CB8AC3E}">
        <p14:creationId xmlns:p14="http://schemas.microsoft.com/office/powerpoint/2010/main" val="431890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Пример 2.</a:t>
            </a:r>
          </a:p>
        </p:txBody>
      </p:sp>
      <p:sp>
        <p:nvSpPr>
          <p:cNvPr id="3" name="Объект 2"/>
          <p:cNvSpPr>
            <a:spLocks noGrp="1"/>
          </p:cNvSpPr>
          <p:nvPr>
            <p:ph sz="quarter" idx="1"/>
          </p:nvPr>
        </p:nvSpPr>
        <p:spPr>
          <a:xfrm>
            <a:off x="-15333" y="1628800"/>
            <a:ext cx="8763797" cy="4873752"/>
          </a:xfrm>
        </p:spPr>
        <p:txBody>
          <a:bodyPr/>
          <a:lstStyle/>
          <a:p>
            <a:pPr marL="0" indent="0" algn="just">
              <a:buNone/>
            </a:pPr>
            <a:r>
              <a:rPr lang="ru-RU" dirty="0" smtClean="0"/>
              <a:t> </a:t>
            </a:r>
            <a:r>
              <a:rPr lang="ru-RU" b="1" dirty="0">
                <a:solidFill>
                  <a:schemeClr val="accent3">
                    <a:lumMod val="50000"/>
                  </a:schemeClr>
                </a:solidFill>
              </a:rPr>
              <a:t>Найдите три ошибки в приведённом тексте «Многообразие бактерий». Укажите номера предложений, в которых сделаны ошибки, исправьте их. Дайте правильную </a:t>
            </a:r>
            <a:r>
              <a:rPr lang="ru-RU" b="1" dirty="0" smtClean="0">
                <a:solidFill>
                  <a:schemeClr val="accent3">
                    <a:lumMod val="50000"/>
                  </a:schemeClr>
                </a:solidFill>
              </a:rPr>
              <a:t>формулировку.</a:t>
            </a:r>
          </a:p>
          <a:p>
            <a:pPr marL="0" indent="0" algn="just">
              <a:buNone/>
            </a:pPr>
            <a:endParaRPr lang="ru-RU" b="1" dirty="0">
              <a:solidFill>
                <a:schemeClr val="accent3">
                  <a:lumMod val="50000"/>
                </a:schemeClr>
              </a:solidFill>
            </a:endParaRPr>
          </a:p>
          <a:p>
            <a:pPr marL="0" indent="0" algn="just">
              <a:buNone/>
            </a:pPr>
            <a:endParaRPr lang="ru-RU" b="1" dirty="0">
              <a:solidFill>
                <a:schemeClr val="accent3">
                  <a:lumMod val="5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 y="3645024"/>
            <a:ext cx="869178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022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25717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695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1:</a:t>
            </a:r>
          </a:p>
        </p:txBody>
      </p:sp>
      <p:pic>
        <p:nvPicPr>
          <p:cNvPr id="1741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71296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925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6632"/>
            <a:ext cx="8352928" cy="6192688"/>
          </a:xfrm>
        </p:spPr>
        <p:txBody>
          <a:bodyPr/>
          <a:lstStyle/>
          <a:p>
            <a:r>
              <a:rPr lang="ru-RU" dirty="0"/>
              <a:t>Выставленные экспертами баллы: 1/1; оценка выпускника – 1 балл.</a:t>
            </a:r>
          </a:p>
          <a:p>
            <a:r>
              <a:rPr lang="ru-RU" dirty="0"/>
              <a:t>Наша оценка – 1 балл.</a:t>
            </a:r>
          </a:p>
          <a:p>
            <a:r>
              <a:rPr lang="ru-RU" dirty="0"/>
              <a:t>Участник верно исправил ошибку в предложении 1. В предложение 3 </a:t>
            </a:r>
            <a:r>
              <a:rPr lang="ru-RU" dirty="0" smtClean="0"/>
              <a:t>ошибка исправлено </a:t>
            </a:r>
            <a:r>
              <a:rPr lang="ru-RU" dirty="0"/>
              <a:t>неверно</a:t>
            </a:r>
            <a:r>
              <a:rPr lang="ru-RU" dirty="0" smtClean="0"/>
              <a:t>.</a:t>
            </a:r>
          </a:p>
          <a:p>
            <a:r>
              <a:rPr lang="ru-RU" dirty="0" smtClean="0"/>
              <a:t> </a:t>
            </a:r>
            <a:r>
              <a:rPr lang="ru-RU" dirty="0"/>
              <a:t>Предложение 7 как ошибочное выбрано выпускником неверно. </a:t>
            </a:r>
            <a:r>
              <a:rPr lang="ru-RU" dirty="0" smtClean="0"/>
              <a:t>Таким образом</a:t>
            </a:r>
            <a:r>
              <a:rPr lang="ru-RU" dirty="0"/>
              <a:t>, максимальный балл, который заслужил экзаменуемый, 1 балл, так как </a:t>
            </a:r>
            <a:r>
              <a:rPr lang="ru-RU" dirty="0" smtClean="0"/>
              <a:t>верно исправлен </a:t>
            </a:r>
            <a:r>
              <a:rPr lang="ru-RU" dirty="0"/>
              <a:t>текст только одного предложения, неверные предложения не оцениваются.</a:t>
            </a:r>
          </a:p>
        </p:txBody>
      </p:sp>
    </p:spTree>
    <p:extLst>
      <p:ext uri="{BB962C8B-B14F-4D97-AF65-F5344CB8AC3E}">
        <p14:creationId xmlns:p14="http://schemas.microsoft.com/office/powerpoint/2010/main" val="1197827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2:</a:t>
            </a:r>
          </a:p>
        </p:txBody>
      </p:sp>
      <p:pic>
        <p:nvPicPr>
          <p:cNvPr id="1843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3100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665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280920" cy="5904656"/>
          </a:xfrm>
        </p:spPr>
        <p:txBody>
          <a:bodyPr>
            <a:normAutofit fontScale="70000" lnSpcReduction="20000"/>
          </a:bodyPr>
          <a:lstStyle/>
          <a:p>
            <a:r>
              <a:rPr lang="ru-RU" b="1" dirty="0">
                <a:solidFill>
                  <a:schemeClr val="accent3">
                    <a:lumMod val="50000"/>
                  </a:schemeClr>
                </a:solidFill>
              </a:rPr>
              <a:t>Выставленные экспертами баллы: 1/2; оценка участника – 2 балл.</a:t>
            </a:r>
          </a:p>
          <a:p>
            <a:r>
              <a:rPr lang="ru-RU" b="1" dirty="0">
                <a:solidFill>
                  <a:schemeClr val="accent3">
                    <a:lumMod val="50000"/>
                  </a:schemeClr>
                </a:solidFill>
              </a:rPr>
              <a:t>Наша оценка – 2 балла.</a:t>
            </a:r>
          </a:p>
          <a:p>
            <a:r>
              <a:rPr lang="ru-RU" b="1" dirty="0">
                <a:solidFill>
                  <a:schemeClr val="accent3">
                    <a:lumMod val="50000"/>
                  </a:schemeClr>
                </a:solidFill>
              </a:rPr>
              <a:t>Несмотря на то, что в формулировке задания дана установка на три ошибки «</a:t>
            </a:r>
            <a:r>
              <a:rPr lang="ru-RU" b="1" dirty="0" smtClean="0">
                <a:solidFill>
                  <a:schemeClr val="accent3">
                    <a:lumMod val="50000"/>
                  </a:schemeClr>
                </a:solidFill>
              </a:rPr>
              <a:t>Найдите три </a:t>
            </a:r>
            <a:r>
              <a:rPr lang="ru-RU" b="1" dirty="0">
                <a:solidFill>
                  <a:schemeClr val="accent3">
                    <a:lumMod val="50000"/>
                  </a:schemeClr>
                </a:solidFill>
              </a:rPr>
              <a:t>ошибки в приведённом тексте», учащийся нашёл 4 неправильных предложения </a:t>
            </a:r>
            <a:r>
              <a:rPr lang="ru-RU" b="1" dirty="0" smtClean="0">
                <a:solidFill>
                  <a:schemeClr val="accent3">
                    <a:lumMod val="50000"/>
                  </a:schemeClr>
                </a:solidFill>
              </a:rPr>
              <a:t>и исправил </a:t>
            </a:r>
            <a:r>
              <a:rPr lang="ru-RU" b="1" dirty="0">
                <a:solidFill>
                  <a:schemeClr val="accent3">
                    <a:lumMod val="50000"/>
                  </a:schemeClr>
                </a:solidFill>
              </a:rPr>
              <a:t>их</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предложениях 1 и 3 ошибки исправлены верно</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 предложении 2 </a:t>
            </a:r>
            <a:r>
              <a:rPr lang="ru-RU" b="1" dirty="0" smtClean="0">
                <a:solidFill>
                  <a:schemeClr val="accent3">
                    <a:lumMod val="50000"/>
                  </a:schemeClr>
                </a:solidFill>
              </a:rPr>
              <a:t>имеются ошибки</a:t>
            </a:r>
            <a:r>
              <a:rPr lang="ru-RU" b="1" dirty="0">
                <a:solidFill>
                  <a:schemeClr val="accent3">
                    <a:lumMod val="50000"/>
                  </a:schemeClr>
                </a:solidFill>
              </a:rPr>
              <a:t>: не названы </a:t>
            </a:r>
            <a:r>
              <a:rPr lang="ru-RU" b="1" dirty="0" err="1">
                <a:solidFill>
                  <a:schemeClr val="accent3">
                    <a:lumMod val="50000"/>
                  </a:schemeClr>
                </a:solidFill>
              </a:rPr>
              <a:t>фототрофы</a:t>
            </a:r>
            <a:r>
              <a:rPr lang="ru-RU" b="1" dirty="0">
                <a:solidFill>
                  <a:schemeClr val="accent3">
                    <a:lumMod val="50000"/>
                  </a:schemeClr>
                </a:solidFill>
              </a:rPr>
              <a:t>, </a:t>
            </a:r>
            <a:r>
              <a:rPr lang="ru-RU" b="1" dirty="0" err="1">
                <a:solidFill>
                  <a:schemeClr val="accent3">
                    <a:lumMod val="50000"/>
                  </a:schemeClr>
                </a:solidFill>
              </a:rPr>
              <a:t>сапротрофные</a:t>
            </a:r>
            <a:r>
              <a:rPr lang="ru-RU" b="1" dirty="0">
                <a:solidFill>
                  <a:schemeClr val="accent3">
                    <a:lumMod val="50000"/>
                  </a:schemeClr>
                </a:solidFill>
              </a:rPr>
              <a:t> бактерии не являются </a:t>
            </a:r>
            <a:r>
              <a:rPr lang="ru-RU" b="1" dirty="0" err="1" smtClean="0">
                <a:solidFill>
                  <a:schemeClr val="accent3">
                    <a:lumMod val="50000"/>
                  </a:schemeClr>
                </a:solidFill>
              </a:rPr>
              <a:t>хемосинтетиками</a:t>
            </a:r>
            <a:r>
              <a:rPr lang="ru-RU" b="1" dirty="0" smtClean="0">
                <a:solidFill>
                  <a:schemeClr val="accent3">
                    <a:lumMod val="50000"/>
                  </a:schemeClr>
                </a:solidFill>
              </a:rPr>
              <a:t>, поэтому </a:t>
            </a:r>
            <a:r>
              <a:rPr lang="ru-RU" b="1" dirty="0">
                <a:solidFill>
                  <a:schemeClr val="accent3">
                    <a:lumMod val="50000"/>
                  </a:schemeClr>
                </a:solidFill>
              </a:rPr>
              <a:t>за ответ балл не присваивается.</a:t>
            </a:r>
          </a:p>
          <a:p>
            <a:r>
              <a:rPr lang="ru-RU" b="1" dirty="0">
                <a:solidFill>
                  <a:schemeClr val="accent3">
                    <a:lumMod val="50000"/>
                  </a:schemeClr>
                </a:solidFill>
              </a:rPr>
              <a:t>Участник вопреки инструкции нашёл четвёртое предложение с ошибкой. </a:t>
            </a:r>
            <a:r>
              <a:rPr lang="ru-RU" b="1" dirty="0" smtClean="0">
                <a:solidFill>
                  <a:schemeClr val="accent3">
                    <a:lumMod val="50000"/>
                  </a:schemeClr>
                </a:solidFill>
              </a:rPr>
              <a:t>Он исправил </a:t>
            </a:r>
            <a:r>
              <a:rPr lang="ru-RU" b="1" dirty="0">
                <a:solidFill>
                  <a:schemeClr val="accent3">
                    <a:lumMod val="50000"/>
                  </a:schemeClr>
                </a:solidFill>
              </a:rPr>
              <a:t>верное суждение на неверное. При выставлении баллов эксперты </a:t>
            </a:r>
            <a:r>
              <a:rPr lang="ru-RU" b="1" dirty="0" smtClean="0">
                <a:solidFill>
                  <a:schemeClr val="accent3">
                    <a:lumMod val="50000"/>
                  </a:schemeClr>
                </a:solidFill>
              </a:rPr>
              <a:t>выставили разные </a:t>
            </a:r>
            <a:r>
              <a:rPr lang="ru-RU" b="1" dirty="0">
                <a:solidFill>
                  <a:schemeClr val="accent3">
                    <a:lumMod val="50000"/>
                  </a:schemeClr>
                </a:solidFill>
              </a:rPr>
              <a:t>оценки</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Первый эксперт вычел балл за предложение 6</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А второй решил, что </a:t>
            </a:r>
            <a:r>
              <a:rPr lang="ru-RU" b="1" dirty="0" smtClean="0">
                <a:solidFill>
                  <a:schemeClr val="accent3">
                    <a:lumMod val="50000"/>
                  </a:schemeClr>
                </a:solidFill>
              </a:rPr>
              <a:t>все ошибочные </a:t>
            </a:r>
            <a:r>
              <a:rPr lang="ru-RU" b="1" dirty="0">
                <a:solidFill>
                  <a:schemeClr val="accent3">
                    <a:lumMod val="50000"/>
                  </a:schemeClr>
                </a:solidFill>
              </a:rPr>
              <a:t>суждения не влияют на ответ, так как в критерии прописано «За </a:t>
            </a:r>
            <a:r>
              <a:rPr lang="ru-RU" b="1" dirty="0" smtClean="0">
                <a:solidFill>
                  <a:schemeClr val="accent3">
                    <a:lumMod val="50000"/>
                  </a:schemeClr>
                </a:solidFill>
              </a:rPr>
              <a:t>неправильно названные </a:t>
            </a:r>
            <a:r>
              <a:rPr lang="ru-RU" b="1" dirty="0">
                <a:solidFill>
                  <a:schemeClr val="accent3">
                    <a:lumMod val="50000"/>
                  </a:schemeClr>
                </a:solidFill>
              </a:rPr>
              <a:t>и/или исправленные предложения баллы не снижаются</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Если бы участник </a:t>
            </a:r>
            <a:r>
              <a:rPr lang="ru-RU" b="1" dirty="0" smtClean="0">
                <a:solidFill>
                  <a:schemeClr val="accent3">
                    <a:lumMod val="50000"/>
                  </a:schemeClr>
                </a:solidFill>
              </a:rPr>
              <a:t>верно исправил </a:t>
            </a:r>
            <a:r>
              <a:rPr lang="ru-RU" b="1" dirty="0">
                <a:solidFill>
                  <a:schemeClr val="accent3">
                    <a:lumMod val="50000"/>
                  </a:schemeClr>
                </a:solidFill>
              </a:rPr>
              <a:t>три предложения, но дополнительно неверно исправил бы четвертое, то в </a:t>
            </a:r>
            <a:r>
              <a:rPr lang="ru-RU" b="1" dirty="0" smtClean="0">
                <a:solidFill>
                  <a:schemeClr val="accent3">
                    <a:lumMod val="50000"/>
                  </a:schemeClr>
                </a:solidFill>
              </a:rPr>
              <a:t>этом случае </a:t>
            </a:r>
            <a:r>
              <a:rPr lang="ru-RU" b="1" dirty="0">
                <a:solidFill>
                  <a:schemeClr val="accent3">
                    <a:lumMod val="50000"/>
                  </a:schemeClr>
                </a:solidFill>
              </a:rPr>
              <a:t>балл нужно было бы снять. </a:t>
            </a:r>
            <a:endParaRPr lang="ru-RU" b="1" dirty="0" smtClean="0">
              <a:solidFill>
                <a:schemeClr val="accent3">
                  <a:lumMod val="50000"/>
                </a:schemeClr>
              </a:solidFill>
            </a:endParaRPr>
          </a:p>
          <a:p>
            <a:r>
              <a:rPr lang="ru-RU" b="1" dirty="0" smtClean="0">
                <a:solidFill>
                  <a:schemeClr val="accent3">
                    <a:lumMod val="50000"/>
                  </a:schemeClr>
                </a:solidFill>
              </a:rPr>
              <a:t>Согласно </a:t>
            </a:r>
            <a:r>
              <a:rPr lang="ru-RU" b="1" dirty="0">
                <a:solidFill>
                  <a:schemeClr val="accent3">
                    <a:lumMod val="50000"/>
                  </a:schemeClr>
                </a:solidFill>
              </a:rPr>
              <a:t>критерию, за два найденных и </a:t>
            </a:r>
            <a:r>
              <a:rPr lang="ru-RU" b="1" dirty="0" smtClean="0">
                <a:solidFill>
                  <a:schemeClr val="accent3">
                    <a:lumMod val="50000"/>
                  </a:schemeClr>
                </a:solidFill>
              </a:rPr>
              <a:t>исправленных предложения </a:t>
            </a:r>
            <a:r>
              <a:rPr lang="ru-RU" b="1" dirty="0">
                <a:solidFill>
                  <a:schemeClr val="accent3">
                    <a:lumMod val="50000"/>
                  </a:schemeClr>
                </a:solidFill>
              </a:rPr>
              <a:t>выставляется 2 балла</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Первый эксперт занизил оценку. </a:t>
            </a:r>
          </a:p>
        </p:txBody>
      </p:sp>
    </p:spTree>
    <p:extLst>
      <p:ext uri="{BB962C8B-B14F-4D97-AF65-F5344CB8AC3E}">
        <p14:creationId xmlns:p14="http://schemas.microsoft.com/office/powerpoint/2010/main" val="2378789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997305" cy="1143000"/>
          </a:xfrm>
        </p:spPr>
        <p:txBody>
          <a:bodyPr>
            <a:noAutofit/>
          </a:bodyPr>
          <a:lstStyle/>
          <a:p>
            <a:r>
              <a:rPr lang="ru-RU" sz="1800" b="1" dirty="0">
                <a:solidFill>
                  <a:schemeClr val="accent3"/>
                </a:solidFill>
              </a:rPr>
              <a:t>Задания линии </a:t>
            </a:r>
            <a:r>
              <a:rPr lang="ru-RU" sz="1800" b="1" dirty="0" smtClean="0">
                <a:solidFill>
                  <a:schemeClr val="accent3"/>
                </a:solidFill>
              </a:rPr>
              <a:t>25</a:t>
            </a:r>
            <a:br>
              <a:rPr lang="ru-RU" sz="1800" b="1" dirty="0" smtClean="0">
                <a:solidFill>
                  <a:schemeClr val="accent3"/>
                </a:solidFill>
              </a:rPr>
            </a:br>
            <a:r>
              <a:rPr lang="ru-RU" sz="1800" dirty="0" smtClean="0"/>
              <a:t> </a:t>
            </a:r>
            <a:r>
              <a:rPr lang="ru-RU" sz="1800" b="1" dirty="0">
                <a:solidFill>
                  <a:schemeClr val="accent3">
                    <a:lumMod val="50000"/>
                  </a:schemeClr>
                </a:solidFill>
              </a:rPr>
              <a:t>направлены на проверку знаний и умений по разделам биологии</a:t>
            </a:r>
            <a:br>
              <a:rPr lang="ru-RU" sz="1800" b="1" dirty="0">
                <a:solidFill>
                  <a:schemeClr val="accent3">
                    <a:lumMod val="50000"/>
                  </a:schemeClr>
                </a:solidFill>
              </a:rPr>
            </a:br>
            <a:r>
              <a:rPr lang="ru-RU" sz="1800" b="1" dirty="0">
                <a:solidFill>
                  <a:schemeClr val="accent3">
                    <a:lumMod val="50000"/>
                  </a:schemeClr>
                </a:solidFill>
              </a:rPr>
              <a:t>основной школы «Растения», «Бактерии, грибы, лишайники», «Животные</a:t>
            </a:r>
            <a:r>
              <a:rPr lang="ru-RU" sz="1800" b="1" dirty="0" smtClean="0">
                <a:solidFill>
                  <a:schemeClr val="accent3">
                    <a:lumMod val="50000"/>
                  </a:schemeClr>
                </a:solidFill>
              </a:rPr>
              <a:t>», </a:t>
            </a:r>
            <a:r>
              <a:rPr lang="ru-RU" sz="1800" b="1" dirty="0">
                <a:solidFill>
                  <a:schemeClr val="accent3">
                    <a:lumMod val="50000"/>
                  </a:schemeClr>
                </a:solidFill>
              </a:rPr>
              <a:t>«Человек и </a:t>
            </a:r>
            <a:r>
              <a:rPr lang="ru-RU" sz="1800" b="1" dirty="0" smtClean="0">
                <a:solidFill>
                  <a:schemeClr val="accent3">
                    <a:lumMod val="50000"/>
                  </a:schemeClr>
                </a:solidFill>
              </a:rPr>
              <a:t>его здоровье</a:t>
            </a:r>
            <a:r>
              <a:rPr lang="ru-RU" sz="1800" b="1" dirty="0">
                <a:solidFill>
                  <a:schemeClr val="accent3">
                    <a:lumMod val="50000"/>
                  </a:schemeClr>
                </a:solidFill>
              </a:rPr>
              <a:t>». </a:t>
            </a:r>
          </a:p>
        </p:txBody>
      </p:sp>
      <p:sp>
        <p:nvSpPr>
          <p:cNvPr id="3" name="Объект 2"/>
          <p:cNvSpPr>
            <a:spLocks noGrp="1"/>
          </p:cNvSpPr>
          <p:nvPr>
            <p:ph sz="quarter" idx="1"/>
          </p:nvPr>
        </p:nvSpPr>
        <p:spPr/>
        <p:txBody>
          <a:bodyPr/>
          <a:lstStyle/>
          <a:p>
            <a:pPr marL="0" indent="0">
              <a:buNone/>
            </a:pPr>
            <a:r>
              <a:rPr lang="ru-RU" b="1" dirty="0" smtClean="0"/>
              <a:t>Что </a:t>
            </a:r>
            <a:r>
              <a:rPr lang="ru-RU" b="1" dirty="0"/>
              <a:t>представляет собой медицинские препараты вакцина и лечебная сыворотка? С какой целью каждый из этих препаратов вводят человеку? Ответ поясните.</a:t>
            </a:r>
          </a:p>
        </p:txBody>
      </p:sp>
    </p:spTree>
    <p:extLst>
      <p:ext uri="{BB962C8B-B14F-4D97-AF65-F5344CB8AC3E}">
        <p14:creationId xmlns:p14="http://schemas.microsoft.com/office/powerpoint/2010/main" val="311726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143000"/>
          </a:xfrm>
        </p:spPr>
        <p:txBody>
          <a:bodyPr>
            <a:normAutofit fontScale="90000"/>
          </a:bodyPr>
          <a:lstStyle/>
          <a:p>
            <a:pPr marL="274320" lvl="0" indent="-274320">
              <a:spcBef>
                <a:spcPts val="600"/>
              </a:spcBef>
            </a:pPr>
            <a:r>
              <a:rPr lang="ru-RU" sz="2400" b="1" cap="none" dirty="0">
                <a:solidFill>
                  <a:srgbClr val="B32C16">
                    <a:lumMod val="50000"/>
                  </a:srgbClr>
                </a:solidFill>
                <a:ea typeface="+mn-ea"/>
                <a:cs typeface="+mn-cs"/>
              </a:rPr>
              <a:t>22. Почему для получения хорошего урожая густые всходы моркови и свёклы надо прореживать?</a:t>
            </a:r>
            <a:br>
              <a:rPr lang="ru-RU" sz="2400" b="1" cap="none" dirty="0">
                <a:solidFill>
                  <a:srgbClr val="B32C16">
                    <a:lumMod val="50000"/>
                  </a:srgbClr>
                </a:solidFill>
                <a:ea typeface="+mn-ea"/>
                <a:cs typeface="+mn-cs"/>
              </a:rPr>
            </a:br>
            <a:endParaRPr lang="ru-RU" b="1"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062182953"/>
              </p:ext>
            </p:extLst>
          </p:nvPr>
        </p:nvGraphicFramePr>
        <p:xfrm>
          <a:off x="251520" y="1052736"/>
          <a:ext cx="8496944" cy="5222240"/>
        </p:xfrm>
        <a:graphic>
          <a:graphicData uri="http://schemas.openxmlformats.org/drawingml/2006/table">
            <a:tbl>
              <a:tblPr firstRow="1" bandRow="1">
                <a:tableStyleId>{5C22544A-7EE6-4342-B048-85BDC9FD1C3A}</a:tableStyleId>
              </a:tblPr>
              <a:tblGrid>
                <a:gridCol w="7128230"/>
                <a:gridCol w="1368714"/>
              </a:tblGrid>
              <a:tr h="370840">
                <a:tc>
                  <a:txBody>
                    <a:bodyPr/>
                    <a:lstStyle/>
                    <a:p>
                      <a:r>
                        <a:rPr lang="ru-RU" dirty="0" smtClean="0"/>
                        <a:t>Содержание верного ответа и указания по оцениванию</a:t>
                      </a:r>
                    </a:p>
                    <a:p>
                      <a:r>
                        <a:rPr lang="ru-RU" dirty="0" smtClean="0"/>
                        <a:t>(допускаются иные формулировки ответа, не искажающие его смысла)</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Баллы</a:t>
                      </a:r>
                    </a:p>
                    <a:p>
                      <a:endParaRPr lang="ru-RU" dirty="0"/>
                    </a:p>
                  </a:txBody>
                  <a:tcPr/>
                </a:tc>
              </a:tr>
              <a:tr h="370840">
                <a:tc>
                  <a:txBody>
                    <a:bodyPr/>
                    <a:lstStyle/>
                    <a:p>
                      <a:r>
                        <a:rPr lang="ru-RU" b="1" dirty="0" smtClean="0">
                          <a:solidFill>
                            <a:schemeClr val="accent3">
                              <a:lumMod val="50000"/>
                            </a:schemeClr>
                          </a:solidFill>
                        </a:rPr>
                        <a:t>Элементы ответа:</a:t>
                      </a:r>
                    </a:p>
                    <a:p>
                      <a:r>
                        <a:rPr lang="ru-RU" b="1" dirty="0" smtClean="0">
                          <a:solidFill>
                            <a:schemeClr val="accent3">
                              <a:lumMod val="50000"/>
                            </a:schemeClr>
                          </a:solidFill>
                        </a:rPr>
                        <a:t>1) эти растения образуют корнеплоды, формирование которых требует значительного объёма почвы;</a:t>
                      </a:r>
                    </a:p>
                    <a:p>
                      <a:r>
                        <a:rPr lang="ru-RU" b="1" dirty="0" smtClean="0">
                          <a:solidFill>
                            <a:schemeClr val="accent3">
                              <a:lumMod val="50000"/>
                            </a:schemeClr>
                          </a:solidFill>
                        </a:rPr>
                        <a:t>2) прореживание растений ослабляет конкуренцию, способствует развитию корнеплода и проводит к повышению урожая</a:t>
                      </a:r>
                      <a:endParaRPr lang="ru-RU" b="1" dirty="0">
                        <a:solidFill>
                          <a:schemeClr val="accent3">
                            <a:lumMod val="50000"/>
                          </a:schemeClr>
                        </a:solidFill>
                      </a:endParaRPr>
                    </a:p>
                  </a:txBody>
                  <a:tcPr/>
                </a:tc>
                <a:tc>
                  <a:txBody>
                    <a:bodyPr/>
                    <a:lstStyle/>
                    <a:p>
                      <a:endParaRPr lang="ru-RU" dirty="0"/>
                    </a:p>
                  </a:txBody>
                  <a:tcPr/>
                </a:tc>
              </a:tr>
              <a:tr h="370840">
                <a:tc>
                  <a:txBody>
                    <a:bodyPr/>
                    <a:lstStyle/>
                    <a:p>
                      <a:r>
                        <a:rPr lang="ru-RU" b="1" dirty="0" smtClean="0">
                          <a:solidFill>
                            <a:schemeClr val="accent3">
                              <a:lumMod val="50000"/>
                            </a:schemeClr>
                          </a:solidFill>
                        </a:rPr>
                        <a:t>Ответ включает в себя все названные выше элементы и не содержит биологических ошибок</a:t>
                      </a:r>
                      <a:endParaRPr lang="ru-RU" b="1" dirty="0">
                        <a:solidFill>
                          <a:schemeClr val="accent3">
                            <a:lumMod val="50000"/>
                          </a:schemeClr>
                        </a:solidFill>
                      </a:endParaRPr>
                    </a:p>
                  </a:txBody>
                  <a:tcPr/>
                </a:tc>
                <a:tc>
                  <a:txBody>
                    <a:bodyPr/>
                    <a:lstStyle/>
                    <a:p>
                      <a:pPr algn="ctr"/>
                      <a:r>
                        <a:rPr lang="ru-RU" b="1" dirty="0" smtClean="0">
                          <a:solidFill>
                            <a:schemeClr val="accent3">
                              <a:lumMod val="50000"/>
                            </a:schemeClr>
                          </a:solidFill>
                        </a:rPr>
                        <a:t>2</a:t>
                      </a:r>
                      <a:endParaRPr lang="ru-RU" b="1" dirty="0">
                        <a:solidFill>
                          <a:schemeClr val="accent3">
                            <a:lumMod val="50000"/>
                          </a:schemeClr>
                        </a:solidFill>
                      </a:endParaRPr>
                    </a:p>
                  </a:txBody>
                  <a:tcPr/>
                </a:tc>
              </a:tr>
              <a:tr h="370840">
                <a:tc>
                  <a:txBody>
                    <a:bodyPr/>
                    <a:lstStyle/>
                    <a:p>
                      <a:r>
                        <a:rPr lang="ru-RU" b="1" dirty="0" smtClean="0">
                          <a:solidFill>
                            <a:schemeClr val="accent3">
                              <a:lumMod val="50000"/>
                            </a:schemeClr>
                          </a:solidFill>
                        </a:rPr>
                        <a:t>Ответ включает в себя один из названных выше элементов, ИЛИ ответ включает в себя два названных выше элемента, но содержит биологические ошибки</a:t>
                      </a:r>
                      <a:endParaRPr lang="ru-RU" b="1" dirty="0">
                        <a:solidFill>
                          <a:schemeClr val="accent3">
                            <a:lumMod val="50000"/>
                          </a:schemeClr>
                        </a:solidFill>
                      </a:endParaRPr>
                    </a:p>
                  </a:txBody>
                  <a:tcPr/>
                </a:tc>
                <a:tc>
                  <a:txBody>
                    <a:bodyPr/>
                    <a:lstStyle/>
                    <a:p>
                      <a:pPr algn="ctr"/>
                      <a:r>
                        <a:rPr lang="ru-RU" b="1" dirty="0" smtClean="0">
                          <a:solidFill>
                            <a:schemeClr val="accent3">
                              <a:lumMod val="50000"/>
                            </a:schemeClr>
                          </a:solidFill>
                        </a:rPr>
                        <a:t>1</a:t>
                      </a:r>
                      <a:endParaRPr lang="ru-RU" b="1" dirty="0">
                        <a:solidFill>
                          <a:schemeClr val="accent3">
                            <a:lumMod val="50000"/>
                          </a:schemeClr>
                        </a:solidFill>
                      </a:endParaRPr>
                    </a:p>
                  </a:txBody>
                  <a:tcPr/>
                </a:tc>
              </a:tr>
              <a:tr h="370840">
                <a:tc>
                  <a:txBody>
                    <a:bodyPr/>
                    <a:lstStyle/>
                    <a:p>
                      <a:r>
                        <a:rPr lang="ru-RU" b="1" dirty="0" smtClean="0">
                          <a:solidFill>
                            <a:schemeClr val="accent3">
                              <a:lumMod val="50000"/>
                            </a:schemeClr>
                          </a:solidFill>
                        </a:rPr>
                        <a:t>Ответ неправильный</a:t>
                      </a:r>
                      <a:endParaRPr lang="ru-RU" b="1" dirty="0">
                        <a:solidFill>
                          <a:schemeClr val="accent3">
                            <a:lumMod val="50000"/>
                          </a:schemeClr>
                        </a:solidFill>
                      </a:endParaRPr>
                    </a:p>
                  </a:txBody>
                  <a:tcPr/>
                </a:tc>
                <a:tc>
                  <a:txBody>
                    <a:bodyPr/>
                    <a:lstStyle/>
                    <a:p>
                      <a:pPr algn="ctr"/>
                      <a:r>
                        <a:rPr lang="ru-RU" b="1" dirty="0" smtClean="0">
                          <a:solidFill>
                            <a:schemeClr val="accent3">
                              <a:lumMod val="50000"/>
                            </a:schemeClr>
                          </a:solidFill>
                        </a:rPr>
                        <a:t>0</a:t>
                      </a:r>
                      <a:endParaRPr lang="ru-RU" b="1" dirty="0">
                        <a:solidFill>
                          <a:schemeClr val="accent3">
                            <a:lumMod val="50000"/>
                          </a:schemeClr>
                        </a:solidFill>
                      </a:endParaRPr>
                    </a:p>
                  </a:txBody>
                  <a:tcPr/>
                </a:tc>
              </a:tr>
              <a:tr h="370840">
                <a:tc>
                  <a:txBody>
                    <a:bodyPr/>
                    <a:lstStyle/>
                    <a:p>
                      <a:pPr algn="r"/>
                      <a:r>
                        <a:rPr lang="ru-RU" b="1" i="1" dirty="0" smtClean="0">
                          <a:solidFill>
                            <a:schemeClr val="accent3">
                              <a:lumMod val="50000"/>
                            </a:schemeClr>
                          </a:solidFill>
                        </a:rPr>
                        <a:t>Максимальный балл</a:t>
                      </a:r>
                      <a:endParaRPr lang="ru-RU" b="1" i="1" dirty="0">
                        <a:solidFill>
                          <a:schemeClr val="accent3">
                            <a:lumMod val="50000"/>
                          </a:schemeClr>
                        </a:solidFill>
                      </a:endParaRPr>
                    </a:p>
                  </a:txBody>
                  <a:tcPr/>
                </a:tc>
                <a:tc>
                  <a:txBody>
                    <a:bodyPr/>
                    <a:lstStyle/>
                    <a:p>
                      <a:pPr algn="ctr"/>
                      <a:r>
                        <a:rPr lang="ru-RU" b="1" dirty="0" smtClean="0">
                          <a:solidFill>
                            <a:schemeClr val="accent3">
                              <a:lumMod val="50000"/>
                            </a:schemeClr>
                          </a:solidFill>
                        </a:rPr>
                        <a:t>2</a:t>
                      </a:r>
                      <a:endParaRPr lang="ru-RU" b="1"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3079892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743919"/>
            <a:ext cx="8856984" cy="256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1" y="7615"/>
            <a:ext cx="907517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067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1:</a:t>
            </a:r>
          </a:p>
        </p:txBody>
      </p:sp>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5971" y="1412776"/>
            <a:ext cx="874588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177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476672"/>
            <a:ext cx="7467600" cy="4873752"/>
          </a:xfrm>
        </p:spPr>
        <p:txBody>
          <a:bodyPr>
            <a:normAutofit/>
          </a:bodyPr>
          <a:lstStyle/>
          <a:p>
            <a:r>
              <a:rPr lang="ru-RU" b="1" dirty="0">
                <a:solidFill>
                  <a:schemeClr val="accent3">
                    <a:lumMod val="50000"/>
                  </a:schemeClr>
                </a:solidFill>
              </a:rPr>
              <a:t>Выставленные экспертами баллы: 3/2; оценка участника – 3.</a:t>
            </a:r>
          </a:p>
          <a:p>
            <a:r>
              <a:rPr lang="ru-RU" b="1" dirty="0">
                <a:solidFill>
                  <a:schemeClr val="accent3">
                    <a:lumMod val="50000"/>
                  </a:schemeClr>
                </a:solidFill>
              </a:rPr>
              <a:t>Наша оценка – 2 балла.</a:t>
            </a:r>
          </a:p>
          <a:p>
            <a:r>
              <a:rPr lang="ru-RU" b="1" dirty="0">
                <a:solidFill>
                  <a:schemeClr val="accent3">
                    <a:lumMod val="50000"/>
                  </a:schemeClr>
                </a:solidFill>
              </a:rPr>
              <a:t>Участник правильно ответил на вопросы задания. В ответе присутствуют 1, 2, </a:t>
            </a:r>
            <a:r>
              <a:rPr lang="ru-RU" b="1" dirty="0" smtClean="0">
                <a:solidFill>
                  <a:schemeClr val="accent3">
                    <a:lumMod val="50000"/>
                  </a:schemeClr>
                </a:solidFill>
              </a:rPr>
              <a:t>4элементы </a:t>
            </a:r>
            <a:r>
              <a:rPr lang="ru-RU" b="1" dirty="0">
                <a:solidFill>
                  <a:schemeClr val="accent3">
                    <a:lumMod val="50000"/>
                  </a:schemeClr>
                </a:solidFill>
              </a:rPr>
              <a:t>ответа</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Но третий элемент в ответе отсутствует, нет указания зачем </a:t>
            </a:r>
            <a:r>
              <a:rPr lang="ru-RU" b="1" dirty="0" smtClean="0">
                <a:solidFill>
                  <a:schemeClr val="accent3">
                    <a:lumMod val="50000"/>
                  </a:schemeClr>
                </a:solidFill>
              </a:rPr>
              <a:t>проводят вакцинацию </a:t>
            </a:r>
            <a:r>
              <a:rPr lang="ru-RU" b="1" dirty="0">
                <a:solidFill>
                  <a:schemeClr val="accent3">
                    <a:lumMod val="50000"/>
                  </a:schemeClr>
                </a:solidFill>
              </a:rPr>
              <a:t>и какой иммунитет вырабатывается. Экзаменуемому следует выставить 2 </a:t>
            </a:r>
            <a:r>
              <a:rPr lang="ru-RU" b="1" dirty="0" smtClean="0">
                <a:solidFill>
                  <a:schemeClr val="accent3">
                    <a:lumMod val="50000"/>
                  </a:schemeClr>
                </a:solidFill>
              </a:rPr>
              <a:t>бала,  первый </a:t>
            </a:r>
            <a:r>
              <a:rPr lang="ru-RU" b="1" dirty="0">
                <a:solidFill>
                  <a:schemeClr val="accent3">
                    <a:lumMod val="50000"/>
                  </a:schemeClr>
                </a:solidFill>
              </a:rPr>
              <a:t>эксперт выставил завышенную оценку. </a:t>
            </a:r>
          </a:p>
        </p:txBody>
      </p:sp>
    </p:spTree>
    <p:extLst>
      <p:ext uri="{BB962C8B-B14F-4D97-AF65-F5344CB8AC3E}">
        <p14:creationId xmlns:p14="http://schemas.microsoft.com/office/powerpoint/2010/main" val="1003647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3">
                    <a:lumMod val="50000"/>
                  </a:schemeClr>
                </a:solidFill>
              </a:rPr>
              <a:t>Ответ: выпускника 2:</a:t>
            </a:r>
          </a:p>
        </p:txBody>
      </p:sp>
      <p:pic>
        <p:nvPicPr>
          <p:cNvPr id="2253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6120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605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552" y="260648"/>
            <a:ext cx="7467600" cy="4873752"/>
          </a:xfrm>
        </p:spPr>
        <p:txBody>
          <a:bodyPr>
            <a:normAutofit fontScale="92500" lnSpcReduction="20000"/>
          </a:bodyPr>
          <a:lstStyle/>
          <a:p>
            <a:r>
              <a:rPr lang="ru-RU" b="1" dirty="0">
                <a:solidFill>
                  <a:schemeClr val="accent3">
                    <a:lumMod val="50000"/>
                  </a:schemeClr>
                </a:solidFill>
              </a:rPr>
              <a:t>Выставленные экспертами баллы: 1/1; оценка участника – 1.</a:t>
            </a:r>
          </a:p>
          <a:p>
            <a:r>
              <a:rPr lang="ru-RU" b="1" dirty="0">
                <a:solidFill>
                  <a:schemeClr val="accent3">
                    <a:lumMod val="50000"/>
                  </a:schemeClr>
                </a:solidFill>
              </a:rPr>
              <a:t>Наша оценка – 1 балл.</a:t>
            </a:r>
          </a:p>
          <a:p>
            <a:r>
              <a:rPr lang="ru-RU" b="1" dirty="0">
                <a:solidFill>
                  <a:schemeClr val="accent3">
                    <a:lumMod val="50000"/>
                  </a:schemeClr>
                </a:solidFill>
              </a:rPr>
              <a:t>Участник дал в ответе информацию только о сыворотке. Также в ответе </a:t>
            </a:r>
            <a:r>
              <a:rPr lang="ru-RU" b="1" dirty="0" smtClean="0">
                <a:solidFill>
                  <a:schemeClr val="accent3">
                    <a:lumMod val="50000"/>
                  </a:schemeClr>
                </a:solidFill>
              </a:rPr>
              <a:t>выпускника отсутствует </a:t>
            </a:r>
            <a:r>
              <a:rPr lang="ru-RU" b="1" dirty="0">
                <a:solidFill>
                  <a:schemeClr val="accent3">
                    <a:lumMod val="50000"/>
                  </a:schemeClr>
                </a:solidFill>
              </a:rPr>
              <a:t>указание на формирование искусственного иммунитета при </a:t>
            </a:r>
            <a:r>
              <a:rPr lang="ru-RU" b="1" dirty="0" smtClean="0">
                <a:solidFill>
                  <a:schemeClr val="accent3">
                    <a:lumMod val="50000"/>
                  </a:schemeClr>
                </a:solidFill>
              </a:rPr>
              <a:t>введении сыворотки</a:t>
            </a:r>
            <a:r>
              <a:rPr lang="ru-RU" b="1" dirty="0">
                <a:solidFill>
                  <a:schemeClr val="accent3">
                    <a:lumMod val="50000"/>
                  </a:schemeClr>
                </a:solidFill>
              </a:rPr>
              <a:t>. В тексте ответа имеются неточности, например: «Человек больше не </a:t>
            </a:r>
            <a:r>
              <a:rPr lang="ru-RU" b="1" dirty="0" smtClean="0">
                <a:solidFill>
                  <a:schemeClr val="accent3">
                    <a:lumMod val="50000"/>
                  </a:schemeClr>
                </a:solidFill>
              </a:rPr>
              <a:t>может заболеть </a:t>
            </a:r>
            <a:r>
              <a:rPr lang="ru-RU" b="1" dirty="0">
                <a:solidFill>
                  <a:schemeClr val="accent3">
                    <a:lumMod val="50000"/>
                  </a:schemeClr>
                </a:solidFill>
              </a:rPr>
              <a:t>этим заболеванием</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Оба эксперта выставили по 1 баллу, согласно критерию.</a:t>
            </a:r>
          </a:p>
          <a:p>
            <a:r>
              <a:rPr lang="ru-RU" b="1" dirty="0">
                <a:solidFill>
                  <a:schemeClr val="accent3">
                    <a:lumMod val="50000"/>
                  </a:schemeClr>
                </a:solidFill>
              </a:rPr>
              <a:t>Неточности не стали учитывать, так как информация о длительности действия </a:t>
            </a:r>
            <a:r>
              <a:rPr lang="ru-RU" b="1" dirty="0" smtClean="0">
                <a:solidFill>
                  <a:schemeClr val="accent3">
                    <a:lumMod val="50000"/>
                  </a:schemeClr>
                </a:solidFill>
              </a:rPr>
              <a:t>пассивного иммунитета </a:t>
            </a:r>
            <a:r>
              <a:rPr lang="ru-RU" b="1" dirty="0">
                <a:solidFill>
                  <a:schemeClr val="accent3">
                    <a:lumMod val="50000"/>
                  </a:schemeClr>
                </a:solidFill>
              </a:rPr>
              <a:t>рассматривается не во всех учебниках</a:t>
            </a:r>
            <a:r>
              <a:rPr lang="ru-RU" dirty="0"/>
              <a:t>. </a:t>
            </a:r>
          </a:p>
        </p:txBody>
      </p:sp>
    </p:spTree>
    <p:extLst>
      <p:ext uri="{BB962C8B-B14F-4D97-AF65-F5344CB8AC3E}">
        <p14:creationId xmlns:p14="http://schemas.microsoft.com/office/powerpoint/2010/main" val="3378950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solidFill>
                  <a:schemeClr val="accent3">
                    <a:lumMod val="50000"/>
                  </a:schemeClr>
                </a:solidFill>
              </a:rPr>
              <a:t>Пример 2.</a:t>
            </a:r>
          </a:p>
        </p:txBody>
      </p:sp>
      <p:sp>
        <p:nvSpPr>
          <p:cNvPr id="3" name="Объект 2"/>
          <p:cNvSpPr>
            <a:spLocks noGrp="1"/>
          </p:cNvSpPr>
          <p:nvPr>
            <p:ph sz="quarter" idx="1"/>
          </p:nvPr>
        </p:nvSpPr>
        <p:spPr/>
        <p:txBody>
          <a:bodyPr/>
          <a:lstStyle/>
          <a:p>
            <a:r>
              <a:rPr lang="ru-RU" b="1" dirty="0">
                <a:solidFill>
                  <a:schemeClr val="accent3">
                    <a:lumMod val="50000"/>
                  </a:schemeClr>
                </a:solidFill>
              </a:rPr>
              <a:t>Согласованная работа всех систем органов человека обеспечивается благодаря нервной и гуморальной регуляции. Чем отличается гуморальная регуляция процессов жизнедеятельности человека от нервной? Приведите четыре отличия.</a:t>
            </a:r>
          </a:p>
        </p:txBody>
      </p:sp>
    </p:spTree>
    <p:extLst>
      <p:ext uri="{BB962C8B-B14F-4D97-AF65-F5344CB8AC3E}">
        <p14:creationId xmlns:p14="http://schemas.microsoft.com/office/powerpoint/2010/main" val="308252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7" y="404664"/>
            <a:ext cx="820602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182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выпускника </a:t>
            </a:r>
            <a:r>
              <a:rPr lang="ru-RU" b="1" dirty="0" smtClean="0">
                <a:solidFill>
                  <a:schemeClr val="accent3">
                    <a:lumMod val="50000"/>
                  </a:schemeClr>
                </a:solidFill>
              </a:rPr>
              <a:t>1</a:t>
            </a:r>
            <a:endParaRPr lang="ru-RU" b="1" dirty="0">
              <a:solidFill>
                <a:schemeClr val="accent3">
                  <a:lumMod val="50000"/>
                </a:schemeClr>
              </a:solidFill>
            </a:endParaRPr>
          </a:p>
        </p:txBody>
      </p:sp>
      <p:pic>
        <p:nvPicPr>
          <p:cNvPr id="2457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786327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525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260648"/>
            <a:ext cx="8280920" cy="5976664"/>
          </a:xfrm>
        </p:spPr>
        <p:txBody>
          <a:bodyPr>
            <a:normAutofit fontScale="92500"/>
          </a:bodyPr>
          <a:lstStyle/>
          <a:p>
            <a:r>
              <a:rPr lang="ru-RU" b="1" dirty="0">
                <a:solidFill>
                  <a:schemeClr val="accent3">
                    <a:lumMod val="50000"/>
                  </a:schemeClr>
                </a:solidFill>
              </a:rPr>
              <a:t>Выставленные экспертами баллы: 0/0; оценка участника – 0 баллов.</a:t>
            </a:r>
          </a:p>
          <a:p>
            <a:r>
              <a:rPr lang="ru-RU" b="1" dirty="0">
                <a:solidFill>
                  <a:schemeClr val="accent3">
                    <a:lumMod val="50000"/>
                  </a:schemeClr>
                </a:solidFill>
              </a:rPr>
              <a:t>Наша оценка – 0 баллов.</a:t>
            </a:r>
          </a:p>
          <a:p>
            <a:r>
              <a:rPr lang="ru-RU" b="1" dirty="0">
                <a:solidFill>
                  <a:schemeClr val="accent3">
                    <a:lumMod val="50000"/>
                  </a:schemeClr>
                </a:solidFill>
              </a:rPr>
              <a:t>Ответ предполагает сравнение. Участник не указал в ответе отличия </a:t>
            </a:r>
            <a:r>
              <a:rPr lang="ru-RU" b="1" dirty="0" smtClean="0">
                <a:solidFill>
                  <a:schemeClr val="accent3">
                    <a:lumMod val="50000"/>
                  </a:schemeClr>
                </a:solidFill>
              </a:rPr>
              <a:t>нервной регуляции </a:t>
            </a:r>
            <a:r>
              <a:rPr lang="ru-RU" b="1" dirty="0">
                <a:solidFill>
                  <a:schemeClr val="accent3">
                    <a:lumMod val="50000"/>
                  </a:schemeClr>
                </a:solidFill>
              </a:rPr>
              <a:t>от гуморальной</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Допущены неверные суждения, например: «</a:t>
            </a:r>
            <a:r>
              <a:rPr lang="ru-RU" b="1" dirty="0" smtClean="0">
                <a:solidFill>
                  <a:schemeClr val="accent3">
                    <a:lumMod val="50000"/>
                  </a:schemeClr>
                </a:solidFill>
              </a:rPr>
              <a:t>Гуморальная регуляция </a:t>
            </a:r>
            <a:r>
              <a:rPr lang="ru-RU" b="1" dirty="0">
                <a:solidFill>
                  <a:schemeClr val="accent3">
                    <a:lumMod val="50000"/>
                  </a:schemeClr>
                </a:solidFill>
              </a:rPr>
              <a:t>не контролируется нервной системой», но нервная и гуморальная </a:t>
            </a:r>
            <a:r>
              <a:rPr lang="ru-RU" b="1" dirty="0" smtClean="0">
                <a:solidFill>
                  <a:schemeClr val="accent3">
                    <a:lumMod val="50000"/>
                  </a:schemeClr>
                </a:solidFill>
              </a:rPr>
              <a:t>регуляции взаимосвязаны.</a:t>
            </a:r>
          </a:p>
          <a:p>
            <a:r>
              <a:rPr lang="ru-RU" b="1" dirty="0" smtClean="0">
                <a:solidFill>
                  <a:schemeClr val="accent3">
                    <a:lumMod val="50000"/>
                  </a:schemeClr>
                </a:solidFill>
              </a:rPr>
              <a:t> </a:t>
            </a:r>
            <a:r>
              <a:rPr lang="ru-RU" b="1" dirty="0">
                <a:solidFill>
                  <a:schemeClr val="accent3">
                    <a:lumMod val="50000"/>
                  </a:schemeClr>
                </a:solidFill>
              </a:rPr>
              <a:t>Дано неточное определение гуморальной регуляции гормонами, а </a:t>
            </a:r>
            <a:r>
              <a:rPr lang="ru-RU" b="1" dirty="0" smtClean="0">
                <a:solidFill>
                  <a:schemeClr val="accent3">
                    <a:lumMod val="50000"/>
                  </a:schemeClr>
                </a:solidFill>
              </a:rPr>
              <a:t>также неверно </a:t>
            </a:r>
            <a:r>
              <a:rPr lang="ru-RU" b="1" dirty="0">
                <a:solidFill>
                  <a:schemeClr val="accent3">
                    <a:lumMod val="50000"/>
                  </a:schemeClr>
                </a:solidFill>
              </a:rPr>
              <a:t>указан центр</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Полных верных двух элементов в работе отсутствуют. </a:t>
            </a:r>
            <a:r>
              <a:rPr lang="ru-RU" b="1" dirty="0" smtClean="0">
                <a:solidFill>
                  <a:schemeClr val="accent3">
                    <a:lumMod val="50000"/>
                  </a:schemeClr>
                </a:solidFill>
              </a:rPr>
              <a:t>Руководствуясь критериями оценивания</a:t>
            </a:r>
            <a:r>
              <a:rPr lang="ru-RU" b="1" dirty="0">
                <a:solidFill>
                  <a:schemeClr val="accent3">
                    <a:lumMod val="50000"/>
                  </a:schemeClr>
                </a:solidFill>
              </a:rPr>
              <a:t>, оба эксперта выставили по 0 баллов. </a:t>
            </a:r>
          </a:p>
        </p:txBody>
      </p:sp>
    </p:spTree>
    <p:extLst>
      <p:ext uri="{BB962C8B-B14F-4D97-AF65-F5344CB8AC3E}">
        <p14:creationId xmlns:p14="http://schemas.microsoft.com/office/powerpoint/2010/main" val="2691151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rPr>
              <a:t>Ответ участника </a:t>
            </a:r>
            <a:r>
              <a:rPr lang="ru-RU" b="1" dirty="0" smtClean="0">
                <a:solidFill>
                  <a:schemeClr val="accent3">
                    <a:lumMod val="50000"/>
                  </a:schemeClr>
                </a:solidFill>
              </a:rPr>
              <a:t>2</a:t>
            </a:r>
            <a:endParaRPr lang="ru-RU" b="1" dirty="0">
              <a:solidFill>
                <a:schemeClr val="accent3">
                  <a:lumMod val="50000"/>
                </a:schemeClr>
              </a:solidFill>
            </a:endParaRPr>
          </a:p>
        </p:txBody>
      </p:sp>
      <p:pic>
        <p:nvPicPr>
          <p:cNvPr id="256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11530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1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404972"/>
            <a:ext cx="8718355" cy="288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p:txBody>
          <a:bodyPr/>
          <a:lstStyle/>
          <a:p>
            <a:r>
              <a:rPr lang="ru-RU" b="1" dirty="0" smtClean="0">
                <a:solidFill>
                  <a:schemeClr val="accent3">
                    <a:lumMod val="50000"/>
                  </a:schemeClr>
                </a:solidFill>
              </a:rPr>
              <a:t>Ответ участника 1</a:t>
            </a:r>
            <a:endParaRPr lang="ru-RU" b="1" dirty="0">
              <a:solidFill>
                <a:schemeClr val="accent3">
                  <a:lumMod val="50000"/>
                </a:schemeClr>
              </a:solidFill>
            </a:endParaRPr>
          </a:p>
        </p:txBody>
      </p:sp>
    </p:spTree>
    <p:extLst>
      <p:ext uri="{BB962C8B-B14F-4D97-AF65-F5344CB8AC3E}">
        <p14:creationId xmlns:p14="http://schemas.microsoft.com/office/powerpoint/2010/main" val="595685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404664"/>
            <a:ext cx="7467600" cy="4873752"/>
          </a:xfrm>
        </p:spPr>
        <p:txBody>
          <a:bodyPr>
            <a:normAutofit/>
          </a:bodyPr>
          <a:lstStyle/>
          <a:p>
            <a:r>
              <a:rPr lang="ru-RU" dirty="0"/>
              <a:t>Выставленные экспертами баллы: 2/2; оценка выпускника – 2.</a:t>
            </a:r>
          </a:p>
          <a:p>
            <a:r>
              <a:rPr lang="ru-RU" dirty="0"/>
              <a:t>Наша оценка 1 балл.</a:t>
            </a:r>
          </a:p>
          <a:p>
            <a:r>
              <a:rPr lang="ru-RU" dirty="0"/>
              <a:t>В работе имеется только два элемент из эталона (1 и 4). </a:t>
            </a:r>
            <a:endParaRPr lang="ru-RU" dirty="0" smtClean="0"/>
          </a:p>
          <a:p>
            <a:r>
              <a:rPr lang="ru-RU" dirty="0" smtClean="0"/>
              <a:t>Имеется </a:t>
            </a:r>
            <a:r>
              <a:rPr lang="ru-RU" dirty="0"/>
              <a:t>частично </a:t>
            </a:r>
            <a:r>
              <a:rPr lang="ru-RU" dirty="0" smtClean="0"/>
              <a:t>правильный элемент </a:t>
            </a:r>
            <a:r>
              <a:rPr lang="ru-RU" dirty="0"/>
              <a:t>(2). За два с половиной элемента согласно критерию нужно поставить 1 или 2 балла.</a:t>
            </a:r>
          </a:p>
          <a:p>
            <a:r>
              <a:rPr lang="ru-RU" dirty="0"/>
              <a:t>Участник получил от экспертов по 2 балла. Но учитывая рекомендации в памятке для</a:t>
            </a:r>
          </a:p>
          <a:p>
            <a:r>
              <a:rPr lang="ru-RU" dirty="0"/>
              <a:t>экспертов и критерий оценивания можно выставить 1 балл. </a:t>
            </a:r>
          </a:p>
        </p:txBody>
      </p:sp>
    </p:spTree>
    <p:extLst>
      <p:ext uri="{BB962C8B-B14F-4D97-AF65-F5344CB8AC3E}">
        <p14:creationId xmlns:p14="http://schemas.microsoft.com/office/powerpoint/2010/main" val="2182288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583362"/>
          </a:xfrm>
        </p:spPr>
        <p:txBody>
          <a:bodyPr>
            <a:noAutofit/>
          </a:bodyPr>
          <a:lstStyle/>
          <a:p>
            <a:r>
              <a:rPr lang="ru-RU" sz="3600" b="1" dirty="0">
                <a:solidFill>
                  <a:schemeClr val="accent3">
                    <a:lumMod val="50000"/>
                  </a:schemeClr>
                </a:solidFill>
                <a:latin typeface="Times New Roman" pitchFamily="18" charset="0"/>
                <a:cs typeface="Times New Roman" pitchFamily="18" charset="0"/>
              </a:rPr>
              <a:t>Задания линии 26 проверяют знания и умения по блокам «Эволюция» и «Экология». </a:t>
            </a:r>
            <a:r>
              <a:rPr lang="ru-RU" sz="3600" b="1" dirty="0" smtClean="0">
                <a:solidFill>
                  <a:schemeClr val="accent3">
                    <a:lumMod val="50000"/>
                  </a:schemeClr>
                </a:solidFill>
                <a:latin typeface="Times New Roman" pitchFamily="18" charset="0"/>
                <a:cs typeface="Times New Roman" pitchFamily="18" charset="0"/>
              </a:rPr>
              <a:t/>
            </a:r>
            <a:br>
              <a:rPr lang="ru-RU" sz="3600" b="1" dirty="0" smtClean="0">
                <a:solidFill>
                  <a:schemeClr val="accent3">
                    <a:lumMod val="50000"/>
                  </a:schemeClr>
                </a:solidFill>
                <a:latin typeface="Times New Roman" pitchFamily="18" charset="0"/>
                <a:cs typeface="Times New Roman" pitchFamily="18" charset="0"/>
              </a:rPr>
            </a:br>
            <a:r>
              <a:rPr lang="ru-RU" sz="3600" b="1" dirty="0" smtClean="0">
                <a:solidFill>
                  <a:schemeClr val="accent3">
                    <a:lumMod val="50000"/>
                  </a:schemeClr>
                </a:solidFill>
                <a:latin typeface="Times New Roman" pitchFamily="18" charset="0"/>
                <a:cs typeface="Times New Roman" pitchFamily="18" charset="0"/>
              </a:rPr>
              <a:t>Задания </a:t>
            </a:r>
            <a:r>
              <a:rPr lang="ru-RU" sz="3600" b="1" dirty="0">
                <a:solidFill>
                  <a:schemeClr val="accent3">
                    <a:lumMod val="50000"/>
                  </a:schemeClr>
                </a:solidFill>
                <a:latin typeface="Times New Roman" pitchFamily="18" charset="0"/>
                <a:cs typeface="Times New Roman" pitchFamily="18" charset="0"/>
              </a:rPr>
              <a:t>линии 27 проверяют умения решать задачи по цитологии, обосновывать ход решения и объяснять </a:t>
            </a:r>
            <a:r>
              <a:rPr lang="ru-RU" sz="3600" b="1" dirty="0" smtClean="0">
                <a:solidFill>
                  <a:schemeClr val="accent3">
                    <a:lumMod val="50000"/>
                  </a:schemeClr>
                </a:solidFill>
                <a:latin typeface="Times New Roman" pitchFamily="18" charset="0"/>
                <a:cs typeface="Times New Roman" pitchFamily="18" charset="0"/>
              </a:rPr>
              <a:t>полученные результаты.</a:t>
            </a:r>
            <a:br>
              <a:rPr lang="ru-RU" sz="3600" b="1" dirty="0" smtClean="0">
                <a:solidFill>
                  <a:schemeClr val="accent3">
                    <a:lumMod val="50000"/>
                  </a:schemeClr>
                </a:solidFill>
                <a:latin typeface="Times New Roman" pitchFamily="18" charset="0"/>
                <a:cs typeface="Times New Roman" pitchFamily="18" charset="0"/>
              </a:rPr>
            </a:br>
            <a:r>
              <a:rPr lang="ru-RU" sz="3600" b="1" dirty="0" smtClean="0">
                <a:solidFill>
                  <a:schemeClr val="accent3">
                    <a:lumMod val="50000"/>
                  </a:schemeClr>
                </a:solidFill>
                <a:latin typeface="Times New Roman" pitchFamily="18" charset="0"/>
                <a:cs typeface="Times New Roman" pitchFamily="18" charset="0"/>
              </a:rPr>
              <a:t> </a:t>
            </a:r>
            <a:r>
              <a:rPr lang="ru-RU" sz="3600" b="1" dirty="0">
                <a:solidFill>
                  <a:schemeClr val="accent3">
                    <a:lumMod val="50000"/>
                  </a:schemeClr>
                </a:solidFill>
                <a:latin typeface="Times New Roman" pitchFamily="18" charset="0"/>
                <a:cs typeface="Times New Roman" pitchFamily="18" charset="0"/>
              </a:rPr>
              <a:t>Задания линии 28 проверяют умения решать задачи по генетике, составлять схему решения задачи и объяснять </a:t>
            </a:r>
            <a:r>
              <a:rPr lang="ru-RU" sz="3600" b="1" dirty="0" smtClean="0">
                <a:solidFill>
                  <a:schemeClr val="accent3">
                    <a:lumMod val="50000"/>
                  </a:schemeClr>
                </a:solidFill>
                <a:latin typeface="Times New Roman" pitchFamily="18" charset="0"/>
                <a:cs typeface="Times New Roman" pitchFamily="18" charset="0"/>
              </a:rPr>
              <a:t>полученные </a:t>
            </a:r>
            <a:r>
              <a:rPr lang="ru-RU" sz="3600" b="1" dirty="0">
                <a:solidFill>
                  <a:schemeClr val="accent3">
                    <a:lumMod val="50000"/>
                  </a:schemeClr>
                </a:solidFill>
                <a:latin typeface="Times New Roman" pitchFamily="18" charset="0"/>
                <a:cs typeface="Times New Roman" pitchFamily="18" charset="0"/>
              </a:rPr>
              <a:t>результаты.</a:t>
            </a:r>
          </a:p>
        </p:txBody>
      </p:sp>
    </p:spTree>
    <p:extLst>
      <p:ext uri="{BB962C8B-B14F-4D97-AF65-F5344CB8AC3E}">
        <p14:creationId xmlns:p14="http://schemas.microsoft.com/office/powerpoint/2010/main" val="261918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6970786"/>
          </a:xfrm>
        </p:spPr>
        <p:txBody>
          <a:bodyPr>
            <a:normAutofit fontScale="90000"/>
          </a:bodyPr>
          <a:lstStyle/>
          <a:p>
            <a:r>
              <a:rPr lang="ru-RU"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Варианты задания № 26, решения и пояснения </a:t>
            </a:r>
            <a:r>
              <a:rPr lang="ru-RU" sz="2200" b="1" dirty="0" smtClean="0">
                <a:solidFill>
                  <a:schemeClr val="accent3">
                    <a:lumMod val="50000"/>
                  </a:schemeClr>
                </a:solidFill>
                <a:latin typeface="Times New Roman" pitchFamily="18" charset="0"/>
                <a:cs typeface="Times New Roman" pitchFamily="18" charset="0"/>
              </a:rPr>
              <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latin typeface="Times New Roman" pitchFamily="18" charset="0"/>
                <a:cs typeface="Times New Roman" pitchFamily="18" charset="0"/>
              </a:rPr>
              <a:t>Пример</a:t>
            </a:r>
            <a:r>
              <a:rPr lang="ru-RU" sz="2200" b="1" dirty="0">
                <a:solidFill>
                  <a:schemeClr val="accent3">
                    <a:lumMod val="50000"/>
                  </a:schemeClr>
                </a:solidFill>
                <a:latin typeface="Times New Roman" pitchFamily="18" charset="0"/>
                <a:cs typeface="Times New Roman" pitchFamily="18" charset="0"/>
              </a:rPr>
              <a:t> </a:t>
            </a:r>
            <a:r>
              <a:rPr lang="ru-RU" sz="2200" b="1" dirty="0" smtClean="0">
                <a:solidFill>
                  <a:schemeClr val="accent3">
                    <a:lumMod val="50000"/>
                  </a:schemeClr>
                </a:solidFill>
                <a:latin typeface="Times New Roman" pitchFamily="18" charset="0"/>
                <a:cs typeface="Times New Roman" pitchFamily="18" charset="0"/>
              </a:rPr>
              <a:t>1.</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latin typeface="Times New Roman" pitchFamily="18" charset="0"/>
                <a:cs typeface="Times New Roman" pitchFamily="18" charset="0"/>
              </a:rPr>
              <a:t> </a:t>
            </a:r>
            <a:r>
              <a:rPr lang="ru-RU" sz="2200" b="1" dirty="0">
                <a:solidFill>
                  <a:schemeClr val="accent3">
                    <a:lumMod val="50000"/>
                  </a:schemeClr>
                </a:solidFill>
                <a:latin typeface="Times New Roman" pitchFamily="18" charset="0"/>
                <a:cs typeface="Times New Roman" pitchFamily="18" charset="0"/>
              </a:rPr>
              <a:t>Какие ароморфозы обеспечили развитие древнейших организмов в архее и протерозое? Укажите не менее четырех </a:t>
            </a:r>
            <a:r>
              <a:rPr lang="ru-RU" sz="2200" b="1" dirty="0" err="1">
                <a:solidFill>
                  <a:schemeClr val="accent3">
                    <a:lumMod val="50000"/>
                  </a:schemeClr>
                </a:solidFill>
                <a:latin typeface="Times New Roman" pitchFamily="18" charset="0"/>
                <a:cs typeface="Times New Roman" pitchFamily="18" charset="0"/>
              </a:rPr>
              <a:t>ароморфных</a:t>
            </a:r>
            <a:r>
              <a:rPr lang="ru-RU" sz="2200" b="1" dirty="0">
                <a:solidFill>
                  <a:schemeClr val="accent3">
                    <a:lumMod val="50000"/>
                  </a:schemeClr>
                </a:solidFill>
                <a:latin typeface="Times New Roman" pitchFamily="18" charset="0"/>
                <a:cs typeface="Times New Roman" pitchFamily="18" charset="0"/>
              </a:rPr>
              <a:t> признаков и их значение в эволюции. </a:t>
            </a:r>
            <a:r>
              <a:rPr lang="ru-RU" sz="2200" b="1" dirty="0" smtClean="0">
                <a:solidFill>
                  <a:schemeClr val="accent3">
                    <a:lumMod val="50000"/>
                  </a:schemeClr>
                </a:solidFill>
                <a:latin typeface="Times New Roman" pitchFamily="18" charset="0"/>
                <a:cs typeface="Times New Roman" pitchFamily="18" charset="0"/>
              </a:rPr>
              <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Элементы </a:t>
            </a:r>
            <a:r>
              <a:rPr lang="ru-RU"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ответа</a:t>
            </a:r>
            <a:r>
              <a:rPr lang="ru-RU" sz="2200" b="1" dirty="0">
                <a:solidFill>
                  <a:schemeClr val="accent3">
                    <a:lumMod val="50000"/>
                  </a:schemeClr>
                </a:solidFill>
                <a:latin typeface="Times New Roman" pitchFamily="18" charset="0"/>
                <a:cs typeface="Times New Roman" pitchFamily="18" charset="0"/>
              </a:rPr>
              <a:t>: </a:t>
            </a:r>
            <a:br>
              <a:rPr lang="ru-RU" sz="2200" b="1" dirty="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latin typeface="Times New Roman" pitchFamily="18" charset="0"/>
                <a:cs typeface="Times New Roman" pitchFamily="18" charset="0"/>
              </a:rPr>
              <a:t>1.Появление </a:t>
            </a:r>
            <a:r>
              <a:rPr lang="ru-RU" sz="2200" b="1" dirty="0">
                <a:solidFill>
                  <a:schemeClr val="accent3">
                    <a:lumMod val="50000"/>
                  </a:schemeClr>
                </a:solidFill>
                <a:latin typeface="Times New Roman" pitchFamily="18" charset="0"/>
                <a:cs typeface="Times New Roman" pitchFamily="18" charset="0"/>
              </a:rPr>
              <a:t>фотосинтеза обеспечило первичный синтез органических веществ из неорганических, накопление кислорода в воде и атмосфере, образование озонового экрана. </a:t>
            </a:r>
            <a:r>
              <a:rPr lang="ru-RU" sz="2200" b="1" dirty="0" smtClean="0">
                <a:solidFill>
                  <a:schemeClr val="accent3">
                    <a:lumMod val="50000"/>
                  </a:schemeClr>
                </a:solidFill>
                <a:latin typeface="Times New Roman" pitchFamily="18" charset="0"/>
                <a:cs typeface="Times New Roman" pitchFamily="18" charset="0"/>
              </a:rPr>
              <a:t>2.Появление </a:t>
            </a:r>
            <a:r>
              <a:rPr lang="ru-RU" sz="2200" b="1" dirty="0">
                <a:solidFill>
                  <a:schemeClr val="accent3">
                    <a:lumMod val="50000"/>
                  </a:schemeClr>
                </a:solidFill>
                <a:latin typeface="Times New Roman" pitchFamily="18" charset="0"/>
                <a:cs typeface="Times New Roman" pitchFamily="18" charset="0"/>
              </a:rPr>
              <a:t>аэробного обмена веществ обеспечило синтез большого количества АТФ и снабжение организма энергией. </a:t>
            </a:r>
            <a:r>
              <a:rPr lang="ru-RU" sz="2200" b="1" dirty="0" smtClean="0">
                <a:solidFill>
                  <a:schemeClr val="accent3">
                    <a:lumMod val="50000"/>
                  </a:schemeClr>
                </a:solidFill>
                <a:latin typeface="Times New Roman" pitchFamily="18" charset="0"/>
                <a:cs typeface="Times New Roman" pitchFamily="18" charset="0"/>
              </a:rPr>
              <a:t>3.Половой </a:t>
            </a:r>
            <a:r>
              <a:rPr lang="ru-RU" sz="2200" b="1" dirty="0">
                <a:solidFill>
                  <a:schemeClr val="accent3">
                    <a:lumMod val="50000"/>
                  </a:schemeClr>
                </a:solidFill>
                <a:latin typeface="Times New Roman" pitchFamily="18" charset="0"/>
                <a:cs typeface="Times New Roman" pitchFamily="18" charset="0"/>
              </a:rPr>
              <a:t>процесс привел к появлению у организмов разнообразных признаков — материала для эволюции. </a:t>
            </a:r>
            <a:r>
              <a:rPr lang="ru-RU" sz="2200" b="1" dirty="0" smtClean="0">
                <a:solidFill>
                  <a:schemeClr val="accent3">
                    <a:lumMod val="50000"/>
                  </a:schemeClr>
                </a:solidFill>
                <a:latin typeface="Times New Roman" pitchFamily="18" charset="0"/>
                <a:cs typeface="Times New Roman" pitchFamily="18" charset="0"/>
              </a:rPr>
              <a:t>4.Появление </a:t>
            </a:r>
            <a:r>
              <a:rPr lang="ru-RU" sz="2200" b="1" dirty="0">
                <a:solidFill>
                  <a:schemeClr val="accent3">
                    <a:lumMod val="50000"/>
                  </a:schemeClr>
                </a:solidFill>
                <a:latin typeface="Times New Roman" pitchFamily="18" charset="0"/>
                <a:cs typeface="Times New Roman" pitchFamily="18" charset="0"/>
              </a:rPr>
              <a:t>многоклеточности привело к дифференциации клеток, тканей и органов. Появление эукариот обеспечило разнообразие царств живой природы. </a:t>
            </a:r>
            <a:r>
              <a:rPr lang="ru-RU" sz="2200" b="1" dirty="0" smtClean="0">
                <a:solidFill>
                  <a:schemeClr val="accent3">
                    <a:lumMod val="50000"/>
                  </a:schemeClr>
                </a:solidFill>
                <a:latin typeface="Times New Roman" pitchFamily="18" charset="0"/>
                <a:cs typeface="Times New Roman" pitchFamily="18" charset="0"/>
              </a:rPr>
              <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Примечание</a:t>
            </a:r>
            <a:r>
              <a:rPr lang="ru-RU"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solidFill>
                  <a:schemeClr val="accent3">
                    <a:lumMod val="50000"/>
                  </a:schemeClr>
                </a:solidFill>
                <a:latin typeface="Times New Roman" pitchFamily="18" charset="0"/>
                <a:cs typeface="Times New Roman" pitchFamily="18" charset="0"/>
              </a:rPr>
              <a:t>если </a:t>
            </a:r>
            <a:r>
              <a:rPr lang="ru-RU" sz="2200" b="1" dirty="0">
                <a:solidFill>
                  <a:schemeClr val="accent3">
                    <a:lumMod val="50000"/>
                  </a:schemeClr>
                </a:solidFill>
                <a:latin typeface="Times New Roman" pitchFamily="18" charset="0"/>
                <a:cs typeface="Times New Roman" pitchFamily="18" charset="0"/>
              </a:rPr>
              <a:t>экзаменуемый не выполнит задание «Укажите», «Объясните», то потеряет 2 балла. </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3535702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6583362"/>
          </a:xfrm>
        </p:spPr>
        <p:txBody>
          <a:bodyPr>
            <a:normAutofit fontScale="90000"/>
          </a:bodyPr>
          <a:lstStyle/>
          <a:p>
            <a:r>
              <a:rPr lang="ru-RU" sz="27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Пример </a:t>
            </a:r>
            <a:r>
              <a:rPr lang="ru-RU" sz="27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ru-RU" sz="2700" b="1" dirty="0" smtClean="0">
                <a:solidFill>
                  <a:schemeClr val="accent3">
                    <a:lumMod val="50000"/>
                  </a:schemeClr>
                </a:solidFill>
                <a:latin typeface="Times New Roman" pitchFamily="18" charset="0"/>
                <a:cs typeface="Times New Roman" pitchFamily="18" charset="0"/>
              </a:rPr>
              <a:t/>
            </a:r>
            <a:br>
              <a:rPr lang="ru-RU" sz="2700" b="1" dirty="0" smtClean="0">
                <a:solidFill>
                  <a:schemeClr val="accent3">
                    <a:lumMod val="50000"/>
                  </a:schemeClr>
                </a:solidFill>
                <a:latin typeface="Times New Roman" pitchFamily="18" charset="0"/>
                <a:cs typeface="Times New Roman" pitchFamily="18" charset="0"/>
              </a:rPr>
            </a:br>
            <a:r>
              <a:rPr lang="ru-RU" sz="2700" b="1" dirty="0" smtClean="0">
                <a:solidFill>
                  <a:schemeClr val="accent3">
                    <a:lumMod val="50000"/>
                  </a:schemeClr>
                </a:solidFill>
                <a:latin typeface="Times New Roman" pitchFamily="18" charset="0"/>
                <a:cs typeface="Times New Roman" pitchFamily="18" charset="0"/>
              </a:rPr>
              <a:t>Что </a:t>
            </a:r>
            <a:r>
              <a:rPr lang="ru-RU" sz="2700" b="1" dirty="0">
                <a:solidFill>
                  <a:schemeClr val="accent3">
                    <a:lumMod val="50000"/>
                  </a:schemeClr>
                </a:solidFill>
                <a:latin typeface="Times New Roman" pitchFamily="18" charset="0"/>
                <a:cs typeface="Times New Roman" pitchFamily="18" charset="0"/>
              </a:rPr>
              <a:t>происходит с признаками и характеристиками организмов при дивергентном видообразовании? Какие движущие силы эволюции лежат в основе этого процесса? Какая форма естественного отбора лежит в основе этого процесса? </a:t>
            </a:r>
            <a:r>
              <a:rPr lang="ru-RU" sz="2700" b="1" dirty="0" smtClean="0">
                <a:solidFill>
                  <a:schemeClr val="accent3">
                    <a:lumMod val="50000"/>
                  </a:schemeClr>
                </a:solidFill>
                <a:latin typeface="Times New Roman" pitchFamily="18" charset="0"/>
                <a:cs typeface="Times New Roman" pitchFamily="18" charset="0"/>
              </a:rPr>
              <a:t/>
            </a:r>
            <a:br>
              <a:rPr lang="ru-RU" sz="2700" b="1" dirty="0" smtClean="0">
                <a:solidFill>
                  <a:schemeClr val="accent3">
                    <a:lumMod val="50000"/>
                  </a:schemeClr>
                </a:solidFill>
                <a:latin typeface="Times New Roman" pitchFamily="18" charset="0"/>
                <a:cs typeface="Times New Roman" pitchFamily="18" charset="0"/>
              </a:rPr>
            </a:br>
            <a:r>
              <a:rPr lang="ru-RU" sz="27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Элементы </a:t>
            </a:r>
            <a:r>
              <a:rPr lang="ru-RU" sz="27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ответа: </a:t>
            </a:r>
            <a:r>
              <a:rPr lang="ru-RU" sz="27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dirty="0" smtClean="0">
                <a:solidFill>
                  <a:schemeClr val="accent3">
                    <a:lumMod val="50000"/>
                  </a:schemeClr>
                </a:solidFill>
                <a:latin typeface="Times New Roman" pitchFamily="18" charset="0"/>
                <a:cs typeface="Times New Roman" pitchFamily="18" charset="0"/>
              </a:rPr>
              <a:t>При </a:t>
            </a:r>
            <a:r>
              <a:rPr lang="ru-RU" sz="2700" b="1" dirty="0">
                <a:solidFill>
                  <a:schemeClr val="accent3">
                    <a:lumMod val="50000"/>
                  </a:schemeClr>
                </a:solidFill>
                <a:latin typeface="Times New Roman" pitchFamily="18" charset="0"/>
                <a:cs typeface="Times New Roman" pitchFamily="18" charset="0"/>
              </a:rPr>
              <a:t>дивергенции происходит расхождение признаков. Дивергенция обусловлена наследственной изменчивостью, борьбой за существование и естественным отбором. Движущая форма естественного отбора, ведущая к полиморфизму. </a:t>
            </a:r>
            <a:r>
              <a:rPr lang="ru-RU" sz="2700" b="1" dirty="0" smtClean="0">
                <a:solidFill>
                  <a:schemeClr val="accent3">
                    <a:lumMod val="50000"/>
                  </a:schemeClr>
                </a:solidFill>
                <a:latin typeface="Times New Roman" pitchFamily="18" charset="0"/>
                <a:cs typeface="Times New Roman" pitchFamily="18" charset="0"/>
              </a:rPr>
              <a:t/>
            </a:r>
            <a:br>
              <a:rPr lang="ru-RU" sz="2700" b="1" dirty="0" smtClean="0">
                <a:solidFill>
                  <a:schemeClr val="accent3">
                    <a:lumMod val="50000"/>
                  </a:schemeClr>
                </a:solidFill>
                <a:latin typeface="Times New Roman" pitchFamily="18" charset="0"/>
                <a:cs typeface="Times New Roman" pitchFamily="18" charset="0"/>
              </a:rPr>
            </a:br>
            <a:r>
              <a:rPr lang="ru-RU" sz="27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Примечание</a:t>
            </a:r>
            <a:r>
              <a:rPr lang="ru-RU" sz="2700" b="1" dirty="0">
                <a:solidFill>
                  <a:schemeClr val="accent3">
                    <a:lumMod val="50000"/>
                  </a:schemeClr>
                </a:solidFill>
                <a:latin typeface="Times New Roman" pitchFamily="18" charset="0"/>
                <a:cs typeface="Times New Roman" pitchFamily="18" charset="0"/>
              </a:rPr>
              <a:t>: </a:t>
            </a:r>
            <a:r>
              <a:rPr lang="ru-RU" sz="2700" b="1" dirty="0" smtClean="0">
                <a:solidFill>
                  <a:schemeClr val="accent3">
                    <a:lumMod val="50000"/>
                  </a:schemeClr>
                </a:solidFill>
                <a:latin typeface="Times New Roman" pitchFamily="18" charset="0"/>
                <a:cs typeface="Times New Roman" pitchFamily="18" charset="0"/>
              </a:rPr>
              <a:t>В</a:t>
            </a:r>
            <a:r>
              <a:rPr lang="ru-RU" sz="2700" b="1" dirty="0">
                <a:solidFill>
                  <a:schemeClr val="accent3">
                    <a:lumMod val="50000"/>
                  </a:schemeClr>
                </a:solidFill>
                <a:latin typeface="Times New Roman" pitchFamily="18" charset="0"/>
                <a:cs typeface="Times New Roman" pitchFamily="18" charset="0"/>
              </a:rPr>
              <a:t> некоторых вопросах подобного типа нужно будет говорить о дизруптивной форме отбора.</a:t>
            </a:r>
            <a:r>
              <a:rPr lang="ru-RU" dirty="0"/>
              <a:t/>
            </a:r>
            <a:br>
              <a:rPr lang="ru-RU" dirty="0"/>
            </a:br>
            <a:endParaRPr lang="ru-RU" dirty="0"/>
          </a:p>
        </p:txBody>
      </p:sp>
    </p:spTree>
    <p:extLst>
      <p:ext uri="{BB962C8B-B14F-4D97-AF65-F5344CB8AC3E}">
        <p14:creationId xmlns:p14="http://schemas.microsoft.com/office/powerpoint/2010/main" val="2381498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147248" cy="6165304"/>
          </a:xfrm>
        </p:spPr>
        <p:txBody>
          <a:bodyPr>
            <a:noAutofit/>
          </a:bodyPr>
          <a:lstStyle/>
          <a:p>
            <a:r>
              <a:rPr lang="ru-RU" sz="16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Задание 27: что нового? </a:t>
            </a:r>
            <a:r>
              <a:rPr lang="ru-RU" sz="1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1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smtClean="0">
                <a:solidFill>
                  <a:schemeClr val="accent3">
                    <a:lumMod val="50000"/>
                  </a:schemeClr>
                </a:solidFill>
                <a:latin typeface="Times New Roman" pitchFamily="18" charset="0"/>
                <a:cs typeface="Times New Roman" pitchFamily="18" charset="0"/>
              </a:rPr>
              <a:t>В</a:t>
            </a:r>
            <a:r>
              <a:rPr lang="ru-RU" sz="1600" b="1" dirty="0">
                <a:solidFill>
                  <a:schemeClr val="accent3">
                    <a:lumMod val="50000"/>
                  </a:schemeClr>
                </a:solidFill>
                <a:latin typeface="Times New Roman" pitchFamily="18" charset="0"/>
                <a:cs typeface="Times New Roman" pitchFamily="18" charset="0"/>
              </a:rPr>
              <a:t> первую очередь будут встречаться варианты заданий на генные мутации, но и хромосомные, и геномные мутации тоже уместно повторить. </a:t>
            </a:r>
            <a:r>
              <a:rPr lang="ru-RU" sz="1600" b="1" dirty="0" smtClean="0">
                <a:solidFill>
                  <a:schemeClr val="accent3">
                    <a:lumMod val="50000"/>
                  </a:schemeClr>
                </a:solidFill>
                <a:latin typeface="Times New Roman" pitchFamily="18" charset="0"/>
                <a:cs typeface="Times New Roman" pitchFamily="18" charset="0"/>
              </a:rPr>
              <a:t>Часть </a:t>
            </a:r>
            <a:r>
              <a:rPr lang="ru-RU" sz="1600" b="1" dirty="0">
                <a:solidFill>
                  <a:schemeClr val="accent3">
                    <a:lumMod val="50000"/>
                  </a:schemeClr>
                </a:solidFill>
                <a:latin typeface="Times New Roman" pitchFamily="18" charset="0"/>
                <a:cs typeface="Times New Roman" pitchFamily="18" charset="0"/>
              </a:rPr>
              <a:t>заданий связана с синтезом белка. Здесь важно понимать: алгоритм решения задачи зависит от того, как она сформулирована. Если задание начинается со слов «известно, что все виды РНК транскрибируются на ДНК» — это одна последовательность синтеза, но может быть предложено и просто синтезировать фрагмент полипептида. </a:t>
            </a:r>
            <a:r>
              <a:rPr lang="ru-RU" sz="1600" b="1" dirty="0" smtClean="0">
                <a:solidFill>
                  <a:schemeClr val="accent3">
                    <a:lumMod val="50000"/>
                  </a:schemeClr>
                </a:solidFill>
                <a:latin typeface="Times New Roman" pitchFamily="18" charset="0"/>
                <a:cs typeface="Times New Roman" pitchFamily="18" charset="0"/>
              </a:rPr>
              <a:t/>
            </a:r>
            <a:br>
              <a:rPr lang="ru-RU" sz="1600" b="1" dirty="0" smtClean="0">
                <a:solidFill>
                  <a:schemeClr val="accent3">
                    <a:lumMod val="50000"/>
                  </a:schemeClr>
                </a:solidFill>
                <a:latin typeface="Times New Roman" pitchFamily="18" charset="0"/>
                <a:cs typeface="Times New Roman" pitchFamily="18" charset="0"/>
              </a:rPr>
            </a:br>
            <a:r>
              <a:rPr lang="ru-RU" sz="1600" b="1" dirty="0" smtClean="0">
                <a:solidFill>
                  <a:schemeClr val="accent3">
                    <a:lumMod val="50000"/>
                  </a:schemeClr>
                </a:solidFill>
                <a:latin typeface="Times New Roman" pitchFamily="18" charset="0"/>
                <a:cs typeface="Times New Roman" pitchFamily="18" charset="0"/>
              </a:rPr>
              <a:t>Независимо </a:t>
            </a:r>
            <a:r>
              <a:rPr lang="ru-RU" sz="1600" b="1" dirty="0">
                <a:solidFill>
                  <a:schemeClr val="accent3">
                    <a:lumMod val="50000"/>
                  </a:schemeClr>
                </a:solidFill>
                <a:latin typeface="Times New Roman" pitchFamily="18" charset="0"/>
                <a:cs typeface="Times New Roman" pitchFamily="18" charset="0"/>
              </a:rPr>
              <a:t>от формулировки, крайне важно напомнить ученикам, как правильно писать последовательности нуклеотидов ДНК: без пробелов, дефисов и запятых, сплошной последовательностью знаков. Чтобы грамотно решать задачи, нужно внимательно читать вопрос, обращая внимание на дополнительные комментарии. Вопрос может звучать так: какие изменения могут произойти в гене в результате мутации, если в белке одна аминокислота заменилась на другую? Какое свойство генетического кода определяет возможность существования разных фрагментов мутированной молекулы ДНК? Может быть также дано задание восстановить фрагмент ДНК в соответствии с мутацией. Если в задаче встречается формулировка «объясните, используя свои знания о свойствах генетического кода», уместно будет перечислить все свойства, которые известны учащимся: избыточность, вырожденность, неперекрываемость и т.д. </a:t>
            </a:r>
            <a:r>
              <a:rPr lang="ru-RU" sz="1600" b="1" dirty="0" smtClean="0">
                <a:solidFill>
                  <a:schemeClr val="accent3">
                    <a:lumMod val="50000"/>
                  </a:schemeClr>
                </a:solidFill>
                <a:latin typeface="Times New Roman" pitchFamily="18" charset="0"/>
                <a:cs typeface="Times New Roman" pitchFamily="18" charset="0"/>
              </a:rPr>
              <a:t/>
            </a:r>
            <a:br>
              <a:rPr lang="ru-RU" sz="1600" b="1" dirty="0" smtClean="0">
                <a:solidFill>
                  <a:schemeClr val="accent3">
                    <a:lumMod val="50000"/>
                  </a:schemeClr>
                </a:solidFill>
                <a:latin typeface="Times New Roman" pitchFamily="18" charset="0"/>
                <a:cs typeface="Times New Roman" pitchFamily="18" charset="0"/>
              </a:rPr>
            </a:br>
            <a:r>
              <a:rPr lang="ru-RU" sz="1600" b="1" dirty="0" smtClean="0">
                <a:solidFill>
                  <a:schemeClr val="accent3">
                    <a:lumMod val="50000"/>
                  </a:schemeClr>
                </a:solidFill>
                <a:latin typeface="Times New Roman" pitchFamily="18" charset="0"/>
                <a:cs typeface="Times New Roman" pitchFamily="18" charset="0"/>
              </a:rPr>
              <a:t>Какие </a:t>
            </a:r>
            <a:r>
              <a:rPr lang="ru-RU" sz="1600" b="1" dirty="0">
                <a:solidFill>
                  <a:schemeClr val="accent3">
                    <a:lumMod val="50000"/>
                  </a:schemeClr>
                </a:solidFill>
                <a:latin typeface="Times New Roman" pitchFamily="18" charset="0"/>
                <a:cs typeface="Times New Roman" pitchFamily="18" charset="0"/>
              </a:rPr>
              <a:t>темы должны быть изучены, чтобы успешно решать задачи 27 линии? Митоз, мейоз, циклы развития растений: водорослей, мхов, папоротников, голосеменных, покрытосеменных. </a:t>
            </a:r>
            <a:r>
              <a:rPr lang="ru-RU" sz="1600" b="1" dirty="0" err="1">
                <a:solidFill>
                  <a:schemeClr val="accent3">
                    <a:lumMod val="50000"/>
                  </a:schemeClr>
                </a:solidFill>
                <a:latin typeface="Times New Roman" pitchFamily="18" charset="0"/>
                <a:cs typeface="Times New Roman" pitchFamily="18" charset="0"/>
              </a:rPr>
              <a:t>Микроспорогенез</a:t>
            </a:r>
            <a:r>
              <a:rPr lang="ru-RU" sz="1600" b="1" dirty="0">
                <a:solidFill>
                  <a:schemeClr val="accent3">
                    <a:lumMod val="50000"/>
                  </a:schemeClr>
                </a:solidFill>
                <a:latin typeface="Times New Roman" pitchFamily="18" charset="0"/>
                <a:cs typeface="Times New Roman" pitchFamily="18" charset="0"/>
              </a:rPr>
              <a:t> и </a:t>
            </a:r>
            <a:r>
              <a:rPr lang="ru-RU" sz="1600" b="1" dirty="0" err="1">
                <a:solidFill>
                  <a:schemeClr val="accent3">
                    <a:lumMod val="50000"/>
                  </a:schemeClr>
                </a:solidFill>
                <a:latin typeface="Times New Roman" pitchFamily="18" charset="0"/>
                <a:cs typeface="Times New Roman" pitchFamily="18" charset="0"/>
              </a:rPr>
              <a:t>макроспорогенез</a:t>
            </a:r>
            <a:r>
              <a:rPr lang="ru-RU" sz="1600" b="1" dirty="0">
                <a:solidFill>
                  <a:schemeClr val="accent3">
                    <a:lumMod val="50000"/>
                  </a:schemeClr>
                </a:solidFill>
                <a:latin typeface="Times New Roman" pitchFamily="18" charset="0"/>
                <a:cs typeface="Times New Roman" pitchFamily="18" charset="0"/>
              </a:rPr>
              <a:t> у голосеменных и покрытосеменных.</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t/>
            </a:r>
            <a:br>
              <a:rPr lang="ru-RU" sz="1600" dirty="0"/>
            </a:br>
            <a:endParaRPr lang="ru-RU" sz="1600" dirty="0"/>
          </a:p>
        </p:txBody>
      </p:sp>
    </p:spTree>
    <p:extLst>
      <p:ext uri="{BB962C8B-B14F-4D97-AF65-F5344CB8AC3E}">
        <p14:creationId xmlns:p14="http://schemas.microsoft.com/office/powerpoint/2010/main" val="1452767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83362"/>
          </a:xfrm>
        </p:spPr>
        <p:txBody>
          <a:bodyPr>
            <a:noAutofit/>
          </a:bodyPr>
          <a:lstStyle/>
          <a:p>
            <a:r>
              <a:rPr lang="ru-RU" sz="20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Разбираем примеры задач </a:t>
            </a: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Пример</a:t>
            </a:r>
            <a:r>
              <a:rPr lang="ru-RU" sz="20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a:t>
            </a:r>
            <a:r>
              <a:rPr lang="ru-RU" sz="2000" b="1" dirty="0">
                <a:solidFill>
                  <a:schemeClr val="accent3">
                    <a:lumMod val="50000"/>
                  </a:schemeClr>
                </a:solidFill>
                <a:latin typeface="Times New Roman" pitchFamily="18" charset="0"/>
                <a:cs typeface="Times New Roman" pitchFamily="18" charset="0"/>
              </a:rPr>
              <a:t> Фрагмент цепи ДНК имеет следующую последовательность: ТТТГЦГАТГЦЦЦГЦА. Определите последовательность аминокислот в полипептиде и обоснуйте свой ответ. Какие изменения могут произойти в гене в результате мутации в, если в белке третья аминокислота заменилась на аминокислоту ЦИС? Какое свойство генетического кода определяет возможность существования разных фрагментов мутированной молекулы ДНК? Ответ поясните, используя таблицу генетического кода. </a:t>
            </a: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Решение.</a:t>
            </a:r>
            <a:r>
              <a:rPr lang="ru-RU" sz="2000" b="1" dirty="0" smtClean="0">
                <a:solidFill>
                  <a:schemeClr val="accent3">
                    <a:lumMod val="50000"/>
                  </a:schemeClr>
                </a:solidFill>
                <a:latin typeface="Times New Roman" pitchFamily="18" charset="0"/>
                <a:cs typeface="Times New Roman" pitchFamily="18" charset="0"/>
              </a:rPr>
              <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Лучше </a:t>
            </a:r>
            <a:r>
              <a:rPr lang="ru-RU" sz="2000" b="1" dirty="0">
                <a:solidFill>
                  <a:schemeClr val="accent3">
                    <a:lumMod val="50000"/>
                  </a:schemeClr>
                </a:solidFill>
                <a:latin typeface="Times New Roman" pitchFamily="18" charset="0"/>
                <a:cs typeface="Times New Roman" pitchFamily="18" charset="0"/>
              </a:rPr>
              <a:t>всего действовать по проверенному алгоритму: определяем последовательность аминокислот во фрагменте; пишем, что произойдет при замене одной аминокислоты; делаем вывод, что имеет место вырожденность генетического кода: одна аминокислота кодируется более чем </a:t>
            </a:r>
            <a:r>
              <a:rPr lang="ru-RU" sz="2000" b="1" dirty="0" smtClean="0">
                <a:solidFill>
                  <a:schemeClr val="accent3">
                    <a:lumMod val="50000"/>
                  </a:schemeClr>
                </a:solidFill>
                <a:latin typeface="Times New Roman" pitchFamily="18" charset="0"/>
                <a:cs typeface="Times New Roman" pitchFamily="18" charset="0"/>
              </a:rPr>
              <a:t>одним триплетом.</a:t>
            </a:r>
            <a:r>
              <a:rPr lang="ru-RU" sz="2000" b="1" dirty="0">
                <a:solidFill>
                  <a:schemeClr val="accent3">
                    <a:lumMod val="50000"/>
                  </a:schemeClr>
                </a:solidFill>
                <a:latin typeface="Times New Roman" pitchFamily="18" charset="0"/>
                <a:cs typeface="Times New Roman" pitchFamily="18" charset="0"/>
              </a:rPr>
              <a:t> </a:t>
            </a:r>
            <a:br>
              <a:rPr lang="ru-RU" sz="2000" b="1" dirty="0">
                <a:solidFill>
                  <a:schemeClr val="accent3">
                    <a:lumMod val="50000"/>
                  </a:schemeClr>
                </a:solidFill>
                <a:latin typeface="Times New Roman" pitchFamily="18" charset="0"/>
                <a:cs typeface="Times New Roman" pitchFamily="18" charset="0"/>
              </a:rPr>
            </a:br>
            <a:r>
              <a:rPr lang="ru-RU" sz="2000" b="1" dirty="0">
                <a:solidFill>
                  <a:schemeClr val="accent3">
                    <a:lumMod val="50000"/>
                  </a:schemeClr>
                </a:solidFill>
                <a:latin typeface="Times New Roman" pitchFamily="18" charset="0"/>
                <a:cs typeface="Times New Roman" pitchFamily="18" charset="0"/>
              </a:rPr>
              <a:t/>
            </a:r>
            <a:br>
              <a:rPr lang="ru-RU" sz="2000" b="1" dirty="0">
                <a:solidFill>
                  <a:schemeClr val="accent3">
                    <a:lumMod val="50000"/>
                  </a:schemeClr>
                </a:solidFill>
                <a:latin typeface="Times New Roman" pitchFamily="18" charset="0"/>
                <a:cs typeface="Times New Roman" pitchFamily="18" charset="0"/>
              </a:rPr>
            </a:br>
            <a:endParaRPr lang="ru-RU" sz="20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90822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424936" cy="6264696"/>
          </a:xfrm>
        </p:spPr>
        <p:txBody>
          <a:bodyPr>
            <a:normAutofit fontScale="90000"/>
          </a:bodyPr>
          <a:lstStyle/>
          <a:p>
            <a:r>
              <a:rPr lang="ru-RU"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Пример 2. </a:t>
            </a:r>
            <a:r>
              <a:rPr lang="ru-RU" sz="2200" b="1" dirty="0" smtClean="0">
                <a:solidFill>
                  <a:schemeClr val="accent3">
                    <a:lumMod val="50000"/>
                  </a:schemeClr>
                </a:solidFill>
                <a:latin typeface="Times New Roman" pitchFamily="18" charset="0"/>
                <a:cs typeface="Times New Roman" pitchFamily="18" charset="0"/>
              </a:rPr>
              <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latin typeface="Times New Roman" pitchFamily="18" charset="0"/>
                <a:cs typeface="Times New Roman" pitchFamily="18" charset="0"/>
              </a:rPr>
              <a:t>Хромосомный </a:t>
            </a:r>
            <a:r>
              <a:rPr lang="ru-RU" sz="2200" b="1" dirty="0">
                <a:solidFill>
                  <a:schemeClr val="accent3">
                    <a:lumMod val="50000"/>
                  </a:schemeClr>
                </a:solidFill>
                <a:latin typeface="Times New Roman" pitchFamily="18" charset="0"/>
                <a:cs typeface="Times New Roman" pitchFamily="18" charset="0"/>
              </a:rPr>
              <a:t>набор соматических клеток пшеницы равен 28. Определите хромосомный набор и число молекул ДНК в одной из клеток семязачатка перед началом мейоза, в анафазе мейоза I и анафазе мейоза II. Объясните, какие процессы происходят в эти периоды и как они влияют на изменение числа ДНК и хромосом. </a:t>
            </a:r>
            <a:r>
              <a:rPr lang="ru-RU" sz="2200" b="1" dirty="0" smtClean="0">
                <a:solidFill>
                  <a:schemeClr val="accent3">
                    <a:lumMod val="50000"/>
                  </a:schemeClr>
                </a:solidFill>
                <a:latin typeface="Times New Roman" pitchFamily="18" charset="0"/>
                <a:cs typeface="Times New Roman" pitchFamily="18" charset="0"/>
              </a:rPr>
              <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Решение</a:t>
            </a:r>
            <a:r>
              <a:rPr lang="ru-RU" sz="22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2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chemeClr val="accent3">
                    <a:lumMod val="50000"/>
                  </a:schemeClr>
                </a:solidFill>
                <a:latin typeface="Times New Roman" pitchFamily="18" charset="0"/>
                <a:cs typeface="Times New Roman" pitchFamily="18" charset="0"/>
              </a:rPr>
              <a:t>Здесь </a:t>
            </a:r>
            <a:r>
              <a:rPr lang="ru-RU" sz="2200" b="1" dirty="0">
                <a:solidFill>
                  <a:schemeClr val="accent3">
                    <a:lumMod val="50000"/>
                  </a:schemeClr>
                </a:solidFill>
                <a:latin typeface="Times New Roman" pitchFamily="18" charset="0"/>
                <a:cs typeface="Times New Roman" pitchFamily="18" charset="0"/>
              </a:rPr>
              <a:t>важно запомнить: если в задаче просят определить хромосомный набор и число молекул ДНК, к тому же показывают цифры — не ограничивайтесь формулой: обязательно указывайте числа. </a:t>
            </a:r>
            <a:r>
              <a:rPr lang="ru-RU" sz="2200" b="1" dirty="0" smtClean="0">
                <a:solidFill>
                  <a:schemeClr val="accent3">
                    <a:lumMod val="50000"/>
                  </a:schemeClr>
                </a:solidFill>
                <a:latin typeface="Times New Roman" pitchFamily="18" charset="0"/>
                <a:cs typeface="Times New Roman" pitchFamily="18" charset="0"/>
              </a:rPr>
              <a:t/>
            </a:r>
            <a:br>
              <a:rPr lang="ru-RU" sz="2200" b="1" dirty="0" smtClean="0">
                <a:solidFill>
                  <a:schemeClr val="accent3">
                    <a:lumMod val="50000"/>
                  </a:schemeClr>
                </a:solidFill>
                <a:latin typeface="Times New Roman" pitchFamily="18" charset="0"/>
                <a:cs typeface="Times New Roman" pitchFamily="18" charset="0"/>
              </a:rPr>
            </a:br>
            <a:r>
              <a:rPr lang="ru-RU" sz="2200" b="1" dirty="0" smtClean="0">
                <a:solidFill>
                  <a:schemeClr val="accent3">
                    <a:lumMod val="50000"/>
                  </a:schemeClr>
                </a:solidFill>
                <a:latin typeface="Times New Roman" pitchFamily="18" charset="0"/>
                <a:cs typeface="Times New Roman" pitchFamily="18" charset="0"/>
              </a:rPr>
              <a:t>В</a:t>
            </a:r>
            <a:r>
              <a:rPr lang="ru-RU" sz="2200" b="1" dirty="0">
                <a:solidFill>
                  <a:schemeClr val="accent3">
                    <a:lumMod val="50000"/>
                  </a:schemeClr>
                </a:solidFill>
                <a:latin typeface="Times New Roman" pitchFamily="18" charset="0"/>
                <a:cs typeface="Times New Roman" pitchFamily="18" charset="0"/>
              </a:rPr>
              <a:t> решении обязательны этапы: указать начальное число молекул ДНК. В данном случае это 56 — так как они удваиваются, а число хромосом не изменяется; описать анафазу мейоза I: к полюсам расходятся гомологичные хромосомы; описать анафазу мейоза II: число молекул ДНК — 28, хромосом — 28, к полюсам расходятся сестринские хроматиды-хромосомы, так как после редукционного деления мейоза I число хромосом и ДНК уменьшилось в 2 раза.</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2153738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754762"/>
          </a:xfrm>
        </p:spPr>
        <p:txBody>
          <a:bodyPr>
            <a:normAutofit fontScale="90000"/>
          </a:bodyPr>
          <a:lstStyle/>
          <a:p>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Пример 3. </a:t>
            </a:r>
            <a:r>
              <a:rPr lang="ru-RU" b="1" dirty="0" smtClean="0">
                <a:solidFill>
                  <a:schemeClr val="accent3">
                    <a:lumMod val="50000"/>
                  </a:schemeClr>
                </a:solidFill>
                <a:latin typeface="Times New Roman" pitchFamily="18" charset="0"/>
                <a:cs typeface="Times New Roman" pitchFamily="18" charset="0"/>
              </a:rPr>
              <a:t/>
            </a:r>
            <a:br>
              <a:rPr lang="ru-RU" b="1" dirty="0" smtClean="0">
                <a:solidFill>
                  <a:schemeClr val="accent3">
                    <a:lumMod val="50000"/>
                  </a:schemeClr>
                </a:solidFill>
                <a:latin typeface="Times New Roman" pitchFamily="18" charset="0"/>
                <a:cs typeface="Times New Roman" pitchFamily="18" charset="0"/>
              </a:rPr>
            </a:br>
            <a:r>
              <a:rPr lang="ru-RU" b="1" dirty="0" smtClean="0">
                <a:solidFill>
                  <a:schemeClr val="accent3">
                    <a:lumMod val="50000"/>
                  </a:schemeClr>
                </a:solidFill>
                <a:latin typeface="Times New Roman" pitchFamily="18" charset="0"/>
                <a:cs typeface="Times New Roman" pitchFamily="18" charset="0"/>
              </a:rPr>
              <a:t>Какой </a:t>
            </a:r>
            <a:r>
              <a:rPr lang="ru-RU" b="1" dirty="0">
                <a:solidFill>
                  <a:schemeClr val="accent3">
                    <a:lumMod val="50000"/>
                  </a:schemeClr>
                </a:solidFill>
                <a:latin typeface="Times New Roman" pitchFamily="18" charset="0"/>
                <a:cs typeface="Times New Roman" pitchFamily="18" charset="0"/>
              </a:rPr>
              <a:t>хромосомный набор характерен для клеток пыльцевого зерна и спермиев сосны? Из каких исходных клеток и в результате какого деления образуются эти клетки? </a:t>
            </a:r>
            <a:r>
              <a:rPr lang="ru-RU" b="1" dirty="0" smtClean="0">
                <a:solidFill>
                  <a:schemeClr val="accent3">
                    <a:lumMod val="50000"/>
                  </a:schemeClr>
                </a:solidFill>
                <a:latin typeface="Times New Roman" pitchFamily="18" charset="0"/>
                <a:cs typeface="Times New Roman" pitchFamily="18" charset="0"/>
              </a:rPr>
              <a:t/>
            </a:r>
            <a:br>
              <a:rPr lang="ru-RU" b="1" dirty="0" smtClean="0">
                <a:solidFill>
                  <a:schemeClr val="accent3">
                    <a:lumMod val="50000"/>
                  </a:schemeClr>
                </a:solidFill>
                <a:latin typeface="Times New Roman" pitchFamily="18" charset="0"/>
                <a:cs typeface="Times New Roman" pitchFamily="18" charset="0"/>
              </a:rPr>
            </a:b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Решение</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3">
                    <a:lumMod val="50000"/>
                  </a:schemeClr>
                </a:solidFill>
                <a:latin typeface="Times New Roman" pitchFamily="18" charset="0"/>
                <a:cs typeface="Times New Roman" pitchFamily="18" charset="0"/>
              </a:rPr>
              <a:t> </a:t>
            </a:r>
            <a:r>
              <a:rPr lang="ru-RU" b="1" dirty="0" smtClean="0">
                <a:solidFill>
                  <a:schemeClr val="accent3">
                    <a:lumMod val="50000"/>
                  </a:schemeClr>
                </a:solidFill>
                <a:latin typeface="Times New Roman" pitchFamily="18" charset="0"/>
                <a:cs typeface="Times New Roman" pitchFamily="18" charset="0"/>
              </a:rPr>
              <a:t/>
            </a:r>
            <a:br>
              <a:rPr lang="ru-RU" b="1" dirty="0" smtClean="0">
                <a:solidFill>
                  <a:schemeClr val="accent3">
                    <a:lumMod val="50000"/>
                  </a:schemeClr>
                </a:solidFill>
                <a:latin typeface="Times New Roman" pitchFamily="18" charset="0"/>
                <a:cs typeface="Times New Roman" pitchFamily="18" charset="0"/>
              </a:rPr>
            </a:br>
            <a:r>
              <a:rPr lang="ru-RU" b="1" dirty="0" smtClean="0">
                <a:solidFill>
                  <a:schemeClr val="accent3">
                    <a:lumMod val="50000"/>
                  </a:schemeClr>
                </a:solidFill>
                <a:latin typeface="Times New Roman" pitchFamily="18" charset="0"/>
                <a:cs typeface="Times New Roman" pitchFamily="18" charset="0"/>
              </a:rPr>
              <a:t>Задача </a:t>
            </a:r>
            <a:r>
              <a:rPr lang="ru-RU" b="1" dirty="0">
                <a:solidFill>
                  <a:schemeClr val="accent3">
                    <a:lumMod val="50000"/>
                  </a:schemeClr>
                </a:solidFill>
                <a:latin typeface="Times New Roman" pitchFamily="18" charset="0"/>
                <a:cs typeface="Times New Roman" pitchFamily="18" charset="0"/>
              </a:rPr>
              <a:t>сформулирована прозрачно, ответ прост и легко разбивается на компоненты: клетки пыльцевого зерна и спермии имеют гаплоидный набор хромосом; клетки пыльцевого зерна развиваются из гаплоидных спор — митозом; спермии — из клеток пыльцевого зерна (генеративной клетки), тоже митозом.</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2121886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951834980"/>
              </p:ext>
            </p:extLst>
          </p:nvPr>
        </p:nvGraphicFramePr>
        <p:xfrm>
          <a:off x="179512" y="3163584"/>
          <a:ext cx="8712967" cy="3685667"/>
        </p:xfrm>
        <a:graphic>
          <a:graphicData uri="http://schemas.openxmlformats.org/drawingml/2006/table">
            <a:tbl>
              <a:tblPr firstRow="1" firstCol="1" bandRow="1"/>
              <a:tblGrid>
                <a:gridCol w="7678870"/>
                <a:gridCol w="1034097"/>
              </a:tblGrid>
              <a:tr h="0">
                <a:tc>
                  <a:txBody>
                    <a:bodyPr/>
                    <a:lstStyle/>
                    <a:p>
                      <a:pPr algn="just">
                        <a:lnSpc>
                          <a:spcPct val="107000"/>
                        </a:lnSpc>
                        <a:spcAft>
                          <a:spcPts val="0"/>
                        </a:spcAft>
                      </a:pPr>
                      <a:r>
                        <a:rPr lang="ru-RU" sz="1800" b="1" dirty="0">
                          <a:solidFill>
                            <a:schemeClr val="accent3">
                              <a:lumMod val="75000"/>
                            </a:schemeClr>
                          </a:solidFill>
                          <a:effectLst/>
                          <a:latin typeface="Times New Roman"/>
                          <a:ea typeface="Times New Roman"/>
                          <a:cs typeface="Times New Roman"/>
                        </a:rPr>
                        <a:t>Критерии оценивания ответа на задание С6</a:t>
                      </a:r>
                      <a:endParaRPr lang="ru-RU" sz="1800" b="1" dirty="0">
                        <a:solidFill>
                          <a:schemeClr val="accent3">
                            <a:lumMod val="75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c>
                  <a:txBody>
                    <a:bodyPr/>
                    <a:lstStyle/>
                    <a:p>
                      <a:pPr algn="just">
                        <a:lnSpc>
                          <a:spcPct val="107000"/>
                        </a:lnSpc>
                        <a:spcAft>
                          <a:spcPts val="0"/>
                        </a:spcAft>
                      </a:pPr>
                      <a:r>
                        <a:rPr lang="ru-RU" sz="1800" b="1">
                          <a:solidFill>
                            <a:schemeClr val="accent3">
                              <a:lumMod val="50000"/>
                            </a:schemeClr>
                          </a:solidFill>
                          <a:effectLst/>
                          <a:latin typeface="Times New Roman"/>
                          <a:ea typeface="Times New Roman"/>
                          <a:cs typeface="Times New Roman"/>
                        </a:rPr>
                        <a:t>Баллы</a:t>
                      </a:r>
                      <a:endParaRPr lang="ru-RU" sz="1800" b="1">
                        <a:solidFill>
                          <a:schemeClr val="accent3">
                            <a:lumMod val="50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r>
              <a:tr h="0">
                <a:tc>
                  <a:txBody>
                    <a:bodyPr/>
                    <a:lstStyle/>
                    <a:p>
                      <a:pPr algn="just">
                        <a:lnSpc>
                          <a:spcPct val="107000"/>
                        </a:lnSpc>
                        <a:spcBef>
                          <a:spcPts val="375"/>
                        </a:spcBef>
                        <a:spcAft>
                          <a:spcPts val="0"/>
                        </a:spcAft>
                      </a:pPr>
                      <a:r>
                        <a:rPr lang="ru-RU" sz="1800" b="1" dirty="0">
                          <a:solidFill>
                            <a:schemeClr val="accent3">
                              <a:lumMod val="75000"/>
                            </a:schemeClr>
                          </a:solidFill>
                          <a:effectLst/>
                          <a:latin typeface="Times New Roman"/>
                          <a:ea typeface="Times New Roman"/>
                          <a:cs typeface="Times New Roman"/>
                        </a:rPr>
                        <a:t>Ответ включает все названные выше элементы, не содержит биологических ошибок</a:t>
                      </a:r>
                      <a:endParaRPr lang="ru-RU" sz="1800" b="1" dirty="0">
                        <a:solidFill>
                          <a:schemeClr val="accent3">
                            <a:lumMod val="75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75"/>
                        </a:spcBef>
                        <a:spcAft>
                          <a:spcPts val="0"/>
                        </a:spcAft>
                      </a:pPr>
                      <a:r>
                        <a:rPr lang="ru-RU" sz="1800" b="1">
                          <a:solidFill>
                            <a:schemeClr val="accent3">
                              <a:lumMod val="50000"/>
                            </a:schemeClr>
                          </a:solidFill>
                          <a:effectLst/>
                          <a:latin typeface="Times New Roman"/>
                          <a:ea typeface="Times New Roman"/>
                          <a:cs typeface="Times New Roman"/>
                        </a:rPr>
                        <a:t>3</a:t>
                      </a:r>
                      <a:endParaRPr lang="ru-RU" sz="1800" b="1">
                        <a:solidFill>
                          <a:schemeClr val="accent3">
                            <a:lumMod val="50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7000"/>
                        </a:lnSpc>
                        <a:spcBef>
                          <a:spcPts val="375"/>
                        </a:spcBef>
                        <a:spcAft>
                          <a:spcPts val="0"/>
                        </a:spcAft>
                      </a:pPr>
                      <a:r>
                        <a:rPr lang="ru-RU" sz="1800" b="1" dirty="0">
                          <a:solidFill>
                            <a:schemeClr val="accent3">
                              <a:lumMod val="75000"/>
                            </a:schemeClr>
                          </a:solidFill>
                          <a:effectLst/>
                          <a:latin typeface="Times New Roman"/>
                          <a:ea typeface="Times New Roman"/>
                          <a:cs typeface="Times New Roman"/>
                        </a:rPr>
                        <a:t>Ответ включает 2 из названных выше элементов и не содержит биологических ошибок, ИЛИ ответ включает 3 названных выше элемента, но содержит негрубые биологические ошибки</a:t>
                      </a:r>
                      <a:endParaRPr lang="ru-RU" sz="1800" b="1" dirty="0">
                        <a:solidFill>
                          <a:schemeClr val="accent3">
                            <a:lumMod val="75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75"/>
                        </a:spcBef>
                        <a:spcAft>
                          <a:spcPts val="0"/>
                        </a:spcAft>
                      </a:pPr>
                      <a:r>
                        <a:rPr lang="ru-RU" sz="1800" b="1" dirty="0">
                          <a:solidFill>
                            <a:schemeClr val="accent3">
                              <a:lumMod val="50000"/>
                            </a:schemeClr>
                          </a:solidFill>
                          <a:effectLst/>
                          <a:latin typeface="Times New Roman"/>
                          <a:ea typeface="Times New Roman"/>
                          <a:cs typeface="Times New Roman"/>
                        </a:rPr>
                        <a:t>2</a:t>
                      </a:r>
                      <a:endParaRPr lang="ru-RU" sz="1800" b="1" dirty="0">
                        <a:solidFill>
                          <a:schemeClr val="accent3">
                            <a:lumMod val="50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7000"/>
                        </a:lnSpc>
                        <a:spcBef>
                          <a:spcPts val="375"/>
                        </a:spcBef>
                        <a:spcAft>
                          <a:spcPts val="0"/>
                        </a:spcAft>
                      </a:pPr>
                      <a:r>
                        <a:rPr lang="ru-RU" sz="1800" b="1" dirty="0">
                          <a:solidFill>
                            <a:schemeClr val="accent3">
                              <a:lumMod val="75000"/>
                            </a:schemeClr>
                          </a:solidFill>
                          <a:effectLst/>
                          <a:latin typeface="Times New Roman"/>
                          <a:ea typeface="Times New Roman"/>
                          <a:cs typeface="Times New Roman"/>
                        </a:rPr>
                        <a:t>Ответ включает 1 из названных выше элементов и не содержит биологических ошибок, ИЛИ ответ включает 2 из названных выше элементов, но содержит негрубые биологические ошибки</a:t>
                      </a:r>
                      <a:endParaRPr lang="ru-RU" sz="1800" b="1" dirty="0">
                        <a:solidFill>
                          <a:schemeClr val="accent3">
                            <a:lumMod val="75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75"/>
                        </a:spcBef>
                        <a:spcAft>
                          <a:spcPts val="0"/>
                        </a:spcAft>
                      </a:pPr>
                      <a:r>
                        <a:rPr lang="ru-RU" sz="1800" b="1">
                          <a:solidFill>
                            <a:schemeClr val="accent3">
                              <a:lumMod val="50000"/>
                            </a:schemeClr>
                          </a:solidFill>
                          <a:effectLst/>
                          <a:latin typeface="Times New Roman"/>
                          <a:ea typeface="Times New Roman"/>
                          <a:cs typeface="Times New Roman"/>
                        </a:rPr>
                        <a:t>1</a:t>
                      </a:r>
                      <a:endParaRPr lang="ru-RU" sz="1800" b="1">
                        <a:solidFill>
                          <a:schemeClr val="accent3">
                            <a:lumMod val="50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7000"/>
                        </a:lnSpc>
                        <a:spcBef>
                          <a:spcPts val="375"/>
                        </a:spcBef>
                        <a:spcAft>
                          <a:spcPts val="0"/>
                        </a:spcAft>
                      </a:pPr>
                      <a:r>
                        <a:rPr lang="ru-RU" sz="1800" b="1" dirty="0">
                          <a:solidFill>
                            <a:schemeClr val="accent3">
                              <a:lumMod val="75000"/>
                            </a:schemeClr>
                          </a:solidFill>
                          <a:effectLst/>
                          <a:latin typeface="Times New Roman"/>
                          <a:ea typeface="Times New Roman"/>
                          <a:cs typeface="Times New Roman"/>
                        </a:rPr>
                        <a:t>Ответ неправильный</a:t>
                      </a:r>
                      <a:endParaRPr lang="ru-RU" sz="1800" b="1" dirty="0">
                        <a:solidFill>
                          <a:schemeClr val="accent3">
                            <a:lumMod val="75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75"/>
                        </a:spcBef>
                        <a:spcAft>
                          <a:spcPts val="0"/>
                        </a:spcAft>
                      </a:pPr>
                      <a:r>
                        <a:rPr lang="ru-RU" sz="1800" b="1">
                          <a:solidFill>
                            <a:schemeClr val="accent3">
                              <a:lumMod val="50000"/>
                            </a:schemeClr>
                          </a:solidFill>
                          <a:effectLst/>
                          <a:latin typeface="Times New Roman"/>
                          <a:ea typeface="Times New Roman"/>
                          <a:cs typeface="Times New Roman"/>
                        </a:rPr>
                        <a:t>0</a:t>
                      </a:r>
                      <a:endParaRPr lang="ru-RU" sz="1800" b="1">
                        <a:solidFill>
                          <a:schemeClr val="accent3">
                            <a:lumMod val="50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7000"/>
                        </a:lnSpc>
                        <a:spcBef>
                          <a:spcPts val="375"/>
                        </a:spcBef>
                        <a:spcAft>
                          <a:spcPts val="0"/>
                        </a:spcAft>
                      </a:pPr>
                      <a:r>
                        <a:rPr lang="ru-RU" sz="1800" b="1" dirty="0">
                          <a:solidFill>
                            <a:schemeClr val="accent3">
                              <a:lumMod val="75000"/>
                            </a:schemeClr>
                          </a:solidFill>
                          <a:effectLst/>
                          <a:latin typeface="Times New Roman"/>
                          <a:ea typeface="Times New Roman"/>
                          <a:cs typeface="Times New Roman"/>
                        </a:rPr>
                        <a:t>Максимальное количество баллов</a:t>
                      </a:r>
                      <a:endParaRPr lang="ru-RU" sz="1800" b="1" dirty="0">
                        <a:solidFill>
                          <a:schemeClr val="accent3">
                            <a:lumMod val="75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75"/>
                        </a:spcBef>
                        <a:spcAft>
                          <a:spcPts val="0"/>
                        </a:spcAft>
                      </a:pPr>
                      <a:r>
                        <a:rPr lang="ru-RU" sz="1800" b="1" dirty="0">
                          <a:solidFill>
                            <a:schemeClr val="accent3">
                              <a:lumMod val="50000"/>
                            </a:schemeClr>
                          </a:solidFill>
                          <a:effectLst/>
                          <a:latin typeface="Times New Roman"/>
                          <a:ea typeface="Times New Roman"/>
                          <a:cs typeface="Times New Roman"/>
                        </a:rPr>
                        <a:t>3</a:t>
                      </a:r>
                      <a:endParaRPr lang="ru-RU" sz="1800" b="1" dirty="0">
                        <a:solidFill>
                          <a:schemeClr val="accent3">
                            <a:lumMod val="50000"/>
                          </a:schemeClr>
                        </a:solidFill>
                        <a:effectLst/>
                        <a:latin typeface="Calibri"/>
                        <a:ea typeface="Calibri"/>
                        <a:cs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3"/>
          <p:cNvSpPr>
            <a:spLocks noGrp="1" noChangeArrowheads="1"/>
          </p:cNvSpPr>
          <p:nvPr>
            <p:ph type="title"/>
          </p:nvPr>
        </p:nvSpPr>
        <p:spPr bwMode="auto">
          <a:xfrm>
            <a:off x="251520" y="17778"/>
            <a:ext cx="85689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ПРИМЕР 4.</a:t>
            </a: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r>
            <a:b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b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Какой хромосомный набор характерен для клеток зародыша и эндосперма семени, листьев цветкового растения. Объясните результат в каждом случае.</a:t>
            </a:r>
            <a:b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b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Ответ: </a:t>
            </a:r>
            <a:endParaRPr kumimoji="0" lang="ru-RU" sz="18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1) в клетках зародыша семени диплоидный набор хромосом </a:t>
            </a:r>
            <a:r>
              <a:rPr kumimoji="0" lang="ru-RU" sz="1800" b="1"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2n, так как зародыш развивается из зиготы </a:t>
            </a:r>
            <a:r>
              <a:rPr kumimoji="0" lang="ru-RU" sz="1800" b="1"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оплодотворённой яйцеклетки; </a:t>
            </a:r>
            <a:b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b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2) в клетках эндосперма семени </a:t>
            </a:r>
            <a:r>
              <a:rPr kumimoji="0" lang="ru-RU" sz="1800" b="1"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триплоидный</a:t>
            </a: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набор хромосом </a:t>
            </a:r>
            <a:r>
              <a:rPr kumimoji="0" lang="ru-RU" sz="1800" b="1"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3n, так как образуется при слиянии двух ядер центральной клетки семязачатка (2n) и одного спермия (n); </a:t>
            </a:r>
            <a:b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b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3) клетки листьев цветкового растения имеют диплоидный набор хромосом </a:t>
            </a:r>
            <a:r>
              <a:rPr kumimoji="0" lang="ru-RU" sz="1800" b="1"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1800" b="1"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2n, так как взрослое растение развивается из зародыша.</a:t>
            </a:r>
            <a:endParaRPr kumimoji="0" lang="ru-RU" sz="18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4352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6178698"/>
          </a:xfrm>
        </p:spPr>
        <p:txBody>
          <a:bodyPr>
            <a:normAutofit fontScale="90000"/>
          </a:bodyPr>
          <a:lstStyle/>
          <a:p>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2019 году будут все типы задач без исходных данных, по конечным результатам.</a:t>
            </a:r>
            <a:r>
              <a:rPr lang="ru-RU" sz="2000" dirty="0"/>
              <a:t> </a:t>
            </a:r>
            <a:r>
              <a:rPr lang="ru-RU" sz="2000" dirty="0" smtClean="0"/>
              <a:t/>
            </a:r>
            <a:br>
              <a:rPr lang="ru-RU" sz="2000" dirty="0" smtClean="0"/>
            </a:br>
            <a:r>
              <a:rPr lang="ru-RU" sz="1800" b="1" dirty="0" smtClean="0">
                <a:solidFill>
                  <a:schemeClr val="accent1">
                    <a:lumMod val="50000"/>
                  </a:schemeClr>
                </a:solidFill>
                <a:latin typeface="Times New Roman" pitchFamily="18" charset="0"/>
                <a:cs typeface="Times New Roman" pitchFamily="18" charset="0"/>
              </a:rPr>
              <a:t>У </a:t>
            </a:r>
            <a:r>
              <a:rPr lang="ru-RU" sz="1800" b="1" dirty="0">
                <a:solidFill>
                  <a:schemeClr val="accent1">
                    <a:lumMod val="50000"/>
                  </a:schemeClr>
                </a:solidFill>
                <a:latin typeface="Times New Roman" pitchFamily="18" charset="0"/>
                <a:cs typeface="Times New Roman" pitchFamily="18" charset="0"/>
              </a:rPr>
              <a:t>уток признаки </a:t>
            </a:r>
            <a:r>
              <a:rPr lang="ru-RU" sz="1800" b="1" dirty="0" err="1">
                <a:solidFill>
                  <a:schemeClr val="accent1">
                    <a:lumMod val="50000"/>
                  </a:schemeClr>
                </a:solidFill>
                <a:latin typeface="Times New Roman" pitchFamily="18" charset="0"/>
                <a:cs typeface="Times New Roman" pitchFamily="18" charset="0"/>
              </a:rPr>
              <a:t>хохлатости</a:t>
            </a:r>
            <a:r>
              <a:rPr lang="ru-RU" sz="1800" b="1" dirty="0">
                <a:solidFill>
                  <a:schemeClr val="accent1">
                    <a:lumMod val="50000"/>
                  </a:schemeClr>
                </a:solidFill>
                <a:latin typeface="Times New Roman" pitchFamily="18" charset="0"/>
                <a:cs typeface="Times New Roman" pitchFamily="18" charset="0"/>
              </a:rPr>
              <a:t> и качества оперения аутосомные несцепленные. В гомозиготном доминантном состоянии ген </a:t>
            </a:r>
            <a:r>
              <a:rPr lang="ru-RU" sz="1800" b="1" dirty="0" err="1">
                <a:solidFill>
                  <a:schemeClr val="accent1">
                    <a:lumMod val="50000"/>
                  </a:schemeClr>
                </a:solidFill>
                <a:latin typeface="Times New Roman" pitchFamily="18" charset="0"/>
                <a:cs typeface="Times New Roman" pitchFamily="18" charset="0"/>
              </a:rPr>
              <a:t>хохлатости</a:t>
            </a:r>
            <a:r>
              <a:rPr lang="ru-RU" sz="1800" b="1" dirty="0">
                <a:solidFill>
                  <a:schemeClr val="accent1">
                    <a:lumMod val="50000"/>
                  </a:schemeClr>
                </a:solidFill>
                <a:latin typeface="Times New Roman" pitchFamily="18" charset="0"/>
                <a:cs typeface="Times New Roman" pitchFamily="18" charset="0"/>
              </a:rPr>
              <a:t> вызывает гибель эмбрионов. В скрещивании хохлатых с нормальным оперением уток и хохлатых с нормальным оперением селезней часть потомства получилась без хохолка и с шелковистым оперением. При скрещивании полученных в первом поколении хохлатых уток с нормальным оперением (гомозиготных) и селезней с таким же генотипом, получились две фенотипические группы потомков. Составьте схему решения задачи. Определите генотипы родительских особей, генотипы и фенотипы полученного потомства в первом и во втором скрещиваниях. Определите и поясните фенотипическое расщепление в первом и во втором скрещиваниях. </a:t>
            </a:r>
            <a:r>
              <a:rPr lang="ru-RU" sz="1800" b="1" dirty="0" smtClean="0">
                <a:solidFill>
                  <a:schemeClr val="accent1">
                    <a:lumMod val="50000"/>
                  </a:schemeClr>
                </a:solidFill>
                <a:latin typeface="Times New Roman" pitchFamily="18" charset="0"/>
                <a:cs typeface="Times New Roman" pitchFamily="18" charset="0"/>
              </a:rPr>
              <a:t/>
            </a:r>
            <a:br>
              <a:rPr lang="ru-RU" sz="1800" b="1" dirty="0" smtClean="0">
                <a:solidFill>
                  <a:schemeClr val="accent1">
                    <a:lumMod val="50000"/>
                  </a:schemeClr>
                </a:solidFill>
                <a:latin typeface="Times New Roman" pitchFamily="18" charset="0"/>
                <a:cs typeface="Times New Roman" pitchFamily="18" charset="0"/>
              </a:rPr>
            </a:br>
            <a:r>
              <a:rPr lang="ru-RU" sz="1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Схема </a:t>
            </a:r>
            <a:r>
              <a:rPr lang="ru-RU" sz="1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решения задачи включает</a:t>
            </a:r>
            <a:r>
              <a:rPr lang="ru-RU" sz="1800" b="1" dirty="0">
                <a:solidFill>
                  <a:schemeClr val="accent1">
                    <a:lumMod val="50000"/>
                  </a:schemeClr>
                </a:solidFill>
                <a:latin typeface="Times New Roman" pitchFamily="18" charset="0"/>
                <a:cs typeface="Times New Roman" pitchFamily="18" charset="0"/>
              </a:rPr>
              <a:t>: </a:t>
            </a:r>
            <a:r>
              <a:rPr lang="ru-RU" sz="1800" b="1" dirty="0" smtClean="0">
                <a:solidFill>
                  <a:schemeClr val="accent1">
                    <a:lumMod val="50000"/>
                  </a:schemeClr>
                </a:solidFill>
                <a:latin typeface="Times New Roman" pitchFamily="18" charset="0"/>
                <a:cs typeface="Times New Roman" pitchFamily="18" charset="0"/>
              </a:rPr>
              <a:t/>
            </a:r>
            <a:br>
              <a:rPr lang="ru-RU" sz="1800" b="1" dirty="0" smtClean="0">
                <a:solidFill>
                  <a:schemeClr val="accent1">
                    <a:lumMod val="50000"/>
                  </a:schemeClr>
                </a:solidFill>
                <a:latin typeface="Times New Roman" pitchFamily="18" charset="0"/>
                <a:cs typeface="Times New Roman" pitchFamily="18" charset="0"/>
              </a:rPr>
            </a:br>
            <a:r>
              <a:rPr lang="ru-RU" sz="1800" b="1" dirty="0" smtClean="0">
                <a:solidFill>
                  <a:schemeClr val="accent1">
                    <a:lumMod val="50000"/>
                  </a:schemeClr>
                </a:solidFill>
                <a:latin typeface="Times New Roman" pitchFamily="18" charset="0"/>
                <a:cs typeface="Times New Roman" pitchFamily="18" charset="0"/>
              </a:rPr>
              <a:t>1</a:t>
            </a:r>
            <a:r>
              <a:rPr lang="ru-RU" sz="1800" b="1" dirty="0">
                <a:solidFill>
                  <a:schemeClr val="accent1">
                    <a:lumMod val="50000"/>
                  </a:schemeClr>
                </a:solidFill>
                <a:latin typeface="Times New Roman" pitchFamily="18" charset="0"/>
                <a:cs typeface="Times New Roman" pitchFamily="18" charset="0"/>
              </a:rPr>
              <a:t>) P ♀ </a:t>
            </a:r>
            <a:r>
              <a:rPr lang="ru-RU" sz="1800" b="1" dirty="0" err="1">
                <a:solidFill>
                  <a:schemeClr val="accent1">
                    <a:lumMod val="50000"/>
                  </a:schemeClr>
                </a:solidFill>
                <a:latin typeface="Times New Roman" pitchFamily="18" charset="0"/>
                <a:cs typeface="Times New Roman" pitchFamily="18" charset="0"/>
              </a:rPr>
              <a:t>AaBb</a:t>
            </a:r>
            <a:r>
              <a:rPr lang="ru-RU" sz="1800" b="1" dirty="0">
                <a:solidFill>
                  <a:schemeClr val="accent1">
                    <a:lumMod val="50000"/>
                  </a:schemeClr>
                </a:solidFill>
                <a:latin typeface="Times New Roman" pitchFamily="18" charset="0"/>
                <a:cs typeface="Times New Roman" pitchFamily="18" charset="0"/>
              </a:rPr>
              <a:t> × ♂ </a:t>
            </a:r>
            <a:r>
              <a:rPr lang="ru-RU" sz="1800" b="1" dirty="0" err="1">
                <a:solidFill>
                  <a:schemeClr val="accent1">
                    <a:lumMod val="50000"/>
                  </a:schemeClr>
                </a:solidFill>
                <a:latin typeface="Times New Roman" pitchFamily="18" charset="0"/>
                <a:cs typeface="Times New Roman" pitchFamily="18" charset="0"/>
              </a:rPr>
              <a:t>AaBb</a:t>
            </a:r>
            <a:r>
              <a:rPr lang="ru-RU" sz="1800" b="1" dirty="0">
                <a:solidFill>
                  <a:schemeClr val="accent1">
                    <a:lumMod val="50000"/>
                  </a:schemeClr>
                </a:solidFill>
                <a:latin typeface="Times New Roman" pitchFamily="18" charset="0"/>
                <a:cs typeface="Times New Roman" pitchFamily="18" charset="0"/>
              </a:rPr>
              <a:t> хохлатые с нормальным оперением хохлатые с нормальным оперением G AB,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AB,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F1 1аabb – без хохолка с шелковистым оперением; 6(2AaB В, 4АаВb) – хохлатые с нормальным оперением; 2Aabb – хохлатые с шелковистым оперением; 3(1ааВВ, 2ааВb) – без хохолка с нормальным оперением; </a:t>
            </a:r>
            <a:r>
              <a:rPr lang="ru-RU" sz="1800" b="1" dirty="0" smtClean="0">
                <a:solidFill>
                  <a:schemeClr val="accent1">
                    <a:lumMod val="50000"/>
                  </a:schemeClr>
                </a:solidFill>
                <a:latin typeface="Times New Roman" pitchFamily="18" charset="0"/>
                <a:cs typeface="Times New Roman" pitchFamily="18" charset="0"/>
              </a:rPr>
              <a:t/>
            </a:r>
            <a:br>
              <a:rPr lang="ru-RU" sz="1800" b="1" dirty="0" smtClean="0">
                <a:solidFill>
                  <a:schemeClr val="accent1">
                    <a:lumMod val="50000"/>
                  </a:schemeClr>
                </a:solidFill>
                <a:latin typeface="Times New Roman" pitchFamily="18" charset="0"/>
                <a:cs typeface="Times New Roman" pitchFamily="18" charset="0"/>
              </a:rPr>
            </a:br>
            <a:r>
              <a:rPr lang="ru-RU" sz="1800" b="1" dirty="0" smtClean="0">
                <a:solidFill>
                  <a:schemeClr val="accent1">
                    <a:lumMod val="50000"/>
                  </a:schemeClr>
                </a:solidFill>
                <a:latin typeface="Times New Roman" pitchFamily="18" charset="0"/>
                <a:cs typeface="Times New Roman" pitchFamily="18" charset="0"/>
              </a:rPr>
              <a:t>2</a:t>
            </a:r>
            <a:r>
              <a:rPr lang="ru-RU" sz="1800" b="1" dirty="0">
                <a:solidFill>
                  <a:schemeClr val="accent1">
                    <a:lumMod val="50000"/>
                  </a:schemeClr>
                </a:solidFill>
                <a:latin typeface="Times New Roman" pitchFamily="18" charset="0"/>
                <a:cs typeface="Times New Roman" pitchFamily="18" charset="0"/>
              </a:rPr>
              <a:t>) P ♀ </a:t>
            </a:r>
            <a:r>
              <a:rPr lang="ru-RU" sz="1800" b="1" dirty="0" err="1">
                <a:solidFill>
                  <a:schemeClr val="accent1">
                    <a:lumMod val="50000"/>
                  </a:schemeClr>
                </a:solidFill>
                <a:latin typeface="Times New Roman" pitchFamily="18" charset="0"/>
                <a:cs typeface="Times New Roman" pitchFamily="18" charset="0"/>
              </a:rPr>
              <a:t>AaB</a:t>
            </a:r>
            <a:r>
              <a:rPr lang="ru-RU" sz="1800" b="1" dirty="0">
                <a:solidFill>
                  <a:schemeClr val="accent1">
                    <a:lumMod val="50000"/>
                  </a:schemeClr>
                </a:solidFill>
                <a:latin typeface="Times New Roman" pitchFamily="18" charset="0"/>
                <a:cs typeface="Times New Roman" pitchFamily="18" charset="0"/>
              </a:rPr>
              <a:t> В × ♂ </a:t>
            </a:r>
            <a:r>
              <a:rPr lang="ru-RU" sz="1800" b="1" dirty="0" err="1">
                <a:solidFill>
                  <a:schemeClr val="accent1">
                    <a:lumMod val="50000"/>
                  </a:schemeClr>
                </a:solidFill>
                <a:latin typeface="Times New Roman" pitchFamily="18" charset="0"/>
                <a:cs typeface="Times New Roman" pitchFamily="18" charset="0"/>
              </a:rPr>
              <a:t>AaB</a:t>
            </a:r>
            <a:r>
              <a:rPr lang="ru-RU" sz="1800" b="1" dirty="0">
                <a:solidFill>
                  <a:schemeClr val="accent1">
                    <a:lumMod val="50000"/>
                  </a:schemeClr>
                </a:solidFill>
                <a:latin typeface="Times New Roman" pitchFamily="18" charset="0"/>
                <a:cs typeface="Times New Roman" pitchFamily="18" charset="0"/>
              </a:rPr>
              <a:t> В G AB,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AB, </a:t>
            </a:r>
            <a:r>
              <a:rPr lang="ru-RU" sz="1800" b="1" dirty="0" err="1">
                <a:solidFill>
                  <a:schemeClr val="accent1">
                    <a:lumMod val="50000"/>
                  </a:schemeClr>
                </a:solidFill>
                <a:latin typeface="Times New Roman" pitchFamily="18" charset="0"/>
                <a:cs typeface="Times New Roman" pitchFamily="18" charset="0"/>
              </a:rPr>
              <a:t>aB</a:t>
            </a:r>
            <a:r>
              <a:rPr lang="ru-RU" sz="1800" b="1" dirty="0">
                <a:solidFill>
                  <a:schemeClr val="accent1">
                    <a:lumMod val="50000"/>
                  </a:schemeClr>
                </a:solidFill>
                <a:latin typeface="Times New Roman" pitchFamily="18" charset="0"/>
                <a:cs typeface="Times New Roman" pitchFamily="18" charset="0"/>
              </a:rPr>
              <a:t> F1 2 </a:t>
            </a:r>
            <a:r>
              <a:rPr lang="ru-RU" sz="1800" b="1" dirty="0" err="1">
                <a:solidFill>
                  <a:schemeClr val="accent1">
                    <a:lumMod val="50000"/>
                  </a:schemeClr>
                </a:solidFill>
                <a:latin typeface="Times New Roman" pitchFamily="18" charset="0"/>
                <a:cs typeface="Times New Roman" pitchFamily="18" charset="0"/>
              </a:rPr>
              <a:t>АаВВ</a:t>
            </a:r>
            <a:r>
              <a:rPr lang="ru-RU" sz="1800" b="1" dirty="0">
                <a:solidFill>
                  <a:schemeClr val="accent1">
                    <a:lumMod val="50000"/>
                  </a:schemeClr>
                </a:solidFill>
                <a:latin typeface="Times New Roman" pitchFamily="18" charset="0"/>
                <a:cs typeface="Times New Roman" pitchFamily="18" charset="0"/>
              </a:rPr>
              <a:t> – хохлатые с нормальным оперением; 1 </a:t>
            </a:r>
            <a:r>
              <a:rPr lang="ru-RU" sz="1800" b="1" dirty="0" err="1">
                <a:solidFill>
                  <a:schemeClr val="accent1">
                    <a:lumMod val="50000"/>
                  </a:schemeClr>
                </a:solidFill>
                <a:latin typeface="Times New Roman" pitchFamily="18" charset="0"/>
                <a:cs typeface="Times New Roman" pitchFamily="18" charset="0"/>
              </a:rPr>
              <a:t>ааВВ</a:t>
            </a:r>
            <a:r>
              <a:rPr lang="ru-RU" sz="1800" b="1" dirty="0">
                <a:solidFill>
                  <a:schemeClr val="accent1">
                    <a:lumMod val="50000"/>
                  </a:schemeClr>
                </a:solidFill>
                <a:latin typeface="Times New Roman" pitchFamily="18" charset="0"/>
                <a:cs typeface="Times New Roman" pitchFamily="18" charset="0"/>
              </a:rPr>
              <a:t> – без хохолка с нормальным оперением</a:t>
            </a:r>
            <a:r>
              <a:rPr lang="ru-RU" sz="1800" b="1">
                <a:solidFill>
                  <a:schemeClr val="accent1">
                    <a:lumMod val="50000"/>
                  </a:schemeClr>
                </a:solidFill>
                <a:latin typeface="Times New Roman" pitchFamily="18" charset="0"/>
                <a:cs typeface="Times New Roman" pitchFamily="18" charset="0"/>
              </a:rPr>
              <a:t>; </a:t>
            </a:r>
            <a:r>
              <a:rPr lang="ru-RU" sz="1800" b="1" smtClean="0">
                <a:solidFill>
                  <a:schemeClr val="accent1">
                    <a:lumMod val="50000"/>
                  </a:schemeClr>
                </a:solidFill>
                <a:latin typeface="Times New Roman" pitchFamily="18" charset="0"/>
                <a:cs typeface="Times New Roman" pitchFamily="18" charset="0"/>
              </a:rPr>
              <a:t/>
            </a:r>
            <a:br>
              <a:rPr lang="ru-RU" sz="1800" b="1" smtClean="0">
                <a:solidFill>
                  <a:schemeClr val="accent1">
                    <a:lumMod val="50000"/>
                  </a:schemeClr>
                </a:solidFill>
                <a:latin typeface="Times New Roman" pitchFamily="18" charset="0"/>
                <a:cs typeface="Times New Roman" pitchFamily="18" charset="0"/>
              </a:rPr>
            </a:br>
            <a:r>
              <a:rPr lang="ru-RU" sz="1800" b="1" smtClean="0">
                <a:solidFill>
                  <a:schemeClr val="accent1">
                    <a:lumMod val="50000"/>
                  </a:schemeClr>
                </a:solidFill>
                <a:latin typeface="Times New Roman" pitchFamily="18" charset="0"/>
                <a:cs typeface="Times New Roman" pitchFamily="18" charset="0"/>
              </a:rPr>
              <a:t>3</a:t>
            </a:r>
            <a:r>
              <a:rPr lang="ru-RU" sz="1800" b="1" dirty="0">
                <a:solidFill>
                  <a:schemeClr val="accent1">
                    <a:lumMod val="50000"/>
                  </a:schemeClr>
                </a:solidFill>
                <a:latin typeface="Times New Roman" pitchFamily="18" charset="0"/>
                <a:cs typeface="Times New Roman" pitchFamily="18" charset="0"/>
              </a:rPr>
              <a:t>) в первом скрещивании фенотипическое расщепление – 1:6:2:3, так как особи с генотипами ААВВ, </a:t>
            </a:r>
            <a:r>
              <a:rPr lang="ru-RU" sz="1800" b="1" dirty="0" err="1">
                <a:solidFill>
                  <a:schemeClr val="accent1">
                    <a:lumMod val="50000"/>
                  </a:schemeClr>
                </a:solidFill>
                <a:latin typeface="Times New Roman" pitchFamily="18" charset="0"/>
                <a:cs typeface="Times New Roman" pitchFamily="18" charset="0"/>
              </a:rPr>
              <a:t>ААBb</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ААbb</a:t>
            </a:r>
            <a:r>
              <a:rPr lang="ru-RU" sz="1800" b="1" dirty="0">
                <a:solidFill>
                  <a:schemeClr val="accent1">
                    <a:lumMod val="50000"/>
                  </a:schemeClr>
                </a:solidFill>
                <a:latin typeface="Times New Roman" pitchFamily="18" charset="0"/>
                <a:cs typeface="Times New Roman" pitchFamily="18" charset="0"/>
              </a:rPr>
              <a:t> погибают; во втором скрещивании фенотипическое расщепление – 2:1, так как особи с генотипом AAВВ погибают на эмбриональной стадии. (Допускается иная генетическая символика</a:t>
            </a:r>
            <a:r>
              <a:rPr lang="ru-RU" sz="1800" b="1" dirty="0" smtClean="0">
                <a:solidFill>
                  <a:schemeClr val="accent1">
                    <a:lumMod val="50000"/>
                  </a:schemeClr>
                </a:solidFill>
                <a:latin typeface="Times New Roman" pitchFamily="18" charset="0"/>
                <a:cs typeface="Times New Roman" pitchFamily="18" charset="0"/>
              </a:rPr>
              <a:t>.)</a:t>
            </a:r>
            <a:endParaRPr lang="ru-RU" sz="18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6993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764704"/>
            <a:ext cx="7467600" cy="5709248"/>
          </a:xfrm>
        </p:spPr>
        <p:txBody>
          <a:bodyPr>
            <a:normAutofit fontScale="92500" lnSpcReduction="10000"/>
          </a:bodyPr>
          <a:lstStyle/>
          <a:p>
            <a:pPr algn="just"/>
            <a:r>
              <a:rPr lang="ru-RU" b="1" dirty="0">
                <a:solidFill>
                  <a:schemeClr val="accent3">
                    <a:lumMod val="50000"/>
                  </a:schemeClr>
                </a:solidFill>
              </a:rPr>
              <a:t>Выставленные экспертами баллы: </a:t>
            </a:r>
            <a:r>
              <a:rPr lang="ru-RU" b="1" dirty="0" smtClean="0">
                <a:solidFill>
                  <a:schemeClr val="accent3">
                    <a:lumMod val="50000"/>
                  </a:schemeClr>
                </a:solidFill>
              </a:rPr>
              <a:t>1/1 </a:t>
            </a:r>
          </a:p>
          <a:p>
            <a:pPr algn="just"/>
            <a:r>
              <a:rPr lang="ru-RU" b="1" dirty="0" smtClean="0">
                <a:solidFill>
                  <a:schemeClr val="accent3">
                    <a:lumMod val="50000"/>
                  </a:schemeClr>
                </a:solidFill>
              </a:rPr>
              <a:t>В </a:t>
            </a:r>
            <a:r>
              <a:rPr lang="ru-RU" b="1" dirty="0">
                <a:solidFill>
                  <a:schemeClr val="accent3">
                    <a:lumMod val="50000"/>
                  </a:schemeClr>
                </a:solidFill>
              </a:rPr>
              <a:t>ответе участника не раскрыт первый элемент ответа</a:t>
            </a:r>
            <a:r>
              <a:rPr lang="ru-RU" b="1" dirty="0" smtClean="0">
                <a:solidFill>
                  <a:schemeClr val="accent3">
                    <a:lumMod val="50000"/>
                  </a:schemeClr>
                </a:solidFill>
              </a:rPr>
              <a:t>.</a:t>
            </a:r>
          </a:p>
          <a:p>
            <a:pPr algn="just"/>
            <a:r>
              <a:rPr lang="ru-RU" b="1" dirty="0" smtClean="0">
                <a:solidFill>
                  <a:schemeClr val="accent3">
                    <a:lumMod val="50000"/>
                  </a:schemeClr>
                </a:solidFill>
              </a:rPr>
              <a:t> </a:t>
            </a:r>
            <a:r>
              <a:rPr lang="ru-RU" b="1" dirty="0">
                <a:solidFill>
                  <a:schemeClr val="accent3">
                    <a:lumMod val="50000"/>
                  </a:schemeClr>
                </a:solidFill>
              </a:rPr>
              <a:t>Ключевое слово </a:t>
            </a:r>
            <a:r>
              <a:rPr lang="ru-RU" b="1" dirty="0" smtClean="0">
                <a:solidFill>
                  <a:schemeClr val="accent3">
                    <a:lumMod val="50000"/>
                  </a:schemeClr>
                </a:solidFill>
              </a:rPr>
              <a:t>первого элемента </a:t>
            </a:r>
            <a:r>
              <a:rPr lang="ru-RU" b="1" dirty="0">
                <a:solidFill>
                  <a:schemeClr val="accent3">
                    <a:lumMod val="50000"/>
                  </a:schemeClr>
                </a:solidFill>
              </a:rPr>
              <a:t>«корнеплоды». Для их произрастания и увеличения массы требуется </a:t>
            </a:r>
            <a:r>
              <a:rPr lang="ru-RU" b="1" dirty="0" smtClean="0">
                <a:solidFill>
                  <a:schemeClr val="accent3">
                    <a:lumMod val="50000"/>
                  </a:schemeClr>
                </a:solidFill>
              </a:rPr>
              <a:t>определённая площадь </a:t>
            </a:r>
            <a:r>
              <a:rPr lang="ru-RU" b="1" dirty="0">
                <a:solidFill>
                  <a:schemeClr val="accent3">
                    <a:lumMod val="50000"/>
                  </a:schemeClr>
                </a:solidFill>
              </a:rPr>
              <a:t>питания. Растениям необходимы минеральные вещества, вода и другие факторы.</a:t>
            </a:r>
          </a:p>
          <a:p>
            <a:pPr algn="just"/>
            <a:r>
              <a:rPr lang="ru-RU" b="1" dirty="0">
                <a:solidFill>
                  <a:schemeClr val="accent3">
                    <a:lumMod val="50000"/>
                  </a:schemeClr>
                </a:solidFill>
              </a:rPr>
              <a:t>Второй элемент ответа достаточно полно изложен в работе. </a:t>
            </a:r>
            <a:endParaRPr lang="ru-RU" b="1" dirty="0" smtClean="0">
              <a:solidFill>
                <a:schemeClr val="accent3">
                  <a:lumMod val="50000"/>
                </a:schemeClr>
              </a:solidFill>
            </a:endParaRPr>
          </a:p>
          <a:p>
            <a:pPr algn="just"/>
            <a:r>
              <a:rPr lang="ru-RU" b="1" dirty="0" smtClean="0">
                <a:solidFill>
                  <a:schemeClr val="accent3">
                    <a:lumMod val="50000"/>
                  </a:schemeClr>
                </a:solidFill>
              </a:rPr>
              <a:t>Экзаменуемый </a:t>
            </a:r>
            <a:r>
              <a:rPr lang="ru-RU" b="1" dirty="0">
                <a:solidFill>
                  <a:schemeClr val="accent3">
                    <a:lumMod val="50000"/>
                  </a:schemeClr>
                </a:solidFill>
              </a:rPr>
              <a:t>пишет </a:t>
            </a:r>
            <a:r>
              <a:rPr lang="ru-RU" b="1" dirty="0" smtClean="0">
                <a:solidFill>
                  <a:schemeClr val="accent3">
                    <a:lumMod val="50000"/>
                  </a:schemeClr>
                </a:solidFill>
              </a:rPr>
              <a:t>о конкуренции </a:t>
            </a:r>
            <a:r>
              <a:rPr lang="ru-RU" b="1" dirty="0">
                <a:solidFill>
                  <a:schemeClr val="accent3">
                    <a:lumMod val="50000"/>
                  </a:schemeClr>
                </a:solidFill>
              </a:rPr>
              <a:t>растений, которая выражается во внутривидовой и межвидовой форме</a:t>
            </a:r>
            <a:r>
              <a:rPr lang="ru-RU" b="1" dirty="0" smtClean="0">
                <a:solidFill>
                  <a:schemeClr val="accent3">
                    <a:lumMod val="50000"/>
                  </a:schemeClr>
                </a:solidFill>
              </a:rPr>
              <a:t>.</a:t>
            </a:r>
          </a:p>
          <a:p>
            <a:pPr algn="just"/>
            <a:r>
              <a:rPr lang="ru-RU" b="1" dirty="0" smtClean="0">
                <a:solidFill>
                  <a:schemeClr val="accent3">
                    <a:lumMod val="50000"/>
                  </a:schemeClr>
                </a:solidFill>
              </a:rPr>
              <a:t> Ответ выпускника </a:t>
            </a:r>
            <a:r>
              <a:rPr lang="ru-RU" b="1" dirty="0">
                <a:solidFill>
                  <a:schemeClr val="accent3">
                    <a:lumMod val="50000"/>
                  </a:schemeClr>
                </a:solidFill>
              </a:rPr>
              <a:t>неполный, за что он получил 1 балл.</a:t>
            </a:r>
          </a:p>
        </p:txBody>
      </p:sp>
    </p:spTree>
    <p:extLst>
      <p:ext uri="{BB962C8B-B14F-4D97-AF65-F5344CB8AC3E}">
        <p14:creationId xmlns:p14="http://schemas.microsoft.com/office/powerpoint/2010/main" val="844992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050" y="0"/>
            <a:ext cx="8075240" cy="778098"/>
          </a:xfrm>
        </p:spPr>
        <p:txBody>
          <a:bodyPr>
            <a:noAutofit/>
          </a:bodyPr>
          <a:lstStyle/>
          <a:p>
            <a:r>
              <a:rPr lang="ru-RU" sz="2400"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ЗАДАНИЕ №</a:t>
            </a:r>
            <a:r>
              <a:rPr lang="ru-RU" sz="24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27.</a:t>
            </a:r>
            <a:r>
              <a:rPr lang="ru-RU" sz="2400" b="1" i="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2400" b="1" i="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400" b="1" dirty="0">
                <a:solidFill>
                  <a:schemeClr val="accent3">
                    <a:lumMod val="75000"/>
                  </a:schemeClr>
                </a:solidFill>
                <a:latin typeface="Times New Roman" pitchFamily="18" charset="0"/>
                <a:cs typeface="Times New Roman" pitchFamily="18" charset="0"/>
              </a:rPr>
              <a:t>РЕШЕНИЕ ЗАДАЧ ПО </a:t>
            </a:r>
            <a:r>
              <a:rPr lang="ru-RU" sz="2400" b="1" dirty="0" smtClean="0">
                <a:solidFill>
                  <a:schemeClr val="accent3">
                    <a:lumMod val="75000"/>
                  </a:schemeClr>
                </a:solidFill>
                <a:latin typeface="Times New Roman" pitchFamily="18" charset="0"/>
                <a:cs typeface="Times New Roman" pitchFamily="18" charset="0"/>
              </a:rPr>
              <a:t>ГЕНЕТИКЕ</a:t>
            </a:r>
            <a:endParaRPr lang="ru-RU" sz="2400" dirty="0">
              <a:solidFill>
                <a:schemeClr val="accent3">
                  <a:lumMod val="75000"/>
                </a:schemeClr>
              </a:solidFill>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290449761"/>
              </p:ext>
            </p:extLst>
          </p:nvPr>
        </p:nvGraphicFramePr>
        <p:xfrm>
          <a:off x="179513" y="1997707"/>
          <a:ext cx="8928991" cy="5040275"/>
        </p:xfrm>
        <a:graphic>
          <a:graphicData uri="http://schemas.openxmlformats.org/drawingml/2006/table">
            <a:tbl>
              <a:tblPr firstRow="1" firstCol="1" bandRow="1"/>
              <a:tblGrid>
                <a:gridCol w="8136903"/>
                <a:gridCol w="792088"/>
              </a:tblGrid>
              <a:tr h="509212">
                <a:tc>
                  <a:txBody>
                    <a:bodyPr/>
                    <a:lstStyle/>
                    <a:p>
                      <a:pPr algn="just">
                        <a:lnSpc>
                          <a:spcPct val="100000"/>
                        </a:lnSpc>
                        <a:spcAft>
                          <a:spcPts val="0"/>
                        </a:spcAft>
                      </a:pPr>
                      <a:r>
                        <a:rPr lang="ru-RU" sz="1800" b="1" dirty="0">
                          <a:solidFill>
                            <a:schemeClr val="accent3">
                              <a:lumMod val="75000"/>
                            </a:schemeClr>
                          </a:solidFill>
                          <a:effectLst/>
                          <a:latin typeface="Times New Roman" pitchFamily="18" charset="0"/>
                          <a:ea typeface="Times New Roman"/>
                          <a:cs typeface="Times New Roman" pitchFamily="18" charset="0"/>
                        </a:rPr>
                        <a:t>Содержание верного ответа и указания к оцениванию</a:t>
                      </a:r>
                      <a:endParaRPr lang="ru-RU" sz="18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c>
                  <a:txBody>
                    <a:bodyPr/>
                    <a:lstStyle/>
                    <a:p>
                      <a:pPr algn="just">
                        <a:lnSpc>
                          <a:spcPct val="100000"/>
                        </a:lnSpc>
                        <a:spcAft>
                          <a:spcPts val="0"/>
                        </a:spcAft>
                      </a:pPr>
                      <a:r>
                        <a:rPr lang="ru-RU" sz="1800" b="1">
                          <a:solidFill>
                            <a:schemeClr val="accent3">
                              <a:lumMod val="75000"/>
                            </a:schemeClr>
                          </a:solidFill>
                          <a:effectLst/>
                          <a:latin typeface="Times New Roman" pitchFamily="18" charset="0"/>
                          <a:ea typeface="Times New Roman"/>
                          <a:cs typeface="Times New Roman" pitchFamily="18" charset="0"/>
                        </a:rPr>
                        <a:t>Баллы</a:t>
                      </a:r>
                      <a:endParaRPr lang="ru-RU" sz="1800" b="1">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DEDE"/>
                    </a:solidFill>
                  </a:tcPr>
                </a:tc>
              </a:tr>
              <a:tr h="945592">
                <a:tc>
                  <a:txBody>
                    <a:bodyPr/>
                    <a:lstStyle/>
                    <a:p>
                      <a:pPr algn="just">
                        <a:lnSpc>
                          <a:spcPct val="100000"/>
                        </a:lnSpc>
                        <a:spcBef>
                          <a:spcPts val="375"/>
                        </a:spcBef>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1) Генотипы родителей: мать – </a:t>
                      </a:r>
                      <a:r>
                        <a:rPr lang="ru-RU" sz="1600" b="1" dirty="0" err="1">
                          <a:solidFill>
                            <a:schemeClr val="accent3">
                              <a:lumMod val="75000"/>
                            </a:schemeClr>
                          </a:solidFill>
                          <a:effectLst/>
                          <a:latin typeface="Times New Roman" pitchFamily="18" charset="0"/>
                          <a:ea typeface="Times New Roman"/>
                          <a:cs typeface="Times New Roman" pitchFamily="18" charset="0"/>
                        </a:rPr>
                        <a:t>Х</a:t>
                      </a:r>
                      <a:r>
                        <a:rPr lang="ru-RU" sz="1600" b="1" baseline="30000" dirty="0" err="1">
                          <a:solidFill>
                            <a:schemeClr val="accent3">
                              <a:lumMod val="75000"/>
                            </a:schemeClr>
                          </a:solidFill>
                          <a:effectLst/>
                          <a:latin typeface="Times New Roman" pitchFamily="18" charset="0"/>
                          <a:ea typeface="Times New Roman"/>
                          <a:cs typeface="Times New Roman" pitchFamily="18" charset="0"/>
                        </a:rPr>
                        <a:t>D</a:t>
                      </a:r>
                      <a:r>
                        <a:rPr lang="ru-RU" sz="1600" b="1" dirty="0" err="1">
                          <a:solidFill>
                            <a:schemeClr val="accent3">
                              <a:lumMod val="75000"/>
                            </a:schemeClr>
                          </a:solidFill>
                          <a:effectLst/>
                          <a:latin typeface="Times New Roman" pitchFamily="18" charset="0"/>
                          <a:ea typeface="Times New Roman"/>
                          <a:cs typeface="Times New Roman" pitchFamily="18" charset="0"/>
                        </a:rPr>
                        <a:t>Х</a:t>
                      </a:r>
                      <a:r>
                        <a:rPr lang="ru-RU" sz="1600" b="1" baseline="30000" dirty="0" err="1">
                          <a:solidFill>
                            <a:schemeClr val="accent3">
                              <a:lumMod val="75000"/>
                            </a:schemeClr>
                          </a:solidFill>
                          <a:effectLst/>
                          <a:latin typeface="Times New Roman" pitchFamily="18" charset="0"/>
                          <a:ea typeface="Times New Roman"/>
                          <a:cs typeface="Times New Roman" pitchFamily="18" charset="0"/>
                        </a:rPr>
                        <a:t>d</a:t>
                      </a:r>
                      <a:r>
                        <a:rPr lang="ru-RU" sz="1600" b="1" dirty="0">
                          <a:solidFill>
                            <a:schemeClr val="accent3">
                              <a:lumMod val="75000"/>
                            </a:schemeClr>
                          </a:solidFill>
                          <a:effectLst/>
                          <a:latin typeface="Times New Roman" pitchFamily="18" charset="0"/>
                          <a:ea typeface="Times New Roman"/>
                          <a:cs typeface="Times New Roman" pitchFamily="18" charset="0"/>
                        </a:rPr>
                        <a:t>, отец Х</a:t>
                      </a:r>
                      <a:r>
                        <a:rPr lang="ru-RU" sz="1600" b="1" baseline="30000" dirty="0">
                          <a:solidFill>
                            <a:schemeClr val="accent3">
                              <a:lumMod val="75000"/>
                            </a:schemeClr>
                          </a:solidFill>
                          <a:effectLst/>
                          <a:latin typeface="Times New Roman" pitchFamily="18" charset="0"/>
                          <a:ea typeface="Times New Roman"/>
                          <a:cs typeface="Times New Roman" pitchFamily="18" charset="0"/>
                        </a:rPr>
                        <a:t>D</a:t>
                      </a:r>
                      <a:r>
                        <a:rPr lang="ru-RU" sz="1600" b="1" dirty="0">
                          <a:solidFill>
                            <a:schemeClr val="accent3">
                              <a:lumMod val="75000"/>
                            </a:schemeClr>
                          </a:solidFill>
                          <a:effectLst/>
                          <a:latin typeface="Times New Roman" pitchFamily="18" charset="0"/>
                          <a:ea typeface="Times New Roman"/>
                          <a:cs typeface="Times New Roman" pitchFamily="18" charset="0"/>
                        </a:rPr>
                        <a:t>У;</a:t>
                      </a:r>
                      <a:endParaRPr lang="ru-RU" sz="1600" b="1" dirty="0">
                        <a:solidFill>
                          <a:schemeClr val="accent3">
                            <a:lumMod val="75000"/>
                          </a:schemeClr>
                        </a:solidFill>
                        <a:effectLst/>
                        <a:latin typeface="Times New Roman" pitchFamily="18" charset="0"/>
                        <a:ea typeface="Calibri"/>
                        <a:cs typeface="Times New Roman" pitchFamily="18" charset="0"/>
                      </a:endParaRPr>
                    </a:p>
                    <a:p>
                      <a:pPr indent="238125" algn="just">
                        <a:lnSpc>
                          <a:spcPct val="100000"/>
                        </a:lnSpc>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2) генотип сына – дальтоника – </a:t>
                      </a:r>
                      <a:r>
                        <a:rPr lang="ru-RU" sz="1600" b="1" dirty="0" err="1">
                          <a:solidFill>
                            <a:schemeClr val="accent3">
                              <a:lumMod val="75000"/>
                            </a:schemeClr>
                          </a:solidFill>
                          <a:effectLst/>
                          <a:latin typeface="Times New Roman" pitchFamily="18" charset="0"/>
                          <a:ea typeface="Times New Roman"/>
                          <a:cs typeface="Times New Roman" pitchFamily="18" charset="0"/>
                        </a:rPr>
                        <a:t>Х</a:t>
                      </a:r>
                      <a:r>
                        <a:rPr lang="ru-RU" sz="1600" b="1" baseline="30000" dirty="0" err="1">
                          <a:solidFill>
                            <a:schemeClr val="accent3">
                              <a:lumMod val="75000"/>
                            </a:schemeClr>
                          </a:solidFill>
                          <a:effectLst/>
                          <a:latin typeface="Times New Roman" pitchFamily="18" charset="0"/>
                          <a:ea typeface="Times New Roman"/>
                          <a:cs typeface="Times New Roman" pitchFamily="18" charset="0"/>
                        </a:rPr>
                        <a:t>d</a:t>
                      </a:r>
                      <a:r>
                        <a:rPr lang="ru-RU" sz="1600" b="1" dirty="0">
                          <a:solidFill>
                            <a:schemeClr val="accent3">
                              <a:lumMod val="75000"/>
                            </a:schemeClr>
                          </a:solidFill>
                          <a:effectLst/>
                          <a:latin typeface="Times New Roman" pitchFamily="18" charset="0"/>
                          <a:ea typeface="Times New Roman"/>
                          <a:cs typeface="Times New Roman" pitchFamily="18" charset="0"/>
                        </a:rPr>
                        <a:t> У;</a:t>
                      </a:r>
                      <a:endParaRPr lang="ru-RU" sz="1600" b="1" dirty="0">
                        <a:solidFill>
                          <a:schemeClr val="accent3">
                            <a:lumMod val="75000"/>
                          </a:schemeClr>
                        </a:solidFill>
                        <a:effectLst/>
                        <a:latin typeface="Times New Roman" pitchFamily="18" charset="0"/>
                        <a:ea typeface="Calibri"/>
                        <a:cs typeface="Times New Roman" pitchFamily="18" charset="0"/>
                      </a:endParaRPr>
                    </a:p>
                    <a:p>
                      <a:pPr indent="238125" algn="just">
                        <a:lnSpc>
                          <a:spcPct val="100000"/>
                        </a:lnSpc>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3) вероятность рождения носителей гена дальтонизма (</a:t>
                      </a:r>
                      <a:r>
                        <a:rPr lang="ru-RU" sz="1600" b="1" dirty="0" err="1">
                          <a:solidFill>
                            <a:schemeClr val="accent3">
                              <a:lumMod val="75000"/>
                            </a:schemeClr>
                          </a:solidFill>
                          <a:effectLst/>
                          <a:latin typeface="Times New Roman" pitchFamily="18" charset="0"/>
                          <a:ea typeface="Times New Roman"/>
                          <a:cs typeface="Times New Roman" pitchFamily="18" charset="0"/>
                        </a:rPr>
                        <a:t>Х</a:t>
                      </a:r>
                      <a:r>
                        <a:rPr lang="ru-RU" sz="1600" b="1" baseline="30000" dirty="0" err="1">
                          <a:solidFill>
                            <a:schemeClr val="accent3">
                              <a:lumMod val="75000"/>
                            </a:schemeClr>
                          </a:solidFill>
                          <a:effectLst/>
                          <a:latin typeface="Times New Roman" pitchFamily="18" charset="0"/>
                          <a:ea typeface="Times New Roman"/>
                          <a:cs typeface="Times New Roman" pitchFamily="18" charset="0"/>
                        </a:rPr>
                        <a:t>D</a:t>
                      </a:r>
                      <a:r>
                        <a:rPr lang="ru-RU" sz="1600" b="1" dirty="0" err="1">
                          <a:solidFill>
                            <a:schemeClr val="accent3">
                              <a:lumMod val="75000"/>
                            </a:schemeClr>
                          </a:solidFill>
                          <a:effectLst/>
                          <a:latin typeface="Times New Roman" pitchFamily="18" charset="0"/>
                          <a:ea typeface="Times New Roman"/>
                          <a:cs typeface="Times New Roman" pitchFamily="18" charset="0"/>
                        </a:rPr>
                        <a:t>Х</a:t>
                      </a:r>
                      <a:r>
                        <a:rPr lang="ru-RU" sz="1600" b="1" baseline="30000" dirty="0" err="1">
                          <a:solidFill>
                            <a:schemeClr val="accent3">
                              <a:lumMod val="75000"/>
                            </a:schemeClr>
                          </a:solidFill>
                          <a:effectLst/>
                          <a:latin typeface="Times New Roman" pitchFamily="18" charset="0"/>
                          <a:ea typeface="Times New Roman"/>
                          <a:cs typeface="Times New Roman" pitchFamily="18" charset="0"/>
                        </a:rPr>
                        <a:t>d</a:t>
                      </a:r>
                      <a:r>
                        <a:rPr lang="ru-RU" sz="1600" b="1" dirty="0">
                          <a:solidFill>
                            <a:schemeClr val="accent3">
                              <a:lumMod val="75000"/>
                            </a:schemeClr>
                          </a:solidFill>
                          <a:effectLst/>
                          <a:latin typeface="Times New Roman" pitchFamily="18" charset="0"/>
                          <a:ea typeface="Times New Roman"/>
                          <a:cs typeface="Times New Roman" pitchFamily="18" charset="0"/>
                        </a:rPr>
                        <a:t>) – 25%.</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ru-RU" sz="1600" b="1">
                        <a:solidFill>
                          <a:schemeClr val="accent3">
                            <a:lumMod val="75000"/>
                          </a:schemeClr>
                        </a:solidFill>
                        <a:effectLst/>
                        <a:latin typeface="Times New Roman" pitchFamily="18" charset="0"/>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561">
                <a:tc>
                  <a:txBody>
                    <a:bodyPr/>
                    <a:lstStyle/>
                    <a:p>
                      <a:pPr algn="just">
                        <a:lnSpc>
                          <a:spcPct val="100000"/>
                        </a:lnSpc>
                        <a:spcBef>
                          <a:spcPts val="375"/>
                        </a:spcBef>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Ответ включает все названные выше элементы, не содержит биологических ошибок.</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375"/>
                        </a:spcBef>
                        <a:spcAft>
                          <a:spcPts val="0"/>
                        </a:spcAft>
                      </a:pPr>
                      <a:r>
                        <a:rPr lang="ru-RU" sz="1600" b="1">
                          <a:solidFill>
                            <a:schemeClr val="accent3">
                              <a:lumMod val="75000"/>
                            </a:schemeClr>
                          </a:solidFill>
                          <a:effectLst/>
                          <a:latin typeface="Times New Roman" pitchFamily="18" charset="0"/>
                          <a:ea typeface="Times New Roman"/>
                          <a:cs typeface="Times New Roman" pitchFamily="18" charset="0"/>
                        </a:rPr>
                        <a:t>3</a:t>
                      </a:r>
                      <a:endParaRPr lang="ru-RU" sz="1600" b="1">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783">
                <a:tc>
                  <a:txBody>
                    <a:bodyPr/>
                    <a:lstStyle/>
                    <a:p>
                      <a:pPr algn="just">
                        <a:lnSpc>
                          <a:spcPct val="100000"/>
                        </a:lnSpc>
                        <a:spcBef>
                          <a:spcPts val="375"/>
                        </a:spcBef>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Ответ включает 1 из названных выше элементов и не содержит биологических ошибок, ИЛИ ответ включает 3 названных выше элемента, но содержит негрубые биологические ошибки.</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375"/>
                        </a:spcBef>
                        <a:spcAft>
                          <a:spcPts val="0"/>
                        </a:spcAft>
                      </a:pPr>
                      <a:r>
                        <a:rPr lang="ru-RU" sz="1600" b="1">
                          <a:solidFill>
                            <a:schemeClr val="accent3">
                              <a:lumMod val="75000"/>
                            </a:schemeClr>
                          </a:solidFill>
                          <a:effectLst/>
                          <a:latin typeface="Times New Roman" pitchFamily="18" charset="0"/>
                          <a:ea typeface="Times New Roman"/>
                          <a:cs typeface="Times New Roman" pitchFamily="18" charset="0"/>
                        </a:rPr>
                        <a:t>2</a:t>
                      </a:r>
                      <a:endParaRPr lang="ru-RU" sz="1600" b="1">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783">
                <a:tc>
                  <a:txBody>
                    <a:bodyPr/>
                    <a:lstStyle/>
                    <a:p>
                      <a:pPr algn="just">
                        <a:lnSpc>
                          <a:spcPct val="100000"/>
                        </a:lnSpc>
                        <a:spcBef>
                          <a:spcPts val="375"/>
                        </a:spcBef>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Ответ включает 1 из названных выше элементов и не содержит биологических ошибок, ИЛИ ответ включает 2 из названных выше элементов, но содержит негрубые биологические ошибки.</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375"/>
                        </a:spcBef>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1</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22">
                <a:tc>
                  <a:txBody>
                    <a:bodyPr/>
                    <a:lstStyle/>
                    <a:p>
                      <a:pPr algn="just">
                        <a:lnSpc>
                          <a:spcPct val="100000"/>
                        </a:lnSpc>
                        <a:spcBef>
                          <a:spcPts val="375"/>
                        </a:spcBef>
                        <a:spcAft>
                          <a:spcPts val="0"/>
                        </a:spcAft>
                      </a:pPr>
                      <a:r>
                        <a:rPr lang="ru-RU" sz="1600" b="1">
                          <a:solidFill>
                            <a:schemeClr val="accent3">
                              <a:lumMod val="75000"/>
                            </a:schemeClr>
                          </a:solidFill>
                          <a:effectLst/>
                          <a:latin typeface="Times New Roman" pitchFamily="18" charset="0"/>
                          <a:ea typeface="Times New Roman"/>
                          <a:cs typeface="Times New Roman" pitchFamily="18" charset="0"/>
                        </a:rPr>
                        <a:t>Ответ неправильный</a:t>
                      </a:r>
                      <a:endParaRPr lang="ru-RU" sz="1600" b="1">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375"/>
                        </a:spcBef>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0</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22">
                <a:tc>
                  <a:txBody>
                    <a:bodyPr/>
                    <a:lstStyle/>
                    <a:p>
                      <a:pPr algn="just">
                        <a:lnSpc>
                          <a:spcPct val="100000"/>
                        </a:lnSpc>
                        <a:spcBef>
                          <a:spcPts val="375"/>
                        </a:spcBef>
                        <a:spcAft>
                          <a:spcPts val="0"/>
                        </a:spcAft>
                      </a:pPr>
                      <a:r>
                        <a:rPr lang="ru-RU" sz="1600" b="1" i="1">
                          <a:solidFill>
                            <a:schemeClr val="accent3">
                              <a:lumMod val="75000"/>
                            </a:schemeClr>
                          </a:solidFill>
                          <a:effectLst/>
                          <a:latin typeface="Times New Roman" pitchFamily="18" charset="0"/>
                          <a:ea typeface="Times New Roman"/>
                          <a:cs typeface="Times New Roman" pitchFamily="18" charset="0"/>
                        </a:rPr>
                        <a:t>Максимальный балл</a:t>
                      </a:r>
                      <a:endParaRPr lang="ru-RU" sz="1600" b="1">
                        <a:solidFill>
                          <a:schemeClr val="accent3">
                            <a:lumMod val="75000"/>
                          </a:schemeClr>
                        </a:solidFill>
                        <a:effectLst/>
                        <a:latin typeface="Times New Roman" pitchFamily="18" charset="0"/>
                        <a:ea typeface="Calibri"/>
                        <a:cs typeface="Times New Roman" pitchFamily="18" charset="0"/>
                      </a:endParaRPr>
                    </a:p>
                  </a:txBody>
                  <a:tcPr marL="36416" marR="36416" marT="36416" marB="364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b="1" dirty="0">
                          <a:solidFill>
                            <a:schemeClr val="accent3">
                              <a:lumMod val="75000"/>
                            </a:schemeClr>
                          </a:solidFill>
                          <a:effectLst/>
                          <a:latin typeface="Times New Roman" pitchFamily="18" charset="0"/>
                          <a:ea typeface="Times New Roman"/>
                          <a:cs typeface="Times New Roman" pitchFamily="18" charset="0"/>
                        </a:rPr>
                        <a:t>3</a:t>
                      </a:r>
                      <a:endParaRPr lang="ru-RU" sz="1600" b="1" dirty="0">
                        <a:solidFill>
                          <a:schemeClr val="accent3">
                            <a:lumMod val="75000"/>
                          </a:schemeClr>
                        </a:solidFill>
                        <a:effectLst/>
                        <a:latin typeface="Times New Roman" pitchFamily="18" charset="0"/>
                        <a:ea typeface="Calibri"/>
                        <a:cs typeface="Times New Roman" pitchFamily="18" charset="0"/>
                      </a:endParaRPr>
                    </a:p>
                  </a:txBody>
                  <a:tcPr marL="9104" marR="9104" marT="9104" marB="9104"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8" name="Rectangle 4"/>
          <p:cNvSpPr>
            <a:spLocks noChangeArrowheads="1"/>
          </p:cNvSpPr>
          <p:nvPr/>
        </p:nvSpPr>
        <p:spPr bwMode="auto">
          <a:xfrm>
            <a:off x="107504" y="692696"/>
            <a:ext cx="8626332"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38125"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В семье, где ро­ди­те­ли имеют нор­маль­ное цветовое зрение, сын – дальтоник.</a:t>
            </a:r>
            <a:endParaRPr kumimoji="0" lang="ru-RU"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238125"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Гены нор­маль­но­го цветового зре­ния (D) и даль­то­низ­ма (d) рас­по­ла­га­ют­ся в Х-хромосоме.</a:t>
            </a:r>
            <a:endParaRPr kumimoji="0" lang="ru-RU"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238125"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Определите ге­но­ти­пы родителей, сына-дальтоника, пол и ве­ро­ят­ность рождения детей – но­си­те­лей гена дальтонизма. Со­ставь­те схему ре­ше­ния задачи.</a:t>
            </a:r>
            <a:endParaRPr kumimoji="0" lang="ru-RU"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12400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467600" cy="2304256"/>
          </a:xfrm>
        </p:spPr>
        <p:txBody>
          <a:bodyPr>
            <a:normAutofit fontScale="90000"/>
          </a:bodyPr>
          <a:lstStyle/>
          <a:p>
            <a:r>
              <a:rPr lang="ru-RU" sz="2000" b="1" dirty="0">
                <a:solidFill>
                  <a:schemeClr val="accent3">
                    <a:lumMod val="50000"/>
                  </a:schemeClr>
                </a:solidFill>
                <a:latin typeface="Times New Roman" pitchFamily="18" charset="0"/>
                <a:cs typeface="Times New Roman" pitchFamily="18" charset="0"/>
              </a:rPr>
              <a:t>По изображённой на рисунке родословной определите и объясните характер наследования признака, выделенного черным </a:t>
            </a:r>
            <a:r>
              <a:rPr lang="ru-RU" sz="2000" b="1" dirty="0" smtClean="0">
                <a:solidFill>
                  <a:schemeClr val="accent3">
                    <a:lumMod val="50000"/>
                  </a:schemeClr>
                </a:solidFill>
                <a:latin typeface="Times New Roman" pitchFamily="18" charset="0"/>
                <a:cs typeface="Times New Roman" pitchFamily="18" charset="0"/>
              </a:rPr>
              <a:t>цветом (</a:t>
            </a:r>
            <a:r>
              <a:rPr lang="ru-RU" sz="2000" b="1" dirty="0">
                <a:solidFill>
                  <a:schemeClr val="accent3">
                    <a:lumMod val="50000"/>
                  </a:schemeClr>
                </a:solidFill>
                <a:latin typeface="Times New Roman" pitchFamily="18" charset="0"/>
                <a:cs typeface="Times New Roman" pitchFamily="18" charset="0"/>
              </a:rPr>
              <a:t>доминантный или рецессивный, сцеплен или не сцеплен с полом). Определите все возможные генотипы родителей, потомков, обозначенных на рисунке цифрами 1, 2, 4, 5, 6, 7. Какова вероятность рождения ребёнка с признаком, выделенным чёрным цветом, у родителей 3, 4?</a:t>
            </a:r>
            <a:br>
              <a:rPr lang="ru-RU" sz="2000" b="1" dirty="0">
                <a:solidFill>
                  <a:schemeClr val="accent3">
                    <a:lumMod val="50000"/>
                  </a:schemeClr>
                </a:solidFill>
                <a:latin typeface="Times New Roman" pitchFamily="18" charset="0"/>
                <a:cs typeface="Times New Roman" pitchFamily="18" charset="0"/>
              </a:rPr>
            </a:br>
            <a:endParaRPr lang="ru-RU" sz="2000" b="1" dirty="0">
              <a:solidFill>
                <a:schemeClr val="accent3">
                  <a:lumMod val="50000"/>
                </a:schemeClr>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42" y="1988840"/>
            <a:ext cx="697277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4149080"/>
            <a:ext cx="8712968" cy="2554545"/>
          </a:xfrm>
          <a:prstGeom prst="rect">
            <a:avLst/>
          </a:prstGeom>
        </p:spPr>
        <p:txBody>
          <a:bodyPr wrap="square">
            <a:spAutoFit/>
          </a:bodyPr>
          <a:lstStyle/>
          <a:p>
            <a:r>
              <a:rPr lang="ru-RU" sz="2000" b="1" dirty="0">
                <a:solidFill>
                  <a:schemeClr val="accent3">
                    <a:lumMod val="50000"/>
                  </a:schemeClr>
                </a:solidFill>
                <a:latin typeface="Times New Roman" pitchFamily="18" charset="0"/>
                <a:cs typeface="Times New Roman" pitchFamily="18" charset="0"/>
              </a:rPr>
              <a:t>Ответ:</a:t>
            </a:r>
          </a:p>
          <a:p>
            <a:r>
              <a:rPr lang="ru-RU" sz="2000" b="1" dirty="0">
                <a:solidFill>
                  <a:schemeClr val="accent3">
                    <a:lumMod val="50000"/>
                  </a:schemeClr>
                </a:solidFill>
                <a:latin typeface="Times New Roman" pitchFamily="18" charset="0"/>
                <a:cs typeface="Times New Roman" pitchFamily="18" charset="0"/>
              </a:rPr>
              <a:t>1) признак доминантный, не сцеплен с полом, так как проявляется  в каждом поколении у мужчин и женщин;</a:t>
            </a:r>
            <a:br>
              <a:rPr lang="ru-RU" sz="2000" b="1" dirty="0">
                <a:solidFill>
                  <a:schemeClr val="accent3">
                    <a:lumMod val="50000"/>
                  </a:schemeClr>
                </a:solidFill>
                <a:latin typeface="Times New Roman" pitchFamily="18" charset="0"/>
                <a:cs typeface="Times New Roman" pitchFamily="18" charset="0"/>
              </a:rPr>
            </a:br>
            <a:r>
              <a:rPr lang="ru-RU" sz="2000" b="1" dirty="0">
                <a:solidFill>
                  <a:schemeClr val="accent3">
                    <a:lumMod val="50000"/>
                  </a:schemeClr>
                </a:solidFill>
                <a:latin typeface="Times New Roman" pitchFamily="18" charset="0"/>
                <a:cs typeface="Times New Roman" pitchFamily="18" charset="0"/>
              </a:rPr>
              <a:t>2) генотипы родителей: отец (1) – АА или </a:t>
            </a:r>
            <a:r>
              <a:rPr lang="ru-RU" sz="2000" b="1" dirty="0" err="1">
                <a:solidFill>
                  <a:schemeClr val="accent3">
                    <a:lumMod val="50000"/>
                  </a:schemeClr>
                </a:solidFill>
                <a:latin typeface="Times New Roman" pitchFamily="18" charset="0"/>
                <a:cs typeface="Times New Roman" pitchFamily="18" charset="0"/>
              </a:rPr>
              <a:t>Аа</a:t>
            </a:r>
            <a:r>
              <a:rPr lang="ru-RU" sz="2000" b="1" dirty="0">
                <a:solidFill>
                  <a:schemeClr val="accent3">
                    <a:lumMod val="50000"/>
                  </a:schemeClr>
                </a:solidFill>
                <a:latin typeface="Times New Roman" pitchFamily="18" charset="0"/>
                <a:cs typeface="Times New Roman" pitchFamily="18" charset="0"/>
              </a:rPr>
              <a:t>; мать (2) – </a:t>
            </a:r>
            <a:r>
              <a:rPr lang="ru-RU" sz="2000" b="1" dirty="0" err="1">
                <a:solidFill>
                  <a:schemeClr val="accent3">
                    <a:lumMod val="50000"/>
                  </a:schemeClr>
                </a:solidFill>
                <a:latin typeface="Times New Roman" pitchFamily="18" charset="0"/>
                <a:cs typeface="Times New Roman" pitchFamily="18" charset="0"/>
              </a:rPr>
              <a:t>аа</a:t>
            </a:r>
            <a:r>
              <a:rPr lang="ru-RU" sz="2000" b="1" dirty="0">
                <a:solidFill>
                  <a:schemeClr val="accent3">
                    <a:lumMod val="50000"/>
                  </a:schemeClr>
                </a:solidFill>
                <a:latin typeface="Times New Roman" pitchFamily="18" charset="0"/>
                <a:cs typeface="Times New Roman" pitchFamily="18" charset="0"/>
              </a:rPr>
              <a:t>; генотипы потомков: 4 – </a:t>
            </a:r>
            <a:r>
              <a:rPr lang="ru-RU" sz="2000" b="1" dirty="0" err="1">
                <a:solidFill>
                  <a:schemeClr val="accent3">
                    <a:lumMod val="50000"/>
                  </a:schemeClr>
                </a:solidFill>
                <a:latin typeface="Times New Roman" pitchFamily="18" charset="0"/>
                <a:cs typeface="Times New Roman" pitchFamily="18" charset="0"/>
              </a:rPr>
              <a:t>Аа</a:t>
            </a:r>
            <a:r>
              <a:rPr lang="ru-RU" sz="2000" b="1" dirty="0">
                <a:solidFill>
                  <a:schemeClr val="accent3">
                    <a:lumMod val="50000"/>
                  </a:schemeClr>
                </a:solidFill>
                <a:latin typeface="Times New Roman" pitchFamily="18" charset="0"/>
                <a:cs typeface="Times New Roman" pitchFamily="18" charset="0"/>
              </a:rPr>
              <a:t>, 5 – </a:t>
            </a:r>
            <a:r>
              <a:rPr lang="ru-RU" sz="2000" b="1" dirty="0" err="1">
                <a:solidFill>
                  <a:schemeClr val="accent3">
                    <a:lumMod val="50000"/>
                  </a:schemeClr>
                </a:solidFill>
                <a:latin typeface="Times New Roman" pitchFamily="18" charset="0"/>
                <a:cs typeface="Times New Roman" pitchFamily="18" charset="0"/>
              </a:rPr>
              <a:t>Аа</a:t>
            </a:r>
            <a:r>
              <a:rPr lang="ru-RU" sz="2000" b="1" dirty="0">
                <a:solidFill>
                  <a:schemeClr val="accent3">
                    <a:lumMod val="50000"/>
                  </a:schemeClr>
                </a:solidFill>
                <a:latin typeface="Times New Roman" pitchFamily="18" charset="0"/>
                <a:cs typeface="Times New Roman" pitchFamily="18" charset="0"/>
              </a:rPr>
              <a:t>, 6 – </a:t>
            </a:r>
            <a:r>
              <a:rPr lang="ru-RU" sz="2000" b="1" dirty="0" err="1">
                <a:solidFill>
                  <a:schemeClr val="accent3">
                    <a:lumMod val="50000"/>
                  </a:schemeClr>
                </a:solidFill>
                <a:latin typeface="Times New Roman" pitchFamily="18" charset="0"/>
                <a:cs typeface="Times New Roman" pitchFamily="18" charset="0"/>
              </a:rPr>
              <a:t>Аа</a:t>
            </a:r>
            <a:r>
              <a:rPr lang="ru-RU" sz="2000" b="1" dirty="0">
                <a:solidFill>
                  <a:schemeClr val="accent3">
                    <a:lumMod val="50000"/>
                  </a:schemeClr>
                </a:solidFill>
                <a:latin typeface="Times New Roman" pitchFamily="18" charset="0"/>
                <a:cs typeface="Times New Roman" pitchFamily="18" charset="0"/>
              </a:rPr>
              <a:t> или АА, 7 – </a:t>
            </a:r>
            <a:r>
              <a:rPr lang="ru-RU" sz="2000" b="1" dirty="0" err="1">
                <a:solidFill>
                  <a:schemeClr val="accent3">
                    <a:lumMod val="50000"/>
                  </a:schemeClr>
                </a:solidFill>
                <a:latin typeface="Times New Roman" pitchFamily="18" charset="0"/>
                <a:cs typeface="Times New Roman" pitchFamily="18" charset="0"/>
              </a:rPr>
              <a:t>Аа</a:t>
            </a:r>
            <a:r>
              <a:rPr lang="ru-RU" sz="2000" b="1" dirty="0">
                <a:solidFill>
                  <a:schemeClr val="accent3">
                    <a:lumMod val="50000"/>
                  </a:schemeClr>
                </a:solidFill>
                <a:latin typeface="Times New Roman" pitchFamily="18" charset="0"/>
                <a:cs typeface="Times New Roman" pitchFamily="18" charset="0"/>
              </a:rPr>
              <a:t> или АА;</a:t>
            </a:r>
            <a:br>
              <a:rPr lang="ru-RU" sz="2000" b="1" dirty="0">
                <a:solidFill>
                  <a:schemeClr val="accent3">
                    <a:lumMod val="50000"/>
                  </a:schemeClr>
                </a:solidFill>
                <a:latin typeface="Times New Roman" pitchFamily="18" charset="0"/>
                <a:cs typeface="Times New Roman" pitchFamily="18" charset="0"/>
              </a:rPr>
            </a:br>
            <a:r>
              <a:rPr lang="ru-RU" sz="2000" b="1" dirty="0">
                <a:solidFill>
                  <a:schemeClr val="accent3">
                    <a:lumMod val="50000"/>
                  </a:schemeClr>
                </a:solidFill>
                <a:latin typeface="Times New Roman" pitchFamily="18" charset="0"/>
                <a:cs typeface="Times New Roman" pitchFamily="18" charset="0"/>
              </a:rPr>
              <a:t>3) вероятность рождения ребёнка с признаком, выделенным чёрным цветом, у родителей 3, 4 составит 100%, если генотип отца (3) – АА; 75%, или 3/4, если генотип отца (3) – </a:t>
            </a:r>
            <a:r>
              <a:rPr lang="ru-RU" sz="2000" b="1" dirty="0" err="1">
                <a:solidFill>
                  <a:schemeClr val="accent3">
                    <a:lumMod val="50000"/>
                  </a:schemeClr>
                </a:solidFill>
                <a:latin typeface="Times New Roman" pitchFamily="18" charset="0"/>
                <a:cs typeface="Times New Roman" pitchFamily="18" charset="0"/>
              </a:rPr>
              <a:t>Аа</a:t>
            </a:r>
            <a:endParaRPr lang="ru-RU" sz="20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56224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363272" cy="1728192"/>
          </a:xfrm>
        </p:spPr>
        <p:txBody>
          <a:bodyPr>
            <a:noAutofit/>
          </a:bodyPr>
          <a:lstStyle/>
          <a:p>
            <a:r>
              <a:rPr lang="ru-RU" sz="1800" b="1" dirty="0">
                <a:solidFill>
                  <a:schemeClr val="accent3">
                    <a:lumMod val="50000"/>
                  </a:schemeClr>
                </a:solidFill>
              </a:rPr>
              <a:t>По изображённой на рисунке родословной определите и </a:t>
            </a:r>
            <a:r>
              <a:rPr lang="ru-RU" sz="1800" b="1" dirty="0" smtClean="0">
                <a:solidFill>
                  <a:schemeClr val="accent3">
                    <a:lumMod val="50000"/>
                  </a:schemeClr>
                </a:solidFill>
              </a:rPr>
              <a:t>обоснуйте генотипы </a:t>
            </a:r>
            <a:r>
              <a:rPr lang="ru-RU" sz="1800" b="1" dirty="0">
                <a:solidFill>
                  <a:schemeClr val="accent3">
                    <a:lumMod val="50000"/>
                  </a:schemeClr>
                </a:solidFill>
              </a:rPr>
              <a:t>родителей, потомков, обозначенных на схеме цифрами 1, 6, 7.</a:t>
            </a:r>
            <a:br>
              <a:rPr lang="ru-RU" sz="1800" b="1" dirty="0">
                <a:solidFill>
                  <a:schemeClr val="accent3">
                    <a:lumMod val="50000"/>
                  </a:schemeClr>
                </a:solidFill>
              </a:rPr>
            </a:br>
            <a:r>
              <a:rPr lang="ru-RU" sz="1800" b="1" dirty="0">
                <a:solidFill>
                  <a:schemeClr val="accent3">
                    <a:lumMod val="50000"/>
                  </a:schemeClr>
                </a:solidFill>
              </a:rPr>
              <a:t>Установите вероятность рождения ребенка с исследуемым </a:t>
            </a:r>
            <a:r>
              <a:rPr lang="ru-RU" sz="1800" b="1" dirty="0" smtClean="0">
                <a:solidFill>
                  <a:schemeClr val="accent3">
                    <a:lumMod val="50000"/>
                  </a:schemeClr>
                </a:solidFill>
              </a:rPr>
              <a:t>признаком у </a:t>
            </a:r>
            <a:r>
              <a:rPr lang="ru-RU" sz="1800" b="1" dirty="0">
                <a:solidFill>
                  <a:schemeClr val="accent3">
                    <a:lumMod val="50000"/>
                  </a:schemeClr>
                </a:solidFill>
              </a:rPr>
              <a:t>женщины под № 6, если в семье её супруга этот признак </a:t>
            </a:r>
            <a:r>
              <a:rPr lang="ru-RU" sz="1800" b="1" dirty="0" smtClean="0">
                <a:solidFill>
                  <a:schemeClr val="accent3">
                    <a:lumMod val="50000"/>
                  </a:schemeClr>
                </a:solidFill>
              </a:rPr>
              <a:t>никогда не наблюдался</a:t>
            </a:r>
            <a:endParaRPr lang="ru-RU" sz="1800" b="1" dirty="0">
              <a:solidFill>
                <a:schemeClr val="accent3">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778616"/>
            <a:ext cx="61341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4" y="3995678"/>
            <a:ext cx="8748464" cy="2862322"/>
          </a:xfrm>
          <a:prstGeom prst="rect">
            <a:avLst/>
          </a:prstGeom>
        </p:spPr>
        <p:txBody>
          <a:bodyPr wrap="square">
            <a:spAutoFit/>
          </a:bodyPr>
          <a:lstStyle/>
          <a:p>
            <a:r>
              <a:rPr lang="ru-RU" b="1" dirty="0">
                <a:solidFill>
                  <a:schemeClr val="accent3">
                    <a:lumMod val="50000"/>
                  </a:schemeClr>
                </a:solidFill>
              </a:rPr>
              <a:t>Ответ:</a:t>
            </a:r>
          </a:p>
          <a:p>
            <a:r>
              <a:rPr lang="ru-RU" b="1" dirty="0">
                <a:solidFill>
                  <a:schemeClr val="accent3">
                    <a:lumMod val="50000"/>
                  </a:schemeClr>
                </a:solidFill>
              </a:rPr>
              <a:t>1) генотипы родителей: отец – </a:t>
            </a:r>
            <a:r>
              <a:rPr lang="ru-RU" b="1" dirty="0" err="1">
                <a:solidFill>
                  <a:schemeClr val="accent3">
                    <a:lumMod val="50000"/>
                  </a:schemeClr>
                </a:solidFill>
              </a:rPr>
              <a:t>ХаY</a:t>
            </a:r>
            <a:r>
              <a:rPr lang="ru-RU" b="1" dirty="0">
                <a:solidFill>
                  <a:schemeClr val="accent3">
                    <a:lumMod val="50000"/>
                  </a:schemeClr>
                </a:solidFill>
              </a:rPr>
              <a:t>; мать – ХАХА (или </a:t>
            </a:r>
            <a:r>
              <a:rPr lang="ru-RU" b="1" dirty="0" err="1">
                <a:solidFill>
                  <a:schemeClr val="accent3">
                    <a:lumMod val="50000"/>
                  </a:schemeClr>
                </a:solidFill>
              </a:rPr>
              <a:t>ХАХа</a:t>
            </a:r>
            <a:r>
              <a:rPr lang="ru-RU" b="1" dirty="0">
                <a:solidFill>
                  <a:schemeClr val="accent3">
                    <a:lumMod val="50000"/>
                  </a:schemeClr>
                </a:solidFill>
              </a:rPr>
              <a:t>); признак рецессивный, сцеплен с полом (Х-хромосомой), так как проявляется только у мужчин, и не в каждом поколении;</a:t>
            </a:r>
            <a:br>
              <a:rPr lang="ru-RU" b="1" dirty="0">
                <a:solidFill>
                  <a:schemeClr val="accent3">
                    <a:lumMod val="50000"/>
                  </a:schemeClr>
                </a:solidFill>
              </a:rPr>
            </a:br>
            <a:r>
              <a:rPr lang="ru-RU" b="1" dirty="0">
                <a:solidFill>
                  <a:schemeClr val="accent3">
                    <a:lumMod val="50000"/>
                  </a:schemeClr>
                </a:solidFill>
              </a:rPr>
              <a:t>2) дочь (1) – </a:t>
            </a:r>
            <a:r>
              <a:rPr lang="ru-RU" b="1" dirty="0" err="1">
                <a:solidFill>
                  <a:schemeClr val="accent3">
                    <a:lumMod val="50000"/>
                  </a:schemeClr>
                </a:solidFill>
              </a:rPr>
              <a:t>ХАХа</a:t>
            </a:r>
            <a:r>
              <a:rPr lang="ru-RU" b="1" dirty="0">
                <a:solidFill>
                  <a:schemeClr val="accent3">
                    <a:lumMod val="50000"/>
                  </a:schemeClr>
                </a:solidFill>
              </a:rPr>
              <a:t> – носитель гена, так как наследует Ха- хромосому от отца; её сын (7) – </a:t>
            </a:r>
            <a:r>
              <a:rPr lang="ru-RU" b="1" dirty="0" err="1">
                <a:solidFill>
                  <a:schemeClr val="accent3">
                    <a:lumMod val="50000"/>
                  </a:schemeClr>
                </a:solidFill>
              </a:rPr>
              <a:t>ХаY</a:t>
            </a:r>
            <a:r>
              <a:rPr lang="ru-RU" b="1" dirty="0">
                <a:solidFill>
                  <a:schemeClr val="accent3">
                    <a:lumMod val="50000"/>
                  </a:schemeClr>
                </a:solidFill>
              </a:rPr>
              <a:t>; признак проявился, так как наследует Ха-хромосому от матери; дочь (6) – </a:t>
            </a:r>
            <a:r>
              <a:rPr lang="ru-RU" b="1" dirty="0" err="1">
                <a:solidFill>
                  <a:schemeClr val="accent3">
                    <a:lumMod val="50000"/>
                  </a:schemeClr>
                </a:solidFill>
              </a:rPr>
              <a:t>ХАХа</a:t>
            </a:r>
            <a:r>
              <a:rPr lang="ru-RU" b="1" dirty="0">
                <a:solidFill>
                  <a:schemeClr val="accent3">
                    <a:lumMod val="50000"/>
                  </a:schemeClr>
                </a:solidFill>
              </a:rPr>
              <a:t> или ХАХА;</a:t>
            </a:r>
            <a:br>
              <a:rPr lang="ru-RU" b="1" dirty="0">
                <a:solidFill>
                  <a:schemeClr val="accent3">
                    <a:lumMod val="50000"/>
                  </a:schemeClr>
                </a:solidFill>
              </a:rPr>
            </a:br>
            <a:r>
              <a:rPr lang="ru-RU" b="1" dirty="0">
                <a:solidFill>
                  <a:schemeClr val="accent3">
                    <a:lumMod val="50000"/>
                  </a:schemeClr>
                </a:solidFill>
              </a:rPr>
              <a:t>3) вероятность рождения ребёнка с исследуемым признаком у женщины № 6: если её генотип </a:t>
            </a:r>
            <a:r>
              <a:rPr lang="ru-RU" b="1" dirty="0" err="1">
                <a:solidFill>
                  <a:schemeClr val="accent3">
                    <a:lumMod val="50000"/>
                  </a:schemeClr>
                </a:solidFill>
              </a:rPr>
              <a:t>ХАХа</a:t>
            </a:r>
            <a:r>
              <a:rPr lang="ru-RU" b="1" dirty="0">
                <a:solidFill>
                  <a:schemeClr val="accent3">
                    <a:lumMod val="50000"/>
                  </a:schemeClr>
                </a:solidFill>
              </a:rPr>
              <a:t>, то 25% (только мальчики); если её генотип </a:t>
            </a:r>
            <a:r>
              <a:rPr lang="ru-RU" b="1" dirty="0" smtClean="0">
                <a:solidFill>
                  <a:schemeClr val="accent3">
                    <a:lumMod val="50000"/>
                  </a:schemeClr>
                </a:solidFill>
              </a:rPr>
              <a:t>ХАХА, то </a:t>
            </a:r>
            <a:r>
              <a:rPr lang="ru-RU" b="1" dirty="0">
                <a:solidFill>
                  <a:schemeClr val="accent3">
                    <a:lumMod val="50000"/>
                  </a:schemeClr>
                </a:solidFill>
              </a:rPr>
              <a:t>0%.</a:t>
            </a:r>
          </a:p>
        </p:txBody>
      </p:sp>
    </p:spTree>
    <p:extLst>
      <p:ext uri="{BB962C8B-B14F-4D97-AF65-F5344CB8AC3E}">
        <p14:creationId xmlns:p14="http://schemas.microsoft.com/office/powerpoint/2010/main" val="104721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3">
                    <a:lumMod val="50000"/>
                  </a:schemeClr>
                </a:solidFill>
              </a:rPr>
              <a:t>Ответ участника 2</a:t>
            </a:r>
            <a:endParaRPr lang="ru-RU" b="1" dirty="0">
              <a:solidFill>
                <a:schemeClr val="accent3">
                  <a:lumMod val="50000"/>
                </a:schemeClr>
              </a:solidFill>
            </a:endParaRPr>
          </a:p>
        </p:txBody>
      </p:sp>
      <p:pic>
        <p:nvPicPr>
          <p:cNvPr id="307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67187" y="4017962"/>
            <a:ext cx="47625" cy="3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852667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60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476672"/>
            <a:ext cx="7467600" cy="4873752"/>
          </a:xfrm>
        </p:spPr>
        <p:txBody>
          <a:bodyPr>
            <a:normAutofit fontScale="85000" lnSpcReduction="20000"/>
          </a:bodyPr>
          <a:lstStyle/>
          <a:p>
            <a:r>
              <a:rPr lang="ru-RU" b="1" dirty="0">
                <a:solidFill>
                  <a:schemeClr val="accent3">
                    <a:lumMod val="50000"/>
                  </a:schemeClr>
                </a:solidFill>
              </a:rPr>
              <a:t>Выставленные экспертами баллы: 0/1; оценка участника – 1 балл.</a:t>
            </a:r>
          </a:p>
          <a:p>
            <a:r>
              <a:rPr lang="ru-RU" b="1" dirty="0">
                <a:solidFill>
                  <a:schemeClr val="accent3">
                    <a:lumMod val="50000"/>
                  </a:schemeClr>
                </a:solidFill>
              </a:rPr>
              <a:t>Наша оценка – 1 балл.</a:t>
            </a:r>
          </a:p>
          <a:p>
            <a:r>
              <a:rPr lang="ru-RU" b="1" dirty="0">
                <a:solidFill>
                  <a:schemeClr val="accent3">
                    <a:lumMod val="50000"/>
                  </a:schemeClr>
                </a:solidFill>
              </a:rPr>
              <a:t>В ответе экзаменуемый допустил грубую ошибку, он отождествляет корнеплоды </a:t>
            </a:r>
            <a:r>
              <a:rPr lang="ru-RU" b="1" dirty="0" smtClean="0">
                <a:solidFill>
                  <a:schemeClr val="accent3">
                    <a:lumMod val="50000"/>
                  </a:schemeClr>
                </a:solidFill>
              </a:rPr>
              <a:t>и плоды</a:t>
            </a:r>
            <a:r>
              <a:rPr lang="ru-RU" b="1" dirty="0">
                <a:solidFill>
                  <a:schemeClr val="accent3">
                    <a:lumMod val="50000"/>
                  </a:schemeClr>
                </a:solidFill>
              </a:rPr>
              <a:t>: «… плодами моркови и свёклы являются корнеплоды</a:t>
            </a:r>
            <a:r>
              <a:rPr lang="ru-RU" b="1" dirty="0" smtClean="0">
                <a:solidFill>
                  <a:schemeClr val="accent3">
                    <a:lumMod val="50000"/>
                  </a:schemeClr>
                </a:solidFill>
              </a:rPr>
              <a:t>…».</a:t>
            </a:r>
          </a:p>
          <a:p>
            <a:r>
              <a:rPr lang="ru-RU" b="1" dirty="0" smtClean="0">
                <a:solidFill>
                  <a:schemeClr val="accent3">
                    <a:lumMod val="50000"/>
                  </a:schemeClr>
                </a:solidFill>
              </a:rPr>
              <a:t> </a:t>
            </a:r>
            <a:r>
              <a:rPr lang="ru-RU" b="1" dirty="0">
                <a:solidFill>
                  <a:schemeClr val="accent3">
                    <a:lumMod val="50000"/>
                  </a:schemeClr>
                </a:solidFill>
              </a:rPr>
              <a:t>Во втором элементе </a:t>
            </a:r>
            <a:r>
              <a:rPr lang="ru-RU" b="1" dirty="0" smtClean="0">
                <a:solidFill>
                  <a:schemeClr val="accent3">
                    <a:lumMod val="50000"/>
                  </a:schemeClr>
                </a:solidFill>
              </a:rPr>
              <a:t>он описывает </a:t>
            </a:r>
            <a:r>
              <a:rPr lang="ru-RU" b="1" dirty="0">
                <a:solidFill>
                  <a:schemeClr val="accent3">
                    <a:lumMod val="50000"/>
                  </a:schemeClr>
                </a:solidFill>
              </a:rPr>
              <a:t>прополку, о котором не спрашивается в задании.</a:t>
            </a:r>
          </a:p>
          <a:p>
            <a:r>
              <a:rPr lang="ru-RU" b="1" dirty="0">
                <a:solidFill>
                  <a:schemeClr val="accent3">
                    <a:lumMod val="50000"/>
                  </a:schemeClr>
                </a:solidFill>
              </a:rPr>
              <a:t>В ответе не сказано о внутривидовой конкуренции, но участник указал о межвидовой</a:t>
            </a:r>
          </a:p>
          <a:p>
            <a:r>
              <a:rPr lang="ru-RU" b="1" dirty="0">
                <a:solidFill>
                  <a:schemeClr val="accent3">
                    <a:lumMod val="50000"/>
                  </a:schemeClr>
                </a:solidFill>
              </a:rPr>
              <a:t>конкуренции и о необходимости прореживать растения «чтобы было достаточно места </a:t>
            </a:r>
            <a:r>
              <a:rPr lang="ru-RU" b="1" dirty="0" smtClean="0">
                <a:solidFill>
                  <a:schemeClr val="accent3">
                    <a:lumMod val="50000"/>
                  </a:schemeClr>
                </a:solidFill>
              </a:rPr>
              <a:t>для развития </a:t>
            </a:r>
            <a:r>
              <a:rPr lang="ru-RU" b="1" dirty="0">
                <a:solidFill>
                  <a:schemeClr val="accent3">
                    <a:lumMod val="50000"/>
                  </a:schemeClr>
                </a:solidFill>
              </a:rPr>
              <a:t>корнеплодов, и они не мешали расти». </a:t>
            </a:r>
            <a:endParaRPr lang="ru-RU" b="1" dirty="0" smtClean="0">
              <a:solidFill>
                <a:schemeClr val="accent3">
                  <a:lumMod val="50000"/>
                </a:schemeClr>
              </a:solidFill>
            </a:endParaRPr>
          </a:p>
          <a:p>
            <a:r>
              <a:rPr lang="ru-RU" b="1" dirty="0" smtClean="0">
                <a:solidFill>
                  <a:schemeClr val="accent3">
                    <a:lumMod val="50000"/>
                  </a:schemeClr>
                </a:solidFill>
              </a:rPr>
              <a:t>Мнения </a:t>
            </a:r>
            <a:r>
              <a:rPr lang="ru-RU" b="1" dirty="0">
                <a:solidFill>
                  <a:schemeClr val="accent3">
                    <a:lumMod val="50000"/>
                  </a:schemeClr>
                </a:solidFill>
              </a:rPr>
              <a:t>экспертов разошлись в </a:t>
            </a:r>
            <a:r>
              <a:rPr lang="ru-RU" b="1" dirty="0" err="1" smtClean="0">
                <a:solidFill>
                  <a:schemeClr val="accent3">
                    <a:lumMod val="50000"/>
                  </a:schemeClr>
                </a:solidFill>
              </a:rPr>
              <a:t>оценкезадания</a:t>
            </a:r>
            <a:r>
              <a:rPr lang="ru-RU" b="1" dirty="0">
                <a:solidFill>
                  <a:schemeClr val="accent3">
                    <a:lumMod val="50000"/>
                  </a:schemeClr>
                </a:solidFill>
              </a:rPr>
              <a:t>. Считаем, что за ответ можно выставить 1 балл. За допущенную ошибку снят 1 балл.</a:t>
            </a:r>
          </a:p>
        </p:txBody>
      </p:sp>
    </p:spTree>
    <p:extLst>
      <p:ext uri="{BB962C8B-B14F-4D97-AF65-F5344CB8AC3E}">
        <p14:creationId xmlns:p14="http://schemas.microsoft.com/office/powerpoint/2010/main" val="27416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solidFill>
                  <a:schemeClr val="accent3">
                    <a:lumMod val="50000"/>
                  </a:schemeClr>
                </a:solidFill>
              </a:rPr>
              <a:t>Пример 2.</a:t>
            </a:r>
          </a:p>
        </p:txBody>
      </p:sp>
      <p:sp>
        <p:nvSpPr>
          <p:cNvPr id="5" name="Объект 4"/>
          <p:cNvSpPr>
            <a:spLocks noGrp="1"/>
          </p:cNvSpPr>
          <p:nvPr>
            <p:ph sz="quarter" idx="1"/>
          </p:nvPr>
        </p:nvSpPr>
        <p:spPr/>
        <p:txBody>
          <a:bodyPr/>
          <a:lstStyle/>
          <a:p>
            <a:pPr algn="just"/>
            <a:r>
              <a:rPr lang="ru-RU" b="1" dirty="0">
                <a:solidFill>
                  <a:schemeClr val="accent3">
                    <a:lumMod val="50000"/>
                  </a:schemeClr>
                </a:solidFill>
              </a:rPr>
              <a:t>22. Для борьбы с вредителями сельскохозяйственных растений в специальных лабораториях разводят крошечных насекомых – </a:t>
            </a:r>
            <a:r>
              <a:rPr lang="ru-RU" b="1" dirty="0" err="1">
                <a:solidFill>
                  <a:schemeClr val="accent3">
                    <a:lumMod val="50000"/>
                  </a:schemeClr>
                </a:solidFill>
              </a:rPr>
              <a:t>трихограмм</a:t>
            </a:r>
            <a:r>
              <a:rPr lang="ru-RU" b="1" dirty="0">
                <a:solidFill>
                  <a:schemeClr val="accent3">
                    <a:lumMod val="50000"/>
                  </a:schemeClr>
                </a:solidFill>
              </a:rPr>
              <a:t>, которые откладывают свои яйца в яйца насекомых-вредителей. Как называется этот способ борьбы с вредителями культурных растений, и какие преимущества он имеет по сравнению с другими способами борьбы? </a:t>
            </a:r>
          </a:p>
        </p:txBody>
      </p:sp>
    </p:spTree>
    <p:extLst>
      <p:ext uri="{BB962C8B-B14F-4D97-AF65-F5344CB8AC3E}">
        <p14:creationId xmlns:p14="http://schemas.microsoft.com/office/powerpoint/2010/main" val="2514789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299</TotalTime>
  <Words>2611</Words>
  <Application>Microsoft Office PowerPoint</Application>
  <PresentationFormat>Экран (4:3)</PresentationFormat>
  <Paragraphs>228</Paragraphs>
  <Slides>62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Эркер</vt:lpstr>
      <vt:lpstr>Особенности решения и оценивания заданий 22-28 ЕГЭ по биологии  в 2018-2019гг. </vt:lpstr>
      <vt:lpstr>Изменения в КИМ ЕГЭ по биологии в 2019 году  Изменена модель задания в линии 2 (вместо двухбалльного задания с множественным выбором предложено однобалльное задание на работу с таблицей).  Максимальный первичный балл за выполнение всей работы уменьшен с 59 до 58.</vt:lpstr>
      <vt:lpstr>Линия 22</vt:lpstr>
      <vt:lpstr>22. Почему для получения хорошего урожая густые всходы моркови и свёклы надо прореживать? </vt:lpstr>
      <vt:lpstr>Ответ участника 1</vt:lpstr>
      <vt:lpstr>Презентация PowerPoint</vt:lpstr>
      <vt:lpstr>Ответ участника 2</vt:lpstr>
      <vt:lpstr>Презентация PowerPoint</vt:lpstr>
      <vt:lpstr>Пример 2.</vt:lpstr>
      <vt:lpstr>Презентация PowerPoint</vt:lpstr>
      <vt:lpstr>Ответ участника 1:</vt:lpstr>
      <vt:lpstr>Презентация PowerPoint</vt:lpstr>
      <vt:lpstr>Ответ участника 2:</vt:lpstr>
      <vt:lpstr>Презентация PowerPoint</vt:lpstr>
      <vt:lpstr>Задания линии 23 предусматривают работу с изображением биологического объекта. В этих заданиях требуется определить объект и дать его характеристику. </vt:lpstr>
      <vt:lpstr>Презентация PowerPoint</vt:lpstr>
      <vt:lpstr>Ответ участника 1:</vt:lpstr>
      <vt:lpstr>Презентация PowerPoint</vt:lpstr>
      <vt:lpstr>Ответ участника 2:</vt:lpstr>
      <vt:lpstr>Презентация PowerPoint</vt:lpstr>
      <vt:lpstr>Пример 2.</vt:lpstr>
      <vt:lpstr>Презентация PowerPoint</vt:lpstr>
      <vt:lpstr>Ответ участника 1:</vt:lpstr>
      <vt:lpstr>Презентация PowerPoint</vt:lpstr>
      <vt:lpstr>Ответ участника 2:</vt:lpstr>
      <vt:lpstr>Презентация PowerPoint</vt:lpstr>
      <vt:lpstr>Задания линии 24 предусматривают работу с биологическим текстом, в котором требуется исправить ошибки. </vt:lpstr>
      <vt:lpstr>Презентация PowerPoint</vt:lpstr>
      <vt:lpstr>Ответ участника 1:</vt:lpstr>
      <vt:lpstr>Презентация PowerPoint</vt:lpstr>
      <vt:lpstr>Ответ участника 2:</vt:lpstr>
      <vt:lpstr>Презентация PowerPoint</vt:lpstr>
      <vt:lpstr>Пример 2.</vt:lpstr>
      <vt:lpstr>Презентация PowerPoint</vt:lpstr>
      <vt:lpstr>Ответ участника 1:</vt:lpstr>
      <vt:lpstr>Презентация PowerPoint</vt:lpstr>
      <vt:lpstr>Ответ участника 2:</vt:lpstr>
      <vt:lpstr>Презентация PowerPoint</vt:lpstr>
      <vt:lpstr>Задания линии 25  направлены на проверку знаний и умений по разделам биологии основной школы «Растения», «Бактерии, грибы, лишайники», «Животные», «Человек и его здоровье». </vt:lpstr>
      <vt:lpstr>Презентация PowerPoint</vt:lpstr>
      <vt:lpstr>Ответ участника 1:</vt:lpstr>
      <vt:lpstr>Презентация PowerPoint</vt:lpstr>
      <vt:lpstr>Ответ: выпускника 2:</vt:lpstr>
      <vt:lpstr>Презентация PowerPoint</vt:lpstr>
      <vt:lpstr>Пример 2.</vt:lpstr>
      <vt:lpstr>Презентация PowerPoint</vt:lpstr>
      <vt:lpstr>Ответ выпускника 1</vt:lpstr>
      <vt:lpstr>Презентация PowerPoint</vt:lpstr>
      <vt:lpstr>Ответ участника 2</vt:lpstr>
      <vt:lpstr>Презентация PowerPoint</vt:lpstr>
      <vt:lpstr>Задания линии 26 проверяют знания и умения по блокам «Эволюция» и «Экология».  Задания линии 27 проверяют умения решать задачи по цитологии, обосновывать ход решения и объяснять полученные результаты.  Задания линии 28 проверяют умения решать задачи по генетике, составлять схему решения задачи и объяснять полученные результаты.</vt:lpstr>
      <vt:lpstr>Варианты задания № 26, решения и пояснения  Пример 1.  Какие ароморфозы обеспечили развитие древнейших организмов в архее и протерозое? Укажите не менее четырех ароморфных признаков и их значение в эволюции.  Элементы ответа:  1.Появление фотосинтеза обеспечило первичный синтез органических веществ из неорганических, накопление кислорода в воде и атмосфере, образование озонового экрана. 2.Появление аэробного обмена веществ обеспечило синтез большого количества АТФ и снабжение организма энергией. 3.Половой процесс привел к появлению у организмов разнообразных признаков — материала для эволюции. 4.Появление многоклеточности привело к дифференциации клеток, тканей и органов. Появление эукариот обеспечило разнообразие царств живой природы.  Примечание: если экзаменуемый не выполнит задание «Укажите», «Объясните», то потеряет 2 балла.   </vt:lpstr>
      <vt:lpstr>Пример 2.  Что происходит с признаками и характеристиками организмов при дивергентном видообразовании? Какие движущие силы эволюции лежат в основе этого процесса? Какая форма естественного отбора лежит в основе этого процесса?  Элементы ответа:  При дивергенции происходит расхождение признаков. Дивергенция обусловлена наследственной изменчивостью, борьбой за существование и естественным отбором. Движущая форма естественного отбора, ведущая к полиморфизму.  Примечание: В некоторых вопросах подобного типа нужно будет говорить о дизруптивной форме отбора. </vt:lpstr>
      <vt:lpstr>Задание 27: что нового?  В первую очередь будут встречаться варианты заданий на генные мутации, но и хромосомные, и геномные мутации тоже уместно повторить. Часть заданий связана с синтезом белка. Здесь важно понимать: алгоритм решения задачи зависит от того, как она сформулирована. Если задание начинается со слов «известно, что все виды РНК транскрибируются на ДНК» — это одна последовательность синтеза, но может быть предложено и просто синтезировать фрагмент полипептида.  Независимо от формулировки, крайне важно напомнить ученикам, как правильно писать последовательности нуклеотидов ДНК: без пробелов, дефисов и запятых, сплошной последовательностью знаков. Чтобы грамотно решать задачи, нужно внимательно читать вопрос, обращая внимание на дополнительные комментарии. Вопрос может звучать так: какие изменения могут произойти в гене в результате мутации, если в белке одна аминокислота заменилась на другую? Какое свойство генетического кода определяет возможность существования разных фрагментов мутированной молекулы ДНК? Может быть также дано задание восстановить фрагмент ДНК в соответствии с мутацией. Если в задаче встречается формулировка «объясните, используя свои знания о свойствах генетического кода», уместно будет перечислить все свойства, которые известны учащимся: избыточность, вырожденность, неперекрываемость и т.д.  Какие темы должны быть изучены, чтобы успешно решать задачи 27 линии? Митоз, мейоз, циклы развития растений: водорослей, мхов, папоротников, голосеменных, покрытосеменных. Микроспорогенез и макроспорогенез у голосеменных и покрытосеменных.  </vt:lpstr>
      <vt:lpstr>Разбираем примеры задач  Пример 1. Фрагмент цепи ДНК имеет следующую последовательность: ТТТГЦГАТГЦЦЦГЦА. Определите последовательность аминокислот в полипептиде и обоснуйте свой ответ. Какие изменения могут произойти в гене в результате мутации в, если в белке третья аминокислота заменилась на аминокислоту ЦИС? Какое свойство генетического кода определяет возможность существования разных фрагментов мутированной молекулы ДНК? Ответ поясните, используя таблицу генетического кода.  Решение. Лучше всего действовать по проверенному алгоритму: определяем последовательность аминокислот во фрагменте; пишем, что произойдет при замене одной аминокислоты; делаем вывод, что имеет место вырожденность генетического кода: одна аминокислота кодируется более чем одним триплетом.   </vt:lpstr>
      <vt:lpstr>Пример 2.  Хромосомный набор соматических клеток пшеницы равен 28. Определите хромосомный набор и число молекул ДНК в одной из клеток семязачатка перед началом мейоза, в анафазе мейоза I и анафазе мейоза II. Объясните, какие процессы происходят в эти периоды и как они влияют на изменение числа ДНК и хромосом.  Решение.  Здесь важно запомнить: если в задаче просят определить хромосомный набор и число молекул ДНК, к тому же показывают цифры — не ограничивайтесь формулой: обязательно указывайте числа.  В решении обязательны этапы: указать начальное число молекул ДНК. В данном случае это 56 — так как они удваиваются, а число хромосом не изменяется; описать анафазу мейоза I: к полюсам расходятся гомологичные хромосомы; описать анафазу мейоза II: число молекул ДНК — 28, хромосом — 28, к полюсам расходятся сестринские хроматиды-хромосомы, так как после редукционного деления мейоза I число хромосом и ДНК уменьшилось в 2 раза.  </vt:lpstr>
      <vt:lpstr>Пример 3.  Какой хромосомный набор характерен для клеток пыльцевого зерна и спермиев сосны? Из каких исходных клеток и в результате какого деления образуются эти клетки?  Решение.  Задача сформулирована прозрачно, ответ прост и легко разбивается на компоненты: клетки пыльцевого зерна и спермии имеют гаплоидный набор хромосом; клетки пыльцевого зерна развиваются из гаплоидных спор — митозом; спермии — из клеток пыльцевого зерна (генеративной клетки), тоже митозом.  </vt:lpstr>
      <vt:lpstr>ПРИМЕР 4. Какой хромосомный набор характерен для клеток зародыша и эндосперма семени, листьев цветкового растения. Объясните результат в каждом случае. Ответ:  1) в клетках зародыша семени диплоидный набор хромосом – 2n, так как зародыш развивается из зиготы – оплодотворённой яйцеклетки;  2) в клетках эндосперма семени триплоидный набор хромосом – 3n, так как образуется при слиянии двух ядер центральной клетки семязачатка (2n) и одного спермия (n);  3) клетки листьев цветкового растения имеют диплоидный набор хромосом – 2n, так как взрослое растение развивается из зародыша. </vt:lpstr>
      <vt:lpstr>В 2019 году будут все типы задач без исходных данных, по конечным результатам.  У уток признаки хохлатости и качества оперения аутосомные несцепленные. В гомозиготном доминантном состоянии ген хохлатости вызывает гибель эмбрионов. В скрещивании хохлатых с нормальным оперением уток и хохлатых с нормальным оперением селезней часть потомства получилась без хохолка и с шелковистым оперением. При скрещивании полученных в первом поколении хохлатых уток с нормальным оперением (гомозиготных) и селезней с таким же генотипом, получились две фенотипические группы потомков. Составьте схему решения задачи. Определите генотипы родительских особей, генотипы и фенотипы полученного потомства в первом и во втором скрещиваниях. Определите и поясните фенотипическое расщепление в первом и во втором скрещиваниях.  Схема решения задачи включает:  1) P ♀ AaBb × ♂ AaBb хохлатые с нормальным оперением хохлатые с нормальным оперением G AB, Ab, aB, ab AB, Ab, aB, ab F1 1аabb – без хохолка с шелковистым оперением; 6(2AaB В, 4АаВb) – хохлатые с нормальным оперением; 2Aabb – хохлатые с шелковистым оперением; 3(1ааВВ, 2ааВb) – без хохолка с нормальным оперением;  2) P ♀ AaB В × ♂ AaB В G AB, aB, AB, aB F1 2 АаВВ – хохлатые с нормальным оперением; 1 ааВВ – без хохолка с нормальным оперением;  3) в первом скрещивании фенотипическое расщепление – 1:6:2:3, так как особи с генотипами ААВВ, ААBb, ААbb погибают; во втором скрещивании фенотипическое расщепление – 2:1, так как особи с генотипом AAВВ погибают на эмбриональной стадии. (Допускается иная генетическая символика.)</vt:lpstr>
      <vt:lpstr>ЗАДАНИЕ №27. РЕШЕНИЕ ЗАДАЧ ПО ГЕНЕТИКЕ</vt:lpstr>
      <vt:lpstr>По изображённой на рисунке родословной определите и объясните характер наследования признака, выделенного черным цветом (доминантный или рецессивный, сцеплен или не сцеплен с полом). Определите все возможные генотипы родителей, потомков, обозначенных на рисунке цифрами 1, 2, 4, 5, 6, 7. Какова вероятность рождения ребёнка с признаком, выделенным чёрным цветом, у родителей 3, 4? </vt:lpstr>
      <vt:lpstr>По изображённой на рисунке родословной определите и обоснуйте генотипы родителей, потомков, обозначенных на схеме цифрами 1, 6, 7. Установите вероятность рождения ребенка с исследуемым признаком у женщины под № 6, если в семье её супруга этот признак никогда не наблюдался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решения и оценивания заданий 22-28 ЕГЭ по биологии</dc:title>
  <dc:creator>user</dc:creator>
  <cp:lastModifiedBy>hp</cp:lastModifiedBy>
  <cp:revision>33</cp:revision>
  <dcterms:created xsi:type="dcterms:W3CDTF">2018-09-27T12:21:16Z</dcterms:created>
  <dcterms:modified xsi:type="dcterms:W3CDTF">2018-10-30T17:31:44Z</dcterms:modified>
</cp:coreProperties>
</file>