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2" r:id="rId4"/>
    <p:sldId id="259" r:id="rId5"/>
    <p:sldId id="269" r:id="rId6"/>
    <p:sldId id="270" r:id="rId7"/>
    <p:sldId id="271" r:id="rId8"/>
    <p:sldId id="263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AFD46-2DEB-4416-B67C-FD072C74AA7B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6F4F-C2E4-4968-B788-E3242F048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69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58399"/>
            <a:ext cx="8280920" cy="2237426"/>
          </a:xfrm>
          <a:prstGeom prst="rect">
            <a:avLst/>
          </a:prstGeom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9795" y="4581128"/>
            <a:ext cx="7772400" cy="172819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Авторы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разработчики: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Овсянникова А.А., учитель физики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Бирюкова С.В., учитель биологии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«Лицей №87 имени Л. И. Новиковой»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3" y="2638858"/>
            <a:ext cx="81369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Тип урока: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урок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открытия новых знаний, обретения новых умений и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навыков (проблемный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урок)</a:t>
            </a:r>
          </a:p>
          <a:p>
            <a:pPr algn="ctr">
              <a:spcAft>
                <a:spcPts val="0"/>
              </a:spcAft>
            </a:pPr>
            <a:r>
              <a:rPr lang="ru-RU" sz="2800" b="1" dirty="0" err="1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Межпредметные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связи: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биология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и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физика</a:t>
            </a:r>
            <a:endParaRPr lang="ru-RU" sz="2800" dirty="0">
              <a:solidFill>
                <a:schemeClr val="bg2">
                  <a:lumMod val="10000"/>
                </a:schemeClr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8054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56511"/>
              </p:ext>
            </p:extLst>
          </p:nvPr>
        </p:nvGraphicFramePr>
        <p:xfrm>
          <a:off x="403342" y="1196752"/>
          <a:ext cx="8345121" cy="5070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6493"/>
                <a:gridCol w="5048628"/>
              </a:tblGrid>
              <a:tr h="982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Сегодня я узнал …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12806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понял, что…..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</a:tr>
              <a:tr h="12806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Меня удивило…….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12806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Урок дал мне для жизни……..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425345"/>
            <a:ext cx="8352928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№4. Рефлексия. Закончите предложения, оценив значимость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знаний, полученных </a:t>
            </a:r>
            <a:r>
              <a:rPr kumimoji="0" lang="ru-RU" alt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уроке лично для себя. Заполните таблицу.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1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11565"/>
            <a:ext cx="46085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Интегрированный урок был проведен 29.11.16 г в 6»А» классе.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Интегрируемые предметы: физика, биология.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данном классе предмет физика преподается с пятого класса в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амках экспериментальной площадки Открытого Института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«Развивающее образование»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Москва по системе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Д.Б.Эльконина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В.В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Давыдова.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619559"/>
            <a:ext cx="3917940" cy="558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945992"/>
              </p:ext>
            </p:extLst>
          </p:nvPr>
        </p:nvGraphicFramePr>
        <p:xfrm>
          <a:off x="251519" y="46513"/>
          <a:ext cx="8640960" cy="6696418"/>
        </p:xfrm>
        <a:graphic>
          <a:graphicData uri="http://schemas.openxmlformats.org/drawingml/2006/table">
            <a:tbl>
              <a:tblPr firstRow="1" firstCol="1" bandRow="1"/>
              <a:tblGrid>
                <a:gridCol w="1800201"/>
                <a:gridCol w="3581939"/>
                <a:gridCol w="3258820"/>
              </a:tblGrid>
              <a:tr h="4404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Виды целей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Учащиеся научатся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Учащиеся получат возможность научиться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6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Цель-предмет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(познавательный предметный результат)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- определять  явления смачивания,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Calibri"/>
                        </a:rPr>
                        <a:t>несмачивания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 и капиллярности;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- определять и находить примеры этих явлений в природе и технике;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- определять сферу применения этих явлений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- распознавать явления смачивания,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Calibri"/>
                        </a:rPr>
                        <a:t>несмачивания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 и капиллярности;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- приводить примеры смачивания,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Calibri"/>
                        </a:rPr>
                        <a:t>несмачивания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 и капиллярности в природе и технике (в биологии и физике)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0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Цель-способ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(развивающий, метапредметный результат)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- выявлять зависимость высоты подъема жидкости от диаметра капилляра, от рода жидкости;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- объяснять значение смачивания в промышленности и в быту;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- объяснять явление капиллярности у растений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Times New Roman"/>
                        </a:rPr>
                        <a:t>- применять полученные знания при решении качественных задач, имеющих практическое значение;</a:t>
                      </a:r>
                    </a:p>
                    <a:p>
                      <a:pPr algn="just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- прогнозировать результат своей деятельности;</a:t>
                      </a:r>
                      <a:endParaRPr lang="ru-RU" sz="1400" b="1" dirty="0">
                        <a:effectLst/>
                        <a:latin typeface="Times New Roman"/>
                      </a:endParaRPr>
                    </a:p>
                    <a:p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- осуществлять рефлексивный контроль;</a:t>
                      </a:r>
                      <a:endParaRPr lang="ru-RU" sz="1400" b="1" dirty="0">
                        <a:effectLst/>
                        <a:latin typeface="Times New Roman"/>
                      </a:endParaRPr>
                    </a:p>
                    <a:p>
                      <a:pPr algn="just"/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- объяснять свой выбор, строить фразы, отвечать на поставленный вопрос, аргументировать;</a:t>
                      </a:r>
                      <a:endParaRPr lang="ru-RU" sz="1400" b="1" dirty="0">
                        <a:effectLst/>
                        <a:latin typeface="Times New Roman"/>
                      </a:endParaRPr>
                    </a:p>
                    <a:p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- применять правила делового сотрудничества.</a:t>
                      </a:r>
                      <a:endParaRPr lang="ru-RU" sz="1400" b="1" dirty="0">
                        <a:effectLst/>
                        <a:latin typeface="Times New Roman"/>
                      </a:endParaRP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1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Цель-ценность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(воспитывающий, личностный результат)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- выражать различные эмоции, связанные с обнаружением имеющегося знания-незнания;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- проявлять заинтересованность в поиске способа действия;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проявлять терпение и доброжелательность в субъект-субъектных отношениях  при осуществлении  поиска способа действия в парах</a:t>
                      </a:r>
                      <a:endParaRPr lang="ru-RU" sz="1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мотивировать свои действия;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выражать положительное отношение к процессу познания;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оценивать собственную учебную деятельность: свои достижения, ответственность, причины неудач;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- сравнивать разные точки зрения.</a:t>
                      </a:r>
                    </a:p>
                  </a:txBody>
                  <a:tcPr marL="34515" marR="34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78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33695"/>
              </p:ext>
            </p:extLst>
          </p:nvPr>
        </p:nvGraphicFramePr>
        <p:xfrm>
          <a:off x="179513" y="332656"/>
          <a:ext cx="8856984" cy="619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561"/>
                <a:gridCol w="7070423"/>
              </a:tblGrid>
              <a:tr h="63118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Этап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урока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этапа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08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b="1" i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Актуализация знаний</a:t>
                      </a:r>
                      <a:endParaRPr lang="ru-RU" sz="1800" b="1" i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актуализация имеющихся знаний; развитие познавательных интересов и инициативы учащихся; формирование коммуникативных умений.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3340"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Создание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проблемной ситуации</a:t>
                      </a:r>
                      <a:endParaRPr lang="ru-RU" sz="1800" b="1" i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вызвать у учащихся  эмоциональную реакцию затруднения.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99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Целеполагание</a:t>
                      </a:r>
                      <a:endParaRPr lang="ru-RU" sz="1800" b="1" i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познавательных мотивов учебной деятельности.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40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Планирование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способности анализировать, сравнивать имеющийся учебный материал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40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Открытие нового знания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основ теоретического мышления, развитие умений находить общее, высказывать свою точку зрения.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40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Применение нового знания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применить знания в новой ситуации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40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способности объективно оценивать меру своего продвижения к цели урока.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8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04664"/>
            <a:ext cx="8183880" cy="612068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Учебная </a:t>
            </a:r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урока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объяснить капиллярные явления в биологии и физике?»</a:t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Исходное состояние обучающихся:</a:t>
            </a:r>
            <a:b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Знают о явлениях смачивания и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несмачивания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 существовании капилляров и явлений с ними связанных;</a:t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умеют выполнять инструкции, точно следовать образцу и простейшим алгоритмам; самостоятельно устанавливать последовательность действий для решения учебной задачи;</a:t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понимают, что усвоено, а что ещё нужно усвоить; устанавливают соответствие полученного результата поставленной цели; соотносят правильность выбора, планирования, выполнения и результата действия с требованиями конкретной задачи.</a:t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2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352928" cy="4464496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фрагментарное рассмотрение фактического материала из различных учебных дисциплин (биологии и физики);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выделение метазнаний в предметах единого цикла;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постановка вопросов смежного характера, общих для ряда предметов, идей, теорий, законов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постановка учебных проблем и проблемных ситуаций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межпредметного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характера; </a:t>
            </a:r>
            <a:b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формирование общих для родственных дисциплин понятий, расширение признаков предметных понятий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Способы реализации </a:t>
            </a:r>
            <a:r>
              <a:rPr lang="ru-RU" sz="28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межпредметных</a:t>
            </a:r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связей</a:t>
            </a:r>
          </a:p>
        </p:txBody>
      </p:sp>
    </p:spTree>
    <p:extLst>
      <p:ext uri="{BB962C8B-B14F-4D97-AF65-F5344CB8AC3E}">
        <p14:creationId xmlns:p14="http://schemas.microsoft.com/office/powerpoint/2010/main" val="425725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38132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700" u="sng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Структура и виды </a:t>
            </a:r>
            <a:r>
              <a:rPr lang="ru-RU" sz="2700" u="sng" dirty="0" err="1">
                <a:solidFill>
                  <a:srgbClr val="000000"/>
                </a:solidFill>
                <a:effectLst/>
                <a:latin typeface="Times New Roman"/>
                <a:ea typeface="Calibri"/>
              </a:rPr>
              <a:t>межпредметных</a:t>
            </a:r>
            <a:r>
              <a:rPr lang="ru-RU" sz="2700" u="sng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700" u="sng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связей</a:t>
            </a:r>
            <a:r>
              <a:rPr lang="ru-RU" sz="2700" u="sng" dirty="0">
                <a:effectLst/>
                <a:latin typeface="Times New Roman"/>
                <a:ea typeface="Calibri"/>
              </a:rPr>
              <a:t/>
            </a:r>
            <a:br>
              <a:rPr lang="ru-RU" sz="2700" u="sng" dirty="0">
                <a:effectLst/>
                <a:latin typeface="Times New Roman"/>
                <a:ea typeface="Calibri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- по </a:t>
            </a:r>
            <a: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составу – 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понятия </a:t>
            </a:r>
            <a: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(смачивание-</a:t>
            </a:r>
            <a:r>
              <a:rPr lang="ru-RU" sz="2700" dirty="0" err="1">
                <a:solidFill>
                  <a:schemeClr val="tx1"/>
                </a:solidFill>
                <a:effectLst/>
                <a:latin typeface="Times New Roman"/>
                <a:ea typeface="Calibri"/>
              </a:rPr>
              <a:t>несмачивание</a:t>
            </a:r>
            <a: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, капиллярные явления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);  </a:t>
            </a:r>
            <a: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/>
            </a:r>
            <a:b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- по </a:t>
            </a:r>
            <a: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способу – логические, методологические приёмы и формы учебного процесса, при помощи которых реализуются  связи в содержании (проблемные вопросы, работа с информацией, составление схемы-кластера); </a:t>
            </a:r>
            <a:b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- по </a:t>
            </a:r>
            <a: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направленности – формирование общих умений и навыков, комплексное использование знаний при решении учебных задач. </a:t>
            </a:r>
            <a:b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</a:br>
            <a:r>
              <a:rPr lang="ru-RU" sz="2700" dirty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(Учащиеся сами формулируют тему урока, определяют учебную задачу урока, определив границы знания и незнания; формулируют затруднения и осуществляют коррекцию самостоятельно,  дают оценку деятельности по ее результатам)</a:t>
            </a:r>
            <a:r>
              <a:rPr lang="ru-RU" sz="2700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.</a:t>
            </a:r>
            <a:r>
              <a:rPr lang="ru-RU" sz="3200" dirty="0">
                <a:effectLst/>
                <a:latin typeface="Times New Roman"/>
                <a:ea typeface="Calibri"/>
              </a:rPr>
              <a:t/>
            </a:r>
            <a:br>
              <a:rPr lang="ru-RU" sz="3200" dirty="0">
                <a:effectLst/>
                <a:latin typeface="Times New Roman"/>
                <a:ea typeface="Calibri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18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644237" y="530931"/>
            <a:ext cx="7743894" cy="206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Маршрутный лист ученика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Фамилия, имя:_____________________________________________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урока: ________________________________________________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№1. Сформулируй и запиши вопросы, что ты не знаешь о капиллярных явлениях, и что тебе хотелось бы узнать.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614942"/>
              </p:ext>
            </p:extLst>
          </p:nvPr>
        </p:nvGraphicFramePr>
        <p:xfrm>
          <a:off x="899592" y="2708920"/>
          <a:ext cx="6788814" cy="1402080"/>
        </p:xfrm>
        <a:graphic>
          <a:graphicData uri="http://schemas.openxmlformats.org/drawingml/2006/table">
            <a:tbl>
              <a:tblPr firstRow="1" firstCol="1" bandRow="1"/>
              <a:tblGrid>
                <a:gridCol w="2581238"/>
                <a:gridCol w="526126"/>
                <a:gridCol w="3681450"/>
              </a:tblGrid>
              <a:tr h="1161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Капиллярные явления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4?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646904" y="4221088"/>
            <a:ext cx="7741227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№2. Внимательно прочитай статью «Капиллярные явления» и ответь на вопрос: от чего зависит высота подъёма жидкости в капилляре?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 на вопрос: </a:t>
            </a:r>
            <a:endParaRPr lang="ru-RU" sz="16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01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494808" y="1555961"/>
            <a:ext cx="8108803" cy="4378651"/>
            <a:chOff x="1060" y="8471"/>
            <a:chExt cx="9430" cy="4101"/>
          </a:xfrm>
        </p:grpSpPr>
        <p:sp>
          <p:nvSpPr>
            <p:cNvPr id="9" name="Прямоугольник 1"/>
            <p:cNvSpPr>
              <a:spLocks noChangeArrowheads="1"/>
            </p:cNvSpPr>
            <p:nvPr/>
          </p:nvSpPr>
          <p:spPr bwMode="auto">
            <a:xfrm>
              <a:off x="3773" y="8471"/>
              <a:ext cx="3705" cy="85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385D8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Капиллярные явления</a:t>
              </a:r>
              <a:endPara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2"/>
            <p:cNvSpPr>
              <a:spLocks noChangeArrowheads="1"/>
            </p:cNvSpPr>
            <p:nvPr/>
          </p:nvSpPr>
          <p:spPr bwMode="auto">
            <a:xfrm>
              <a:off x="1060" y="9905"/>
              <a:ext cx="3016" cy="5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385D8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800" b="1" dirty="0">
                  <a:solidFill>
                    <a:srgbClr val="00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</a:t>
              </a:r>
              <a:r>
                <a:rPr kumimoji="0" lang="ru-RU" altLang="ru-RU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рименение</a:t>
              </a:r>
              <a:endPara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4"/>
            <p:cNvSpPr>
              <a:spLocks noChangeArrowheads="1"/>
            </p:cNvSpPr>
            <p:nvPr/>
          </p:nvSpPr>
          <p:spPr bwMode="auto">
            <a:xfrm>
              <a:off x="4460" y="10131"/>
              <a:ext cx="3119" cy="156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385D8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Смачивание и </a:t>
              </a:r>
              <a:r>
                <a:rPr kumimoji="0" lang="ru-RU" altLang="ru-RU" sz="28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несмачивание</a:t>
              </a:r>
              <a:r>
                <a:rPr kumimoji="0" lang="ru-RU" altLang="ru-RU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поверхностей жидкостью </a:t>
              </a:r>
              <a:endPara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Прямоугольник 14"/>
            <p:cNvSpPr>
              <a:spLocks noChangeArrowheads="1"/>
            </p:cNvSpPr>
            <p:nvPr/>
          </p:nvSpPr>
          <p:spPr bwMode="auto">
            <a:xfrm>
              <a:off x="8000" y="9836"/>
              <a:ext cx="2490" cy="158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385D8A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Высота столба жидкости в капилляре</a:t>
              </a:r>
              <a:endPara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AutoShape 10"/>
            <p:cNvSpPr>
              <a:spLocks noChangeShapeType="1"/>
            </p:cNvSpPr>
            <p:nvPr/>
          </p:nvSpPr>
          <p:spPr bwMode="auto">
            <a:xfrm flipH="1">
              <a:off x="2817" y="9202"/>
              <a:ext cx="956" cy="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AutoShape 9"/>
            <p:cNvSpPr>
              <a:spLocks noChangeShapeType="1"/>
            </p:cNvSpPr>
            <p:nvPr/>
          </p:nvSpPr>
          <p:spPr bwMode="auto">
            <a:xfrm>
              <a:off x="5910" y="9411"/>
              <a:ext cx="23" cy="7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8"/>
            <p:cNvSpPr>
              <a:spLocks noChangeShapeType="1"/>
            </p:cNvSpPr>
            <p:nvPr/>
          </p:nvSpPr>
          <p:spPr bwMode="auto">
            <a:xfrm>
              <a:off x="7579" y="9166"/>
              <a:ext cx="994" cy="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utoShape 7"/>
            <p:cNvSpPr>
              <a:spLocks noChangeShapeType="1"/>
            </p:cNvSpPr>
            <p:nvPr/>
          </p:nvSpPr>
          <p:spPr bwMode="auto">
            <a:xfrm flipH="1">
              <a:off x="1256" y="10492"/>
              <a:ext cx="426" cy="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6"/>
            <p:cNvSpPr>
              <a:spLocks noChangeShapeType="1"/>
            </p:cNvSpPr>
            <p:nvPr/>
          </p:nvSpPr>
          <p:spPr bwMode="auto">
            <a:xfrm>
              <a:off x="2431" y="10492"/>
              <a:ext cx="34" cy="1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5"/>
            <p:cNvSpPr>
              <a:spLocks noChangeShapeType="1"/>
            </p:cNvSpPr>
            <p:nvPr/>
          </p:nvSpPr>
          <p:spPr bwMode="auto">
            <a:xfrm>
              <a:off x="3295" y="10492"/>
              <a:ext cx="449" cy="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4"/>
            <p:cNvSpPr>
              <a:spLocks noChangeShapeType="1"/>
            </p:cNvSpPr>
            <p:nvPr/>
          </p:nvSpPr>
          <p:spPr bwMode="auto">
            <a:xfrm>
              <a:off x="5933" y="11662"/>
              <a:ext cx="35" cy="9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3"/>
            <p:cNvSpPr>
              <a:spLocks noChangeShapeType="1"/>
            </p:cNvSpPr>
            <p:nvPr/>
          </p:nvSpPr>
          <p:spPr bwMode="auto">
            <a:xfrm flipH="1">
              <a:off x="8421" y="11472"/>
              <a:ext cx="358" cy="6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2"/>
            <p:cNvSpPr>
              <a:spLocks noChangeShapeType="1"/>
            </p:cNvSpPr>
            <p:nvPr/>
          </p:nvSpPr>
          <p:spPr bwMode="auto">
            <a:xfrm>
              <a:off x="9955" y="11473"/>
              <a:ext cx="403" cy="6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831272" y="525869"/>
            <a:ext cx="7485144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№3. Поработайте в парах и закончите составление схемы-кластера о капиллярных явлениях: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32"/>
          <p:cNvSpPr>
            <a:spLocks noChangeArrowheads="1"/>
          </p:cNvSpPr>
          <p:nvPr/>
        </p:nvSpPr>
        <p:spPr bwMode="auto">
          <a:xfrm>
            <a:off x="831272" y="106224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38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123</TotalTime>
  <Words>572</Words>
  <Application>Microsoft Office PowerPoint</Application>
  <PresentationFormat>Экран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 Учебная задача урока: «Как объяснить капиллярные явления в биологии и физике?» Исходное состояние обучающихся: Знают о явлениях смачивания и несмачивания, о существовании капилляров и явлений с ними связанных; умеют выполнять инструкции, точно следовать образцу и простейшим алгоритмам; самостоятельно устанавливать последовательность действий для решения учебной задачи; понимают, что усвоено, а что ещё нужно усвоить; устанавливают соответствие полученного результата поставленной цели; соотносят правильность выбора, планирования, выполнения и результата действия с требованиями конкретной задачи. </vt:lpstr>
      <vt:lpstr>- фрагментарное рассмотрение фактического материала из различных учебных дисциплин (биологии и физики); - выделение метазнаний в предметах единого цикла; - постановка вопросов смежного характера, общих для ряда предметов, идей, теорий, законов - постановка учебных проблем и проблемных ситуаций межпредметного характера;  - формирование общих для родственных дисциплин понятий, расширение признаков предметных понятий </vt:lpstr>
      <vt:lpstr>Структура и виды межпредметных связей - по составу – понятия (смачивание-несмачивание, капиллярные явления);   - по способу – логические, методологические приёмы и формы учебного процесса, при помощи которых реализуются  связи в содержании (проблемные вопросы, работа с информацией, составление схемы-кластера);  - по направленности – формирование общих умений и навыков, комплексное использование знаний при решении учебных задач.  (Учащиеся сами формулируют тему урока, определяют учебную задачу урока, определив границы знания и незнания; формулируют затруднения и осуществляют коррекцию самостоятельно,  дают оценку деятельности по ее результатам).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А. Овсянникова</dc:creator>
  <cp:lastModifiedBy>hp</cp:lastModifiedBy>
  <cp:revision>14</cp:revision>
  <dcterms:created xsi:type="dcterms:W3CDTF">2016-12-01T07:51:17Z</dcterms:created>
  <dcterms:modified xsi:type="dcterms:W3CDTF">2016-12-18T17:14:43Z</dcterms:modified>
</cp:coreProperties>
</file>