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2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8C06C7C-2277-481D-BC9E-221277E49C46}" type="datetimeFigureOut">
              <a:rPr lang="ru-RU" smtClean="0"/>
              <a:t>20.03.2019</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26F3643-5D37-47B3-8561-592913B3113E}"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8C06C7C-2277-481D-BC9E-221277E49C46}" type="datetimeFigureOut">
              <a:rPr lang="ru-RU" smtClean="0"/>
              <a:t>20.03.2019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26F3643-5D37-47B3-8561-592913B3113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C06C7C-2277-481D-BC9E-221277E49C46}" type="datetimeFigureOut">
              <a:rPr lang="ru-RU" smtClean="0"/>
              <a:t>20.03.2019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26F3643-5D37-47B3-8561-592913B3113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8C06C7C-2277-481D-BC9E-221277E49C46}" type="datetimeFigureOut">
              <a:rPr lang="ru-RU" smtClean="0"/>
              <a:t>20.03.2019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26F3643-5D37-47B3-8561-592913B3113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8C06C7C-2277-481D-BC9E-221277E49C46}" type="datetimeFigureOut">
              <a:rPr lang="ru-RU" smtClean="0"/>
              <a:t>20.03.2019</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26F3643-5D37-47B3-8561-592913B3113E}"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8C06C7C-2277-481D-BC9E-221277E49C46}" type="datetimeFigureOut">
              <a:rPr lang="ru-RU" smtClean="0"/>
              <a:t>20.03.2019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26F3643-5D37-47B3-8561-592913B3113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8C06C7C-2277-481D-BC9E-221277E49C46}" type="datetimeFigureOut">
              <a:rPr lang="ru-RU" smtClean="0"/>
              <a:t>20.03.2019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26F3643-5D37-47B3-8561-592913B3113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D8C06C7C-2277-481D-BC9E-221277E49C46}" type="datetimeFigureOut">
              <a:rPr lang="ru-RU" smtClean="0"/>
              <a:t>20.03.2019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26F3643-5D37-47B3-8561-592913B3113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8C06C7C-2277-481D-BC9E-221277E49C46}" type="datetimeFigureOut">
              <a:rPr lang="ru-RU" smtClean="0"/>
              <a:t>20.03.2019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26F3643-5D37-47B3-8561-592913B3113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8C06C7C-2277-481D-BC9E-221277E49C46}" type="datetimeFigureOut">
              <a:rPr lang="ru-RU" smtClean="0"/>
              <a:t>20.03.2019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26F3643-5D37-47B3-8561-592913B3113E}"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D8C06C7C-2277-481D-BC9E-221277E49C46}" type="datetimeFigureOut">
              <a:rPr lang="ru-RU" smtClean="0"/>
              <a:t>20.03.2019</a:t>
            </a:fld>
            <a:endParaRPr lang="ru-RU"/>
          </a:p>
        </p:txBody>
      </p:sp>
      <p:sp>
        <p:nvSpPr>
          <p:cNvPr id="7" name="Slide Number Placeholder 6"/>
          <p:cNvSpPr>
            <a:spLocks noGrp="1"/>
          </p:cNvSpPr>
          <p:nvPr>
            <p:ph type="sldNum" sz="quarter" idx="12"/>
          </p:nvPr>
        </p:nvSpPr>
        <p:spPr/>
        <p:txBody>
          <a:bodyPr/>
          <a:lstStyle/>
          <a:p>
            <a:fld id="{126F3643-5D37-47B3-8561-592913B3113E}"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8C06C7C-2277-481D-BC9E-221277E49C46}" type="datetimeFigureOut">
              <a:rPr lang="ru-RU" smtClean="0"/>
              <a:t>20.03.2019</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26F3643-5D37-47B3-8561-592913B3113E}"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err="1" smtClean="0"/>
              <a:t>Е.В.Морозова</a:t>
            </a:r>
            <a:r>
              <a:rPr lang="ru-RU" dirty="0" smtClean="0"/>
              <a:t> МБОУ Лицей №87</a:t>
            </a:r>
            <a:endParaRPr lang="ru-RU" dirty="0"/>
          </a:p>
        </p:txBody>
      </p:sp>
      <p:sp>
        <p:nvSpPr>
          <p:cNvPr id="2" name="Заголовок 1"/>
          <p:cNvSpPr>
            <a:spLocks noGrp="1"/>
          </p:cNvSpPr>
          <p:nvPr>
            <p:ph type="ctrTitle"/>
          </p:nvPr>
        </p:nvSpPr>
        <p:spPr/>
        <p:txBody>
          <a:bodyPr/>
          <a:lstStyle/>
          <a:p>
            <a:r>
              <a:rPr lang="ru-RU" sz="2800" dirty="0" smtClean="0"/>
              <a:t>Внеурочная деятельность по математике в условиях ФГОС</a:t>
            </a:r>
            <a:endParaRPr lang="ru-RU" sz="2800" dirty="0"/>
          </a:p>
        </p:txBody>
      </p:sp>
    </p:spTree>
    <p:extLst>
      <p:ext uri="{BB962C8B-B14F-4D97-AF65-F5344CB8AC3E}">
        <p14:creationId xmlns:p14="http://schemas.microsoft.com/office/powerpoint/2010/main" val="2031631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sz="2800" dirty="0">
                <a:latin typeface="Times New Roman" panose="02020603050405020304" pitchFamily="18" charset="0"/>
                <a:cs typeface="Times New Roman" panose="02020603050405020304" pitchFamily="18" charset="0"/>
              </a:rPr>
              <a:t> Исследовательская деятельность школьников способствует формированию у них готовности к самостоятельным поступкам и действиям, принятию ответственности за их результаты, целеустремленности и настойчивости в достижении целей. Внеурочные занятия по математике развивают способности управлять своей познавательной деятельностью, овладевать методологией познания, стратегиями и способами познания и учения, формируют умение слушать, вести диалог в соответствии с целями и задачами общения. Дети участвуют в коллективном обсуждении проблем и принятия решений, строят продуктивное сотрудничество со сверстниками и взрослыми.</a:t>
            </a:r>
          </a:p>
          <a:p>
            <a:pPr marL="114300" indent="0">
              <a:buNone/>
            </a:pPr>
            <a:endParaRPr lang="ru-RU" dirty="0"/>
          </a:p>
          <a:p>
            <a:endParaRPr lang="ru-RU" dirty="0"/>
          </a:p>
        </p:txBody>
      </p:sp>
    </p:spTree>
    <p:extLst>
      <p:ext uri="{BB962C8B-B14F-4D97-AF65-F5344CB8AC3E}">
        <p14:creationId xmlns:p14="http://schemas.microsoft.com/office/powerpoint/2010/main" val="2787587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latin typeface="Times New Roman" panose="02020603050405020304" pitchFamily="18" charset="0"/>
                <a:cs typeface="Times New Roman" panose="02020603050405020304" pitchFamily="18" charset="0"/>
              </a:rPr>
              <a:t>Спасибо за внимание</a:t>
            </a:r>
            <a:br>
              <a:rPr lang="ru-RU" sz="3600" dirty="0">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p:txBody>
          <a:bodyPr>
            <a:normAutofit/>
          </a:bodyPr>
          <a:lstStyle/>
          <a:p>
            <a:pPr algn="ctr"/>
            <a:endParaRPr lang="ru-RU" sz="44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7704" y="1628800"/>
            <a:ext cx="5236046" cy="5229200"/>
          </a:xfrm>
          <a:prstGeom prst="rect">
            <a:avLst/>
          </a:prstGeom>
        </p:spPr>
      </p:pic>
    </p:spTree>
    <p:extLst>
      <p:ext uri="{BB962C8B-B14F-4D97-AF65-F5344CB8AC3E}">
        <p14:creationId xmlns:p14="http://schemas.microsoft.com/office/powerpoint/2010/main" val="96629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b="1" dirty="0" smtClean="0"/>
              <a:t>1.Условия возникновения и становления педагогического опыта.</a:t>
            </a:r>
            <a:endParaRPr lang="ru-RU" sz="1800" b="1" dirty="0"/>
          </a:p>
        </p:txBody>
      </p:sp>
      <p:sp>
        <p:nvSpPr>
          <p:cNvPr id="3" name="Объект 2"/>
          <p:cNvSpPr>
            <a:spLocks noGrp="1"/>
          </p:cNvSpPr>
          <p:nvPr>
            <p:ph idx="1"/>
          </p:nvPr>
        </p:nvSpPr>
        <p:spPr/>
        <p:txBody>
          <a:bodyPr>
            <a:normAutofit/>
          </a:bodyPr>
          <a:lstStyle/>
          <a:p>
            <a:r>
              <a:rPr lang="ru-RU" dirty="0" smtClean="0">
                <a:latin typeface="Times New Roman" panose="02020603050405020304" pitchFamily="18" charset="0"/>
                <a:cs typeface="Times New Roman" panose="02020603050405020304" pitchFamily="18" charset="0"/>
              </a:rPr>
              <a:t>Противоречивая ситуация, сложившаяся в настоящий момент в обществе.</a:t>
            </a:r>
          </a:p>
          <a:p>
            <a:r>
              <a:rPr lang="ru-RU" dirty="0" smtClean="0">
                <a:latin typeface="Times New Roman" panose="02020603050405020304" pitchFamily="18" charset="0"/>
                <a:cs typeface="Times New Roman" panose="02020603050405020304" pitchFamily="18" charset="0"/>
              </a:rPr>
              <a:t>Стандарты предполагают повышение значимости внеурочной работы, которая ориентирует педагога на ребенка- главную цель и ценность образования.</a:t>
            </a:r>
          </a:p>
          <a:p>
            <a:r>
              <a:rPr lang="ru-RU" dirty="0" smtClean="0">
                <a:latin typeface="Times New Roman" panose="02020603050405020304" pitchFamily="18" charset="0"/>
                <a:cs typeface="Times New Roman" panose="02020603050405020304" pitchFamily="18" charset="0"/>
              </a:rPr>
              <a:t>На внеурочной работе несравненно больше, чем на уроке, создаются условия для развития индивидуальных задатков, интересов, склонностей учащихся.</a:t>
            </a:r>
          </a:p>
          <a:p>
            <a:r>
              <a:rPr lang="ru-RU" dirty="0" smtClean="0">
                <a:latin typeface="Times New Roman" panose="02020603050405020304" pitchFamily="18" charset="0"/>
                <a:cs typeface="Times New Roman" panose="02020603050405020304" pitchFamily="18" charset="0"/>
              </a:rPr>
              <a:t>Внеурочная работа рассматривается, как средство развития интереса к предмету, повышения качества знаний, развития творческой самостоятельности…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3095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b="1" dirty="0" smtClean="0"/>
              <a:t>2.Цель внеурочной деятельности</a:t>
            </a:r>
            <a:endParaRPr lang="ru-RU" sz="1800" b="1" dirty="0"/>
          </a:p>
        </p:txBody>
      </p:sp>
      <p:sp>
        <p:nvSpPr>
          <p:cNvPr id="3" name="Объект 2"/>
          <p:cNvSpPr>
            <a:spLocks noGrp="1"/>
          </p:cNvSpPr>
          <p:nvPr>
            <p:ph idx="1"/>
          </p:nvPr>
        </p:nvSpPr>
        <p:spPr/>
        <p:txBody>
          <a:bodyPr>
            <a:normAutofit fontScale="92500" lnSpcReduction="20000"/>
          </a:bodyPr>
          <a:lstStyle/>
          <a:p>
            <a:r>
              <a:rPr lang="ru-RU" sz="2000" dirty="0" smtClean="0">
                <a:latin typeface="Times New Roman" panose="02020603050405020304" pitchFamily="18" charset="0"/>
                <a:cs typeface="Times New Roman" panose="02020603050405020304" pitchFamily="18" charset="0"/>
              </a:rPr>
              <a:t>Создание условий для позитивного общения обучающихся в школе и за ее пределами, для проявления инициативы и самостоятельности, ответственности, искренности и открытости в реальных жизненных ситуациях, интереса к внеклассной деятельности на всех возрастных этапах.</a:t>
            </a:r>
          </a:p>
          <a:p>
            <a:r>
              <a:rPr lang="ru-RU" sz="2000" dirty="0" smtClean="0">
                <a:latin typeface="Times New Roman" panose="02020603050405020304" pitchFamily="18" charset="0"/>
                <a:cs typeface="Times New Roman" panose="02020603050405020304" pitchFamily="18" charset="0"/>
              </a:rPr>
              <a:t>Основные задачи организации внеурочной деятельности детей:</a:t>
            </a:r>
          </a:p>
          <a:p>
            <a:pPr>
              <a:buFont typeface="Wingdings" panose="05000000000000000000" pitchFamily="2" charset="2"/>
              <a:buChar char="ü"/>
            </a:pPr>
            <a:r>
              <a:rPr lang="ru-RU" sz="2000" dirty="0" smtClean="0">
                <a:latin typeface="Times New Roman" panose="02020603050405020304" pitchFamily="18" charset="0"/>
                <a:cs typeface="Times New Roman" panose="02020603050405020304" pitchFamily="18" charset="0"/>
              </a:rPr>
              <a:t>Выявление интересов, склонностей, способностей и возможностей обучающихся в разных видах деятельности;</a:t>
            </a:r>
          </a:p>
          <a:p>
            <a:pPr>
              <a:buFont typeface="Wingdings" panose="05000000000000000000" pitchFamily="2" charset="2"/>
              <a:buChar char="ü"/>
            </a:pPr>
            <a:r>
              <a:rPr lang="ru-RU" sz="2000" dirty="0" smtClean="0">
                <a:latin typeface="Times New Roman" panose="02020603050405020304" pitchFamily="18" charset="0"/>
                <a:cs typeface="Times New Roman" panose="02020603050405020304" pitchFamily="18" charset="0"/>
              </a:rPr>
              <a:t>Создание условий для индивидуального развития каждого ребенка в избранной сфере внеурочной деятельности;</a:t>
            </a:r>
          </a:p>
          <a:p>
            <a:pPr>
              <a:buFont typeface="Wingdings" panose="05000000000000000000" pitchFamily="2" charset="2"/>
              <a:buChar char="ü"/>
            </a:pPr>
            <a:r>
              <a:rPr lang="ru-RU" sz="2000" dirty="0" smtClean="0">
                <a:latin typeface="Times New Roman" panose="02020603050405020304" pitchFamily="18" charset="0"/>
                <a:cs typeface="Times New Roman" panose="02020603050405020304" pitchFamily="18" charset="0"/>
              </a:rPr>
              <a:t>Развитие опыта творческой деятельности, творческих способностей детей;</a:t>
            </a:r>
          </a:p>
          <a:p>
            <a:pPr>
              <a:buFont typeface="Wingdings" panose="05000000000000000000" pitchFamily="2" charset="2"/>
              <a:buChar char="ü"/>
            </a:pPr>
            <a:r>
              <a:rPr lang="ru-RU" sz="2000" dirty="0" smtClean="0">
                <a:latin typeface="Times New Roman" panose="02020603050405020304" pitchFamily="18" charset="0"/>
                <a:cs typeface="Times New Roman" panose="02020603050405020304" pitchFamily="18" charset="0"/>
              </a:rPr>
              <a:t>Создание условий для реализации обучающимися приобретенных знаний, умений и навыков;</a:t>
            </a:r>
          </a:p>
          <a:p>
            <a:pPr>
              <a:buFont typeface="Wingdings" panose="05000000000000000000" pitchFamily="2" charset="2"/>
              <a:buChar char="ü"/>
            </a:pPr>
            <a:r>
              <a:rPr lang="ru-RU" sz="2000" dirty="0" smtClean="0">
                <a:latin typeface="Times New Roman" panose="02020603050405020304" pitchFamily="18" charset="0"/>
                <a:cs typeface="Times New Roman" panose="02020603050405020304" pitchFamily="18" charset="0"/>
              </a:rPr>
              <a:t>Развитие опыта неформального общения, взаимодействия, сотрудничества обучающихся;</a:t>
            </a:r>
          </a:p>
          <a:p>
            <a:pPr>
              <a:buFont typeface="Wingdings" panose="05000000000000000000" pitchFamily="2" charset="2"/>
              <a:buChar char="ü"/>
            </a:pPr>
            <a:r>
              <a:rPr lang="ru-RU" sz="2000" dirty="0" smtClean="0">
                <a:latin typeface="Times New Roman" panose="02020603050405020304" pitchFamily="18" charset="0"/>
                <a:cs typeface="Times New Roman" panose="02020603050405020304" pitchFamily="18" charset="0"/>
              </a:rPr>
              <a:t>Расширение рамок общения школьников с социумом.</a:t>
            </a:r>
          </a:p>
          <a:p>
            <a:pPr marL="114300" indent="0">
              <a:buNone/>
            </a:pPr>
            <a:endParaRPr lang="ru-RU" sz="1800" dirty="0" smtClean="0"/>
          </a:p>
        </p:txBody>
      </p:sp>
    </p:spTree>
    <p:extLst>
      <p:ext uri="{BB962C8B-B14F-4D97-AF65-F5344CB8AC3E}">
        <p14:creationId xmlns:p14="http://schemas.microsoft.com/office/powerpoint/2010/main" val="1348002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2"/>
            <a:ext cx="8260672" cy="1220428"/>
          </a:xfrm>
        </p:spPr>
        <p:txBody>
          <a:bodyPr>
            <a:normAutofit/>
          </a:bodyPr>
          <a:lstStyle/>
          <a:p>
            <a:r>
              <a:rPr lang="ru-RU" sz="1800" b="1" dirty="0" smtClean="0"/>
              <a:t>«Есть перспективное эффективное образование- будет и эффективное государство». </a:t>
            </a:r>
            <a:endParaRPr lang="ru-RU" sz="1800" b="1" dirty="0"/>
          </a:p>
        </p:txBody>
      </p:sp>
      <p:sp>
        <p:nvSpPr>
          <p:cNvPr id="3" name="Объект 2"/>
          <p:cNvSpPr>
            <a:spLocks noGrp="1"/>
          </p:cNvSpPr>
          <p:nvPr>
            <p:ph idx="1"/>
          </p:nvPr>
        </p:nvSpPr>
        <p:spPr/>
        <p:txBody>
          <a:bodyPr>
            <a:normAutofit/>
          </a:bodyPr>
          <a:lstStyle/>
          <a:p>
            <a:r>
              <a:rPr lang="ru-RU" sz="1800" dirty="0" smtClean="0">
                <a:latin typeface="Times New Roman" panose="02020603050405020304" pitchFamily="18" charset="0"/>
                <a:cs typeface="Times New Roman" panose="02020603050405020304" pitchFamily="18" charset="0"/>
              </a:rPr>
              <a:t>(Из выступления Президента Российской Федерации </a:t>
            </a:r>
            <a:r>
              <a:rPr lang="ru-RU" sz="1800" dirty="0" err="1" smtClean="0">
                <a:latin typeface="Times New Roman" panose="02020603050405020304" pitchFamily="18" charset="0"/>
                <a:cs typeface="Times New Roman" panose="02020603050405020304" pitchFamily="18" charset="0"/>
              </a:rPr>
              <a:t>В.В.Путина</a:t>
            </a:r>
            <a:r>
              <a:rPr lang="ru-RU" sz="1800" dirty="0" smtClean="0">
                <a:latin typeface="Times New Roman" panose="02020603050405020304" pitchFamily="18" charset="0"/>
                <a:cs typeface="Times New Roman" panose="02020603050405020304" pitchFamily="18" charset="0"/>
              </a:rPr>
              <a:t> на </a:t>
            </a:r>
            <a:r>
              <a:rPr lang="en-US" sz="1800" dirty="0" smtClean="0">
                <a:latin typeface="Times New Roman" panose="02020603050405020304" pitchFamily="18" charset="0"/>
                <a:cs typeface="Times New Roman" panose="02020603050405020304" pitchFamily="18" charset="0"/>
              </a:rPr>
              <a:t>VII</a:t>
            </a:r>
            <a:r>
              <a:rPr lang="ru-RU" sz="1800" dirty="0" smtClean="0">
                <a:latin typeface="Times New Roman" panose="02020603050405020304" pitchFamily="18" charset="0"/>
                <a:cs typeface="Times New Roman" panose="02020603050405020304" pitchFamily="18" charset="0"/>
              </a:rPr>
              <a:t> съезде Российского союза ректоров)</a:t>
            </a:r>
          </a:p>
          <a:p>
            <a:r>
              <a:rPr lang="ru-RU" sz="1800" dirty="0" smtClean="0">
                <a:latin typeface="Times New Roman" panose="02020603050405020304" pitchFamily="18" charset="0"/>
                <a:cs typeface="Times New Roman" panose="02020603050405020304" pitchFamily="18" charset="0"/>
              </a:rPr>
              <a:t>                                             Каждый учитель должен помогать </a:t>
            </a:r>
            <a:r>
              <a:rPr lang="ru-RU" sz="1800" dirty="0" err="1" smtClean="0">
                <a:latin typeface="Times New Roman" panose="02020603050405020304" pitchFamily="18" charset="0"/>
                <a:cs typeface="Times New Roman" panose="02020603050405020304" pitchFamily="18" charset="0"/>
              </a:rPr>
              <a:t>ребенку,постигать</a:t>
            </a:r>
            <a:r>
              <a:rPr lang="ru-RU" sz="1800" dirty="0" smtClean="0">
                <a:latin typeface="Times New Roman" panose="02020603050405020304" pitchFamily="18" charset="0"/>
                <a:cs typeface="Times New Roman" panose="02020603050405020304" pitchFamily="18" charset="0"/>
              </a:rPr>
              <a:t>               постигать жизнь, раскрывая перед ним ее   </a:t>
            </a:r>
          </a:p>
          <a:p>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содержание и восходя со своими учениками на    </a:t>
            </a:r>
          </a:p>
          <a:p>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новый уровень развития, социализации.   </a:t>
            </a:r>
          </a:p>
          <a:p>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Необходимость совершенствования образования   </a:t>
            </a:r>
          </a:p>
          <a:p>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находит свое отражение в российских нормативно- </a:t>
            </a:r>
          </a:p>
          <a:p>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правовых документах (Закон РФ «Об образовании», </a:t>
            </a:r>
          </a:p>
          <a:p>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Национальная доктрина образования в РФ и др.)</a:t>
            </a:r>
            <a:endParaRPr lang="ru-RU" sz="18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966" y="2492896"/>
            <a:ext cx="2962689" cy="2238688"/>
          </a:xfrm>
          <a:prstGeom prst="rect">
            <a:avLst/>
          </a:prstGeom>
        </p:spPr>
      </p:pic>
    </p:spTree>
    <p:extLst>
      <p:ext uri="{BB962C8B-B14F-4D97-AF65-F5344CB8AC3E}">
        <p14:creationId xmlns:p14="http://schemas.microsoft.com/office/powerpoint/2010/main" val="2000555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26128" y="362653"/>
            <a:ext cx="8260672" cy="45719"/>
          </a:xfrm>
        </p:spPr>
        <p:txBody>
          <a:bodyPr>
            <a:normAutofit fontScale="90000"/>
          </a:bodyPr>
          <a:lstStyle/>
          <a:p>
            <a:endParaRPr lang="ru-RU" dirty="0"/>
          </a:p>
        </p:txBody>
      </p:sp>
      <p:sp>
        <p:nvSpPr>
          <p:cNvPr id="3" name="Объект 2"/>
          <p:cNvSpPr>
            <a:spLocks noGrp="1"/>
          </p:cNvSpPr>
          <p:nvPr>
            <p:ph idx="1"/>
          </p:nvPr>
        </p:nvSpPr>
        <p:spPr>
          <a:xfrm>
            <a:off x="457200" y="1124744"/>
            <a:ext cx="8229600" cy="5001419"/>
          </a:xfrm>
        </p:spPr>
        <p:txBody>
          <a:bodyPr>
            <a:normAutofit/>
          </a:bodyPr>
          <a:lstStyle/>
          <a:p>
            <a:r>
              <a:rPr lang="ru-RU" sz="1800" dirty="0" err="1" smtClean="0">
                <a:latin typeface="Times New Roman" panose="02020603050405020304" pitchFamily="18" charset="0"/>
                <a:cs typeface="Times New Roman" panose="02020603050405020304" pitchFamily="18" charset="0"/>
              </a:rPr>
              <a:t>В.А.Сухомлинский</a:t>
            </a:r>
            <a:r>
              <a:rPr lang="ru-RU" sz="1800" dirty="0" smtClean="0">
                <a:latin typeface="Times New Roman" panose="02020603050405020304" pitchFamily="18" charset="0"/>
                <a:cs typeface="Times New Roman" panose="02020603050405020304" pitchFamily="18" charset="0"/>
              </a:rPr>
              <a:t> писал: «Учение не должно сводиться к беспрерывному накоплению знаний, к тренировке памяти…. Хочется, чтобы дети были творцами в этом мире». «Творчество это высшая и наиболее сложная форма человеческой деятельности, способ его самоутверждения, процесс самореализации человеческой индивидуальности и непременное условие его самосовершенствования». «Творчество- это деятельность, которая дает новые ценные результаты. Они могут быть новыми и ценными только для самого человека или для всего общества. Творческая личность стремится к творческой деятельности и умеет ее осуществлять».</a:t>
            </a:r>
            <a:endParaRPr lang="ru-RU" sz="18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3733057"/>
            <a:ext cx="2343150" cy="3048000"/>
          </a:xfrm>
          <a:prstGeom prst="rect">
            <a:avLst/>
          </a:prstGeom>
        </p:spPr>
      </p:pic>
    </p:spTree>
    <p:extLst>
      <p:ext uri="{BB962C8B-B14F-4D97-AF65-F5344CB8AC3E}">
        <p14:creationId xmlns:p14="http://schemas.microsoft.com/office/powerpoint/2010/main" val="2940792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16632"/>
            <a:ext cx="8229600" cy="6009531"/>
          </a:xfrm>
        </p:spPr>
        <p:txBody>
          <a:bodyPr>
            <a:normAutofit/>
          </a:bodyPr>
          <a:lstStyle/>
          <a:p>
            <a:r>
              <a:rPr lang="ru-RU" dirty="0"/>
              <a:t> </a:t>
            </a:r>
            <a:r>
              <a:rPr lang="ru-RU" dirty="0">
                <a:latin typeface="Times New Roman" panose="02020603050405020304" pitchFamily="18" charset="0"/>
                <a:cs typeface="Times New Roman" panose="02020603050405020304" pitchFamily="18" charset="0"/>
              </a:rPr>
              <a:t>Школа после уроков – это мир творчества, проявления и раскрытия каждым ребёнком своих интересов, своих увлечений, своего «я». Ведь главное, что здесь ребёнок делает выбор, свободно проявляет свою волю, раскрывается, как личность. Важно заинтересовать ребёнка занятиями после уроков, чтобы школа стала для него вторым домом, что даст возможность превратить внеурочную деятельность в полноценное пространство воспитания и образования. Поэтому я выбрала тему: «Внеурочная деятельность по математике в условиях ФГОС»..</a:t>
            </a:r>
          </a:p>
          <a:p>
            <a:r>
              <a:rPr lang="ru-RU"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5" y="4149080"/>
            <a:ext cx="3240359" cy="2592288"/>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7944" y="4149080"/>
            <a:ext cx="4248472" cy="2592288"/>
          </a:xfrm>
          <a:prstGeom prst="rect">
            <a:avLst/>
          </a:prstGeom>
        </p:spPr>
      </p:pic>
    </p:spTree>
    <p:extLst>
      <p:ext uri="{BB962C8B-B14F-4D97-AF65-F5344CB8AC3E}">
        <p14:creationId xmlns:p14="http://schemas.microsoft.com/office/powerpoint/2010/main" val="3168733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b="1" dirty="0" smtClean="0"/>
              <a:t>Перед внеурочной работой в целом, а также по математике, в частности, ставятся следующие основные задачи:</a:t>
            </a:r>
            <a:endParaRPr lang="ru-RU" sz="1800" b="1" dirty="0"/>
          </a:p>
        </p:txBody>
      </p:sp>
      <p:sp>
        <p:nvSpPr>
          <p:cNvPr id="3" name="Объект 2"/>
          <p:cNvSpPr>
            <a:spLocks noGrp="1"/>
          </p:cNvSpPr>
          <p:nvPr>
            <p:ph idx="1"/>
          </p:nvPr>
        </p:nvSpPr>
        <p:spPr/>
        <p:txBody>
          <a:bodyPr>
            <a:normAutofit/>
          </a:bodyPr>
          <a:lstStyle/>
          <a:p>
            <a:pPr marL="457200" indent="-342900">
              <a:buFont typeface="+mj-lt"/>
              <a:buAutoNum type="arabicPeriod"/>
            </a:pPr>
            <a:r>
              <a:rPr lang="ru-RU" sz="1800" dirty="0" smtClean="0">
                <a:latin typeface="Times New Roman" panose="02020603050405020304" pitchFamily="18" charset="0"/>
                <a:cs typeface="Times New Roman" panose="02020603050405020304" pitchFamily="18" charset="0"/>
              </a:rPr>
              <a:t>Формировать творческий потенциал личности разнообразными методами во внеурочной деятельности в рамках ФГОС;</a:t>
            </a:r>
          </a:p>
          <a:p>
            <a:pPr marL="457200" indent="-342900">
              <a:buFont typeface="+mj-lt"/>
              <a:buAutoNum type="arabicPeriod"/>
            </a:pPr>
            <a:r>
              <a:rPr lang="ru-RU" sz="1800" dirty="0" smtClean="0">
                <a:latin typeface="Times New Roman" panose="02020603050405020304" pitchFamily="18" charset="0"/>
                <a:cs typeface="Times New Roman" panose="02020603050405020304" pitchFamily="18" charset="0"/>
              </a:rPr>
              <a:t>Уделить внимание изучению и овладению современными педагогическими  технологиями, позволяющими существенно изменить методы организации образовательного процесса, характер взаимодействия субъектов системы, и, наконец, их мышление и уровень развития;</a:t>
            </a:r>
          </a:p>
          <a:p>
            <a:pPr marL="457200" indent="-342900">
              <a:buFont typeface="+mj-lt"/>
              <a:buAutoNum type="arabicPeriod"/>
            </a:pPr>
            <a:r>
              <a:rPr lang="ru-RU" sz="1800" dirty="0" smtClean="0">
                <a:latin typeface="Times New Roman" panose="02020603050405020304" pitchFamily="18" charset="0"/>
                <a:cs typeface="Times New Roman" panose="02020603050405020304" pitchFamily="18" charset="0"/>
              </a:rPr>
              <a:t>Приобщать учащихся к творческой работе;</a:t>
            </a:r>
          </a:p>
          <a:p>
            <a:pPr marL="457200" indent="-342900">
              <a:buFont typeface="+mj-lt"/>
              <a:buAutoNum type="arabicPeriod"/>
            </a:pPr>
            <a:r>
              <a:rPr lang="ru-RU" sz="1800" dirty="0" smtClean="0">
                <a:latin typeface="Times New Roman" panose="02020603050405020304" pitchFamily="18" charset="0"/>
                <a:cs typeface="Times New Roman" panose="02020603050405020304" pitchFamily="18" charset="0"/>
              </a:rPr>
              <a:t>Прививать интерес к творчеству, поиску необычного, нового;</a:t>
            </a:r>
          </a:p>
          <a:p>
            <a:pPr marL="457200" indent="-342900">
              <a:buFont typeface="+mj-lt"/>
              <a:buAutoNum type="arabicPeriod"/>
            </a:pPr>
            <a:r>
              <a:rPr lang="ru-RU" sz="1800" dirty="0" smtClean="0">
                <a:latin typeface="Times New Roman" panose="02020603050405020304" pitchFamily="18" charset="0"/>
                <a:cs typeface="Times New Roman" panose="02020603050405020304" pitchFamily="18" charset="0"/>
              </a:rPr>
              <a:t>Развивать навыки созидания, самореализации;</a:t>
            </a:r>
          </a:p>
          <a:p>
            <a:pPr marL="457200" indent="-342900">
              <a:buFont typeface="+mj-lt"/>
              <a:buAutoNum type="arabicPeriod"/>
            </a:pPr>
            <a:r>
              <a:rPr lang="ru-RU" sz="1800" dirty="0" smtClean="0">
                <a:latin typeface="Times New Roman" panose="02020603050405020304" pitchFamily="18" charset="0"/>
                <a:cs typeface="Times New Roman" panose="02020603050405020304" pitchFamily="18" charset="0"/>
              </a:rPr>
              <a:t>Поддержать и развивать творчество учащихся в разнообразных его проявлениях.</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6920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Autofit/>
          </a:bodyPr>
          <a:lstStyle/>
          <a:p>
            <a:r>
              <a:rPr lang="ru-RU" sz="2000" dirty="0">
                <a:latin typeface="Times New Roman" panose="02020603050405020304" pitchFamily="18" charset="0"/>
                <a:cs typeface="Times New Roman" panose="02020603050405020304" pitchFamily="18" charset="0"/>
              </a:rPr>
              <a:t> Работа с обучающимися во внеурочное время направлена на достижение следующих целей:</a:t>
            </a:r>
          </a:p>
          <a:p>
            <a:r>
              <a:rPr lang="ru-RU" sz="2000" dirty="0">
                <a:latin typeface="Times New Roman" panose="02020603050405020304" pitchFamily="18" charset="0"/>
                <a:cs typeface="Times New Roman" panose="02020603050405020304" pitchFamily="18" charset="0"/>
              </a:rPr>
              <a:t>1) </a:t>
            </a:r>
            <a:r>
              <a:rPr lang="ru-RU" sz="2000" b="1" dirty="0">
                <a:latin typeface="Times New Roman" panose="02020603050405020304" pitchFamily="18" charset="0"/>
                <a:cs typeface="Times New Roman" panose="02020603050405020304" pitchFamily="18" charset="0"/>
              </a:rPr>
              <a:t>в направлении личностного развития</a:t>
            </a:r>
            <a:r>
              <a:rPr lang="ru-RU" sz="2000" dirty="0">
                <a:latin typeface="Times New Roman" panose="02020603050405020304" pitchFamily="18" charset="0"/>
                <a:cs typeface="Times New Roman" panose="02020603050405020304" pitchFamily="18" charset="0"/>
              </a:rPr>
              <a:t>: формирование представлений о математике как части общечеловеческой культуры, о значимости математики в развитии цивилизации и современного общества; развитие интереса к математическому творчеству и математических способностей;</a:t>
            </a:r>
          </a:p>
          <a:p>
            <a:r>
              <a:rPr lang="ru-RU" sz="2000" dirty="0">
                <a:latin typeface="Times New Roman" panose="02020603050405020304" pitchFamily="18" charset="0"/>
                <a:cs typeface="Times New Roman" panose="02020603050405020304" pitchFamily="18" charset="0"/>
              </a:rPr>
              <a:t>2) </a:t>
            </a:r>
            <a:r>
              <a:rPr lang="ru-RU" sz="2000" b="1" dirty="0">
                <a:latin typeface="Times New Roman" panose="02020603050405020304" pitchFamily="18" charset="0"/>
                <a:cs typeface="Times New Roman" panose="02020603050405020304" pitchFamily="18" charset="0"/>
              </a:rPr>
              <a:t>в </a:t>
            </a:r>
            <a:r>
              <a:rPr lang="ru-RU" sz="2000" b="1" dirty="0" err="1">
                <a:latin typeface="Times New Roman" panose="02020603050405020304" pitchFamily="18" charset="0"/>
                <a:cs typeface="Times New Roman" panose="02020603050405020304" pitchFamily="18" charset="0"/>
              </a:rPr>
              <a:t>метапредметном</a:t>
            </a:r>
            <a:r>
              <a:rPr lang="ru-RU" sz="2000" b="1" dirty="0">
                <a:latin typeface="Times New Roman" panose="02020603050405020304" pitchFamily="18" charset="0"/>
                <a:cs typeface="Times New Roman" panose="02020603050405020304" pitchFamily="18" charset="0"/>
              </a:rPr>
              <a:t> направлении:</a:t>
            </a:r>
            <a:r>
              <a:rPr lang="ru-RU" sz="2000" dirty="0">
                <a:latin typeface="Times New Roman" panose="02020603050405020304" pitchFamily="18" charset="0"/>
                <a:cs typeface="Times New Roman" panose="02020603050405020304" pitchFamily="18" charset="0"/>
              </a:rPr>
              <a:t> формирование общих способов интеллектуальной деятельности, характерных для математики и являющихся основой познавательной культуры, значимой для различных  сфер человеческой деятельности;</a:t>
            </a:r>
          </a:p>
          <a:p>
            <a:r>
              <a:rPr lang="ru-RU" sz="2000" dirty="0">
                <a:latin typeface="Times New Roman" panose="02020603050405020304" pitchFamily="18" charset="0"/>
                <a:cs typeface="Times New Roman" panose="02020603050405020304" pitchFamily="18" charset="0"/>
              </a:rPr>
              <a:t>3) </a:t>
            </a:r>
            <a:r>
              <a:rPr lang="ru-RU" sz="2000" b="1" dirty="0">
                <a:latin typeface="Times New Roman" panose="02020603050405020304" pitchFamily="18" charset="0"/>
                <a:cs typeface="Times New Roman" panose="02020603050405020304" pitchFamily="18" charset="0"/>
              </a:rPr>
              <a:t>в предметном направлении:</a:t>
            </a:r>
            <a:r>
              <a:rPr lang="ru-RU" sz="2000" dirty="0">
                <a:latin typeface="Times New Roman" panose="02020603050405020304" pitchFamily="18" charset="0"/>
                <a:cs typeface="Times New Roman" panose="02020603050405020304" pitchFamily="18" charset="0"/>
              </a:rPr>
              <a:t> создание фундамента для математического развития, формирование  механизмов мышления, характерных для математической деятельности.</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1515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a:t> </a:t>
            </a:r>
            <a:r>
              <a:rPr lang="ru-RU" dirty="0">
                <a:latin typeface="Times New Roman" panose="02020603050405020304" pitchFamily="18" charset="0"/>
                <a:cs typeface="Times New Roman" panose="02020603050405020304" pitchFamily="18" charset="0"/>
              </a:rPr>
              <a:t>Умелое сочетание видов исследовательской деятельности  учит ребёнка самостоятельно мыслить, анализировать не только учебные, но и жизненные ситуации, а, значит, и подготовит к взрослой жизни. Считаю эту систему обучения самой интересной, результативной, актуальной. Вижу результаты своего труда: активность учащихся прослеживается во всём:  в учебной,  кружковой, исследовательской, организационной, творческой деятельности. Мои ученики с удовольствием работают над проектами.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1153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112</TotalTime>
  <Words>784</Words>
  <Application>Microsoft Office PowerPoint</Application>
  <PresentationFormat>Экран (4:3)</PresentationFormat>
  <Paragraphs>42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Аптека</vt:lpstr>
      <vt:lpstr>Внеурочная деятельность по математике в условиях ФГОС</vt:lpstr>
      <vt:lpstr>1.Условия возникновения и становления педагогического опыта.</vt:lpstr>
      <vt:lpstr>2.Цель внеурочной деятельности</vt:lpstr>
      <vt:lpstr>«Есть перспективное эффективное образование- будет и эффективное государство». </vt:lpstr>
      <vt:lpstr>Презентация PowerPoint</vt:lpstr>
      <vt:lpstr>Презентация PowerPoint</vt:lpstr>
      <vt:lpstr>Перед внеурочной работой в целом, а также по математике, в частности, ставятся следующие основные задачи:</vt:lpstr>
      <vt:lpstr>Презентация PowerPoint</vt:lpstr>
      <vt:lpstr>Презентация PowerPoint</vt:lpstr>
      <vt:lpstr>Презентация PowerPoint</vt:lpstr>
      <vt:lpstr>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Внеурочная деятельность по математике в условиях ФГОС</dc:title>
  <dc:creator>Елена В. Морозова</dc:creator>
  <cp:lastModifiedBy>Елена В. Морозова</cp:lastModifiedBy>
  <cp:revision>10</cp:revision>
  <dcterms:created xsi:type="dcterms:W3CDTF">2019-03-20T08:29:55Z</dcterms:created>
  <dcterms:modified xsi:type="dcterms:W3CDTF">2019-03-20T10:22:00Z</dcterms:modified>
</cp:coreProperties>
</file>