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9" r:id="rId5"/>
    <p:sldId id="258" r:id="rId6"/>
    <p:sldId id="264" r:id="rId7"/>
    <p:sldId id="263" r:id="rId8"/>
    <p:sldId id="271" r:id="rId9"/>
    <p:sldId id="272" r:id="rId10"/>
    <p:sldId id="273" r:id="rId11"/>
    <p:sldId id="274" r:id="rId12"/>
    <p:sldId id="295" r:id="rId13"/>
    <p:sldId id="296" r:id="rId14"/>
    <p:sldId id="262" r:id="rId15"/>
    <p:sldId id="279" r:id="rId16"/>
    <p:sldId id="280" r:id="rId17"/>
    <p:sldId id="278" r:id="rId18"/>
    <p:sldId id="277" r:id="rId19"/>
    <p:sldId id="283" r:id="rId20"/>
    <p:sldId id="284" r:id="rId21"/>
    <p:sldId id="282" r:id="rId22"/>
    <p:sldId id="285" r:id="rId23"/>
    <p:sldId id="286" r:id="rId24"/>
    <p:sldId id="281" r:id="rId25"/>
    <p:sldId id="298" r:id="rId26"/>
    <p:sldId id="300" r:id="rId27"/>
    <p:sldId id="299" r:id="rId28"/>
    <p:sldId id="301" r:id="rId29"/>
    <p:sldId id="292" r:id="rId30"/>
    <p:sldId id="287" r:id="rId31"/>
    <p:sldId id="291" r:id="rId32"/>
    <p:sldId id="290" r:id="rId33"/>
    <p:sldId id="294" r:id="rId34"/>
    <p:sldId id="261" r:id="rId35"/>
    <p:sldId id="260" r:id="rId36"/>
    <p:sldId id="266" r:id="rId37"/>
    <p:sldId id="267" r:id="rId38"/>
    <p:sldId id="269" r:id="rId39"/>
    <p:sldId id="265" r:id="rId40"/>
    <p:sldId id="268" r:id="rId41"/>
    <p:sldId id="275" r:id="rId42"/>
    <p:sldId id="276" r:id="rId43"/>
    <p:sldId id="297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68" autoAdjust="0"/>
  </p:normalViewPr>
  <p:slideViewPr>
    <p:cSldViewPr snapToGrid="0">
      <p:cViewPr varScale="1">
        <p:scale>
          <a:sx n="86" d="100"/>
          <a:sy n="86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8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1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2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8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4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6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2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04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8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2220D-AA09-49D4-A029-F7F1794004F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831F-ECE1-4AC3-A3D8-5A6D63E7E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9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hyperlink" Target="https://skiv.instrao.ru/bank-zadani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hyperlink" Target="https://fipi.ru/otkrytyy-bank-zadaniy-dlya-otsenki-yestestvennonauchnoy-gramotnost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://www.centeroko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hyperlink" Target="https://fioco.ru/&#1087;&#1088;&#1080;&#1084;&#1077;&#1088;&#1099;-&#1079;&#1072;&#1076;&#1072;&#1095;-pisa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66" y="252549"/>
            <a:ext cx="10398034" cy="38417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ФОРМИРОВАНИЕ ФУНКЦИОНАЛЬНОЙ, ЕСТЕСТВЕННО - НАУЧНОЙ ГРАМОТНОСТИ НА УРОКАХ ФИЗИКИ И АСТРОНОМИИ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627223" y="4555883"/>
            <a:ext cx="5194987" cy="2173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Овсянникова Александра Александровна, учитель физики высшей категории</a:t>
            </a:r>
          </a:p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«Лицей № 87 имени Л. И Новиковой»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ovaleksandra@yandex.ru</a:t>
            </a:r>
          </a:p>
          <a:p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4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0809" cy="632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48" y="741655"/>
            <a:ext cx="9991779" cy="57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0809" cy="632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5440"/>
            <a:ext cx="6844284" cy="4284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289" y="2831978"/>
            <a:ext cx="6459710" cy="41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0809" cy="632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416"/>
            <a:ext cx="6542843" cy="4191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926" y="2526796"/>
            <a:ext cx="7034073" cy="43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0809" cy="632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48" y="632416"/>
            <a:ext cx="10002872" cy="61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0542" y="75109"/>
            <a:ext cx="813902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Основные результаты исследования </a:t>
            </a:r>
            <a:r>
              <a:rPr lang="en-US" sz="2800" b="1" dirty="0" smtClean="0"/>
              <a:t>PISA</a:t>
            </a:r>
            <a:r>
              <a:rPr lang="ru-RU" sz="2800" b="1" dirty="0" smtClean="0"/>
              <a:t>2021 года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2143" y="1582341"/>
            <a:ext cx="1150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</a:t>
            </a:r>
            <a:r>
              <a:rPr lang="ru-RU" sz="2400" b="1" dirty="0" smtClean="0"/>
              <a:t>По </a:t>
            </a:r>
            <a:r>
              <a:rPr lang="ru-RU" sz="2400" b="1" dirty="0"/>
              <a:t>результатам общероссийской оценки по модели PISA в 2021 году, средний балл по читательской грамотности составил 497 баллов (21 место4 ), математической — 498 баллов (24 место), естественно-научной — 476 баллов (34 место). 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    Среди </a:t>
            </a:r>
            <a:r>
              <a:rPr lang="ru-RU" sz="2400" b="1" dirty="0"/>
              <a:t>участников общероссийской оценки по модели PISA 15% не достигли порогового уровня по читательской грамотности, 19% — по математической грамотности, 17% не преодолели порог второго уровня по естественно-научной грамотности. 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   Разница </a:t>
            </a:r>
            <a:r>
              <a:rPr lang="ru-RU" sz="2400" b="1" dirty="0"/>
              <a:t>между 25% лучших и 25% худших результатов по итогам исследования составила: по читательской грамотности — 224 балла, математической — 226 баллов, естественно-научной — 181 балл.</a:t>
            </a:r>
          </a:p>
        </p:txBody>
      </p:sp>
    </p:spTree>
    <p:extLst>
      <p:ext uri="{BB962C8B-B14F-4D97-AF65-F5344CB8AC3E}">
        <p14:creationId xmlns:p14="http://schemas.microsoft.com/office/powerpoint/2010/main" val="18714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0542" y="75109"/>
            <a:ext cx="813902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Основные результаты исследования </a:t>
            </a:r>
            <a:r>
              <a:rPr lang="en-US" sz="2800" b="1" dirty="0" smtClean="0"/>
              <a:t>PISA</a:t>
            </a:r>
            <a:r>
              <a:rPr lang="ru-RU" sz="2800" b="1" dirty="0" smtClean="0"/>
              <a:t>2021 года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12" y="991359"/>
            <a:ext cx="10492263" cy="57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2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0542" y="75109"/>
            <a:ext cx="813902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Основные результаты исследования </a:t>
            </a:r>
            <a:r>
              <a:rPr lang="en-US" sz="2800" b="1" dirty="0" smtClean="0"/>
              <a:t>PISA</a:t>
            </a:r>
            <a:r>
              <a:rPr lang="ru-RU" sz="2800" b="1" dirty="0" smtClean="0"/>
              <a:t>2021 года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2" y="1170053"/>
            <a:ext cx="8697398" cy="54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950438"/>
            <a:ext cx="49094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b="1" dirty="0" smtClean="0"/>
              <a:t>В </a:t>
            </a:r>
            <a:r>
              <a:rPr lang="ru-RU" b="1" dirty="0"/>
              <a:t>целом по России в 2021 году 85% обучающихся достигли и превысили пороговый уровень читательской грамотности. По математической грамотности этот показатель составил 81%, по естественно-научной — 83%. При этом доля обучающихся, достигших высоких результатов по читательской грамотности (5 и 6 уровни), составила 7%, по математической — 11%, а по естественно-научной — только 1,4% (рис. 2). </a:t>
            </a:r>
            <a:endParaRPr lang="ru-RU" b="1" dirty="0" smtClean="0"/>
          </a:p>
          <a:p>
            <a:pPr algn="just"/>
            <a:r>
              <a:rPr lang="ru-RU" b="1" dirty="0" smtClean="0"/>
              <a:t>        Распределение </a:t>
            </a:r>
            <a:r>
              <a:rPr lang="ru-RU" b="1" dirty="0"/>
              <a:t>обучающихся из ОО с разными результатами по уровням грамотности указывает на необходимость системной работы со школьной </a:t>
            </a:r>
            <a:r>
              <a:rPr lang="ru-RU" b="1" dirty="0" err="1"/>
              <a:t>неуспешностью</a:t>
            </a:r>
            <a:r>
              <a:rPr lang="ru-RU" b="1" dirty="0"/>
              <a:t>. Характер распределения свидетельствует о том, что в разных группах ОО необходимы решение разных задач и меры различного содержания и интенсивности сопровождения.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273" y="95775"/>
            <a:ext cx="7243901" cy="51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2780" y="0"/>
            <a:ext cx="7009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Результаты обучающихся по видам умений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42" y="1043281"/>
            <a:ext cx="10462864" cy="54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30829" cy="729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9286" y="13554"/>
            <a:ext cx="7620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Примеры заданий. Естественно – научная грамотность.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76" y="927065"/>
            <a:ext cx="10667139" cy="54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0809" cy="6324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56" y="632416"/>
            <a:ext cx="1141343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</a:t>
            </a:r>
            <a:r>
              <a:rPr lang="ru-RU" sz="2800" b="1" dirty="0" smtClean="0"/>
              <a:t>Из указа Президента России от 7 мая 2018 года: Правительству РФ поручено обеспечить глобальную конкурентоспособность российского образования, вхождение Российской Федерации в число 10 ведущих стран мира по качеству общего образования.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Из Государственной программы РФ «Развитие образования» (2018-2025 годы) от 26 декабря 2017 г.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Цель программы – качество образования, которое характеризуется  сохранением лидирующих позиций РФ в международном исследовании качества чтения и понимания текстов (PIRLS), а также в международном исследовании качества математического и естественнонаучного образования (TIMSS); повышением позиций РФ в международной программе по оценке образовательных достижений учащихся (PISA) …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731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8330" cy="631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59" y="710388"/>
            <a:ext cx="10673002" cy="51488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2715" y="0"/>
            <a:ext cx="7620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Примеры заданий. Естественно – научная грамотность.</a:t>
            </a:r>
          </a:p>
        </p:txBody>
      </p:sp>
    </p:spTree>
    <p:extLst>
      <p:ext uri="{BB962C8B-B14F-4D97-AF65-F5344CB8AC3E}">
        <p14:creationId xmlns:p14="http://schemas.microsoft.com/office/powerpoint/2010/main" val="1487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8330" cy="631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8658" y="131019"/>
            <a:ext cx="7620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Примеры заданий. Естественно – научная грамотность.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94" y="791624"/>
            <a:ext cx="10853126" cy="51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8330" cy="631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8658" y="131019"/>
            <a:ext cx="7620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Примеры заданий. Естественно – научная грамотность.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65" y="696719"/>
            <a:ext cx="9716980" cy="60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8330" cy="631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68658" y="131019"/>
            <a:ext cx="7620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Примеры заданий. Естественно – научная грамотность.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543" y="481770"/>
            <a:ext cx="6127011" cy="392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81" y="3156857"/>
            <a:ext cx="6193971" cy="35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793" y="698428"/>
            <a:ext cx="6231997" cy="3742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0572"/>
            <a:ext cx="6531429" cy="36174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2025" y="0"/>
            <a:ext cx="885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Примеры заданий. Естественно – научная грамотность.</a:t>
            </a:r>
          </a:p>
        </p:txBody>
      </p:sp>
    </p:spTree>
    <p:extLst>
      <p:ext uri="{BB962C8B-B14F-4D97-AF65-F5344CB8AC3E}">
        <p14:creationId xmlns:p14="http://schemas.microsoft.com/office/powerpoint/2010/main" val="8228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2025" y="0"/>
            <a:ext cx="885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Примеры заданий. Естественно – научная грамотность.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3" y="710163"/>
            <a:ext cx="9487722" cy="56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2025" y="0"/>
            <a:ext cx="885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Примеры заданий. Естественно – научная грамотность.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202" y="523220"/>
            <a:ext cx="7714695" cy="3483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37823"/>
            <a:ext cx="6423888" cy="362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2025" y="0"/>
            <a:ext cx="885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Примеры заданий. Естественно – научная грамотность.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458" y="435888"/>
            <a:ext cx="6722155" cy="3728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9253"/>
            <a:ext cx="7850539" cy="35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2025" y="0"/>
            <a:ext cx="8859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Примеры заданий. Естественно – научная грамотность.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96" y="424222"/>
            <a:ext cx="6586004" cy="3872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4695"/>
            <a:ext cx="6773662" cy="392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2340" y="0"/>
            <a:ext cx="610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Креативное мышление. Примеры заданий.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827" y="461664"/>
            <a:ext cx="7122489" cy="3346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2" y="3120025"/>
            <a:ext cx="7772400" cy="36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08852" y="290553"/>
            <a:ext cx="9357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Понятие о функциональной грамотности</a:t>
            </a:r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8783" y="1305342"/>
            <a:ext cx="114001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Функциональная грамотность </a:t>
            </a:r>
            <a:r>
              <a:rPr lang="ru-RU" sz="2000" dirty="0" smtClean="0"/>
              <a:t>– это способность применять знания, полученные в школе, для решения повседневных задач. </a:t>
            </a:r>
          </a:p>
          <a:p>
            <a:r>
              <a:rPr lang="ru-RU" sz="2000" b="1" dirty="0" smtClean="0"/>
              <a:t>Функционально грамотный человек </a:t>
            </a:r>
            <a:r>
              <a:rPr lang="ru-RU" sz="2000" dirty="0" smtClean="0"/>
              <a:t>— это человек, который способен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отношений. </a:t>
            </a:r>
          </a:p>
          <a:p>
            <a:r>
              <a:rPr lang="ru-RU" sz="2000" dirty="0" smtClean="0"/>
              <a:t>Образовательная система «Школа 2100». Педагогика здравого смысла / под ред. А. А. Леонтьева. М.: </a:t>
            </a:r>
            <a:r>
              <a:rPr lang="ru-RU" sz="2000" dirty="0" err="1" smtClean="0"/>
              <a:t>Баласс</a:t>
            </a:r>
            <a:r>
              <a:rPr lang="ru-RU" sz="2000" dirty="0" smtClean="0"/>
              <a:t>, 2003. С. 35. </a:t>
            </a:r>
          </a:p>
          <a:p>
            <a:endParaRPr lang="ru-RU" sz="2000" dirty="0" smtClean="0"/>
          </a:p>
          <a:p>
            <a:r>
              <a:rPr lang="ru-RU" sz="2000" b="1" dirty="0" smtClean="0"/>
              <a:t>Основные составляющие функциональной грамотности </a:t>
            </a:r>
          </a:p>
          <a:p>
            <a:r>
              <a:rPr lang="ru-RU" sz="2000" dirty="0" smtClean="0"/>
              <a:t>• Математическая грамотность </a:t>
            </a:r>
          </a:p>
          <a:p>
            <a:r>
              <a:rPr lang="ru-RU" sz="2000" dirty="0" smtClean="0"/>
              <a:t>• Читательская грамотность</a:t>
            </a:r>
          </a:p>
          <a:p>
            <a:r>
              <a:rPr lang="ru-RU" sz="2000" dirty="0" smtClean="0"/>
              <a:t> • Естественно-научная грамотность </a:t>
            </a:r>
          </a:p>
          <a:p>
            <a:r>
              <a:rPr lang="ru-RU" sz="2000" dirty="0" smtClean="0"/>
              <a:t>• Финансовая грамотность </a:t>
            </a:r>
          </a:p>
          <a:p>
            <a:r>
              <a:rPr lang="ru-RU" sz="2000" dirty="0" smtClean="0"/>
              <a:t>• Глобальные компетенции </a:t>
            </a:r>
          </a:p>
          <a:p>
            <a:r>
              <a:rPr lang="ru-RU" sz="2000" dirty="0" smtClean="0"/>
              <a:t>• Креативное мышление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77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628" y="143308"/>
            <a:ext cx="610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Креативное мышление. Примеры заданий.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050" y="604973"/>
            <a:ext cx="7018628" cy="3314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0" y="3099015"/>
            <a:ext cx="6468047" cy="34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628" y="143308"/>
            <a:ext cx="648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Читательская грамотность. Примеры заданий.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98" y="655948"/>
            <a:ext cx="8673187" cy="61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628" y="143308"/>
            <a:ext cx="648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Читательская грамотность. Примеры заданий.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2" y="2140556"/>
            <a:ext cx="3089848" cy="3955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540" y="767611"/>
            <a:ext cx="3063943" cy="3546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663" y="113461"/>
            <a:ext cx="2379038" cy="4004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606" y="4015128"/>
            <a:ext cx="2229151" cy="2842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936" y="2344562"/>
            <a:ext cx="3439670" cy="43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657" cy="655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6628" y="143308"/>
            <a:ext cx="648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Читательская грамотность. Примеры заданий.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12" y="841040"/>
            <a:ext cx="3475422" cy="399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187" y="3030791"/>
            <a:ext cx="4047316" cy="3615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503" y="480685"/>
            <a:ext cx="3382915" cy="595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0983" y="1520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Дидактический комплекс для формирования функциональной грамотности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5" y="1167801"/>
            <a:ext cx="11461473" cy="4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00" y="1135684"/>
            <a:ext cx="11400508" cy="52887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66610" y="79254"/>
            <a:ext cx="4376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Функциональная грамотность.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21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2078" y="1520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Функциональная грамотность. Версия 2.0 Интерактивное продолжение дидактического комплекса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40757" y="979421"/>
            <a:ext cx="41512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Целевая аудитория: учителя и учащиеся 7-8 классов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11 пособий, 600 заданий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Фронтальная работа в классе + индивидуальная работа ученика в классе и дома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Режимы «тренажер», «мониторинг»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 Полнотекстовая версия пособий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8631"/>
            <a:ext cx="7216765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6299" y="202960"/>
            <a:ext cx="6873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Функциональная грамотность. Печатные пособия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4" y="1245644"/>
            <a:ext cx="11545300" cy="45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43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glow>
              <a:schemeClr val="accent1">
                <a:alpha val="37000"/>
              </a:schemeClr>
            </a:glow>
            <a:outerShdw blurRad="177800" dist="50800" dir="5400000" sx="22000" sy="22000" algn="ctr" rotWithShape="0">
              <a:srgbClr val="000000">
                <a:alpha val="91000"/>
              </a:srgbClr>
            </a:outerShdw>
            <a:reflection stA="88000" endPos="0" dist="6731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26" y="639541"/>
            <a:ext cx="10657568" cy="621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82525" y="105887"/>
            <a:ext cx="4376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Функциональная грамотность.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02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7440" y="262461"/>
            <a:ext cx="7697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Институт стратегии развития </a:t>
            </a:r>
            <a:r>
              <a:rPr lang="ru-RU" sz="3200" b="1" dirty="0" smtClean="0">
                <a:hlinkClick r:id="rId4"/>
              </a:rPr>
              <a:t>образования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12" y="1139976"/>
            <a:ext cx="8940787" cy="47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8924" y="105887"/>
            <a:ext cx="9407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Формирование естественно-научной </a:t>
            </a:r>
          </a:p>
          <a:p>
            <a:pPr algn="ctr"/>
            <a:r>
              <a:rPr lang="ru-RU" sz="3600" b="1" dirty="0" smtClean="0"/>
              <a:t>грамотности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42" y="1739370"/>
            <a:ext cx="11949662" cy="35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84960" cy="667875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2194561" y="67710"/>
            <a:ext cx="7881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ФИПИ</a:t>
            </a:r>
            <a:r>
              <a:rPr lang="ru-RU" sz="3600" dirty="0" smtClean="0"/>
              <a:t>  Открытый банк заданий</a:t>
            </a:r>
          </a:p>
          <a:p>
            <a:r>
              <a:rPr lang="ru-RU" sz="3600" dirty="0" smtClean="0"/>
              <a:t> по естественно-научной  </a:t>
            </a:r>
            <a:r>
              <a:rPr lang="ru-RU" sz="3600" dirty="0" smtClean="0">
                <a:hlinkClick r:id="rId4"/>
              </a:rPr>
              <a:t>грамотности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52" y="1268039"/>
            <a:ext cx="8847908" cy="544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7386" y="105887"/>
            <a:ext cx="7626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Центр оценки качества образования ИСРО </a:t>
            </a:r>
            <a:r>
              <a:rPr lang="ru-RU" sz="2800" b="1" dirty="0" smtClean="0">
                <a:hlinkClick r:id="rId4"/>
              </a:rPr>
              <a:t>РАО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37" y="749929"/>
            <a:ext cx="7439487" cy="608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2078" y="244386"/>
            <a:ext cx="6010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ФИОКО Открытый банк </a:t>
            </a:r>
            <a:r>
              <a:rPr lang="ru-RU" sz="2800" b="1" dirty="0" smtClean="0">
                <a:hlinkClick r:id="rId4"/>
              </a:rPr>
              <a:t>заданий</a:t>
            </a:r>
            <a:r>
              <a:rPr lang="ru-RU" sz="2800" b="1" dirty="0" smtClean="0"/>
              <a:t> </a:t>
            </a:r>
            <a:r>
              <a:rPr lang="en-US" sz="2800" b="1" dirty="0" smtClean="0"/>
              <a:t>PISA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4" y="1053435"/>
            <a:ext cx="9402347" cy="55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33199" cy="9410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1854" y="1156291"/>
            <a:ext cx="76529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</a:p>
          <a:p>
            <a:pPr algn="ctr"/>
            <a:endParaRPr lang="ru-RU" sz="5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ТВОРЧЕСКИХ УСПЕХОВ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74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99290" y="202960"/>
            <a:ext cx="9155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Формирование естественно-научной грамотности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61" y="1276304"/>
            <a:ext cx="10672785" cy="51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41104" y="27108"/>
            <a:ext cx="9064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Международная программа по оценке образовательных достижений учащихся PISA (</a:t>
            </a:r>
            <a:r>
              <a:rPr lang="ru-RU" sz="2800" b="1" dirty="0" err="1" smtClean="0"/>
              <a:t>Programme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for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International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Student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Assessment</a:t>
            </a:r>
            <a:r>
              <a:rPr lang="ru-RU" sz="2800" b="1" dirty="0" smtClean="0"/>
              <a:t>)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4300" y="1664423"/>
            <a:ext cx="86082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Основная цель: </a:t>
            </a:r>
            <a:r>
              <a:rPr lang="ru-RU" sz="2400" dirty="0" smtClean="0"/>
              <a:t>Оценка функциональной грамотности 15- летних учащихся в области математики, чтения и естествознания </a:t>
            </a:r>
          </a:p>
          <a:p>
            <a:r>
              <a:rPr lang="ru-RU" sz="2400" b="1" dirty="0" smtClean="0"/>
              <a:t>Исследовательский вопрос</a:t>
            </a:r>
            <a:r>
              <a:rPr lang="ru-RU" sz="2400" dirty="0" smtClean="0"/>
              <a:t>: «Обладают ли учащиеся 15- летнего возраста, получившие обязательное общее образование, знаниями и умениями, необходимыми им для полноценного функционирования в современном обществе, т.е. для решения широкого диапазона задач в различных сферах человеческой деятельности, общения и социальных отношений?»</a:t>
            </a:r>
          </a:p>
          <a:p>
            <a:r>
              <a:rPr lang="ru-RU" sz="2400" dirty="0" smtClean="0"/>
              <a:t> </a:t>
            </a:r>
            <a:r>
              <a:rPr lang="ru-RU" sz="2400" b="1" dirty="0" smtClean="0"/>
              <a:t>Фокус:</a:t>
            </a:r>
            <a:r>
              <a:rPr lang="ru-RU" sz="2400" dirty="0" smtClean="0"/>
              <a:t> Выявление факторов, позволяющих объяснить различия в результатах стран, оценка качества и эффективности образования, равенства доступа к образованию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792504" y="1486404"/>
            <a:ext cx="28127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Проводит: </a:t>
            </a:r>
            <a:r>
              <a:rPr lang="ru-RU" i="1" dirty="0" smtClean="0"/>
              <a:t>Организация экономического сотрудничества и развития – OECD </a:t>
            </a:r>
          </a:p>
          <a:p>
            <a:endParaRPr lang="ru-RU" i="1" dirty="0" smtClean="0"/>
          </a:p>
          <a:p>
            <a:r>
              <a:rPr lang="ru-RU" b="1" dirty="0" smtClean="0"/>
              <a:t>Циклы исследования PISA: </a:t>
            </a:r>
            <a:r>
              <a:rPr lang="ru-RU" i="1" dirty="0" smtClean="0"/>
              <a:t>2000, 2003, 2006, 2009, 2012, 2015, 2018, 2021, 2024 годы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259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11199" y="13554"/>
            <a:ext cx="6355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Новый взгляд на образование 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865" y="639541"/>
            <a:ext cx="10082134" cy="6218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55520" cy="9504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8729" y="0"/>
            <a:ext cx="88789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Чему должны научиться дети (OECD 2030) Через оценку качества образования система образования настраивается на новые результаты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58" y="1828364"/>
            <a:ext cx="11789162" cy="5029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69" y="1038850"/>
            <a:ext cx="1973751" cy="701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7144" y="950438"/>
            <a:ext cx="1760373" cy="5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18" y="5764696"/>
            <a:ext cx="1263581" cy="1093304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1000"/>
              </a:srgbClr>
            </a:outerShdw>
            <a:reflection blurRad="571500" stA="88000" endPos="50000" dist="965200" dir="5400000" sy="-100000" algn="bl" rotWithShape="0"/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56738" cy="655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5" y="725531"/>
            <a:ext cx="10753653" cy="59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857</Words>
  <Application>Microsoft Office PowerPoint</Application>
  <PresentationFormat>Широкоэкранный</PresentationFormat>
  <Paragraphs>75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Book Antiqua</vt:lpstr>
      <vt:lpstr>Calibri</vt:lpstr>
      <vt:lpstr>Calibri Light</vt:lpstr>
      <vt:lpstr>Wingdings</vt:lpstr>
      <vt:lpstr>Тема Office</vt:lpstr>
      <vt:lpstr>ФОРМИРОВАНИЕ ФУНКЦИОНАЛЬНОЙ, ЕСТЕСТВЕННО - НАУЧНОЙ ГРАМОТНОСТИ НА УРОКАХ ФИЗИКИ И АСТРОНОМИИ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ФУНКЦИОНАЛЬНОЙ ГРАМОТНОСТИ НА УРОКАХ ФИЗИКИ И АСТРОНОМИИ</dc:title>
  <dc:creator>Александра Овсянникова</dc:creator>
  <cp:lastModifiedBy>Александра Овсянникова</cp:lastModifiedBy>
  <cp:revision>24</cp:revision>
  <dcterms:created xsi:type="dcterms:W3CDTF">2024-02-06T15:20:18Z</dcterms:created>
  <dcterms:modified xsi:type="dcterms:W3CDTF">2024-02-07T10:14:20Z</dcterms:modified>
</cp:coreProperties>
</file>