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3" r:id="rId4"/>
    <p:sldId id="260" r:id="rId5"/>
    <p:sldId id="275" r:id="rId6"/>
    <p:sldId id="258" r:id="rId7"/>
    <p:sldId id="261" r:id="rId8"/>
    <p:sldId id="262" r:id="rId9"/>
    <p:sldId id="264" r:id="rId10"/>
    <p:sldId id="265" r:id="rId11"/>
    <p:sldId id="263" r:id="rId12"/>
    <p:sldId id="266" r:id="rId13"/>
    <p:sldId id="267" r:id="rId14"/>
    <p:sldId id="268" r:id="rId15"/>
    <p:sldId id="272" r:id="rId16"/>
    <p:sldId id="274" r:id="rId17"/>
    <p:sldId id="269" r:id="rId18"/>
    <p:sldId id="270" r:id="rId19"/>
    <p:sldId id="2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3" d="100"/>
          <a:sy n="93" d="100"/>
        </p:scale>
        <p:origin x="3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6/26/2024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t>6/26/2024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6/26/2024</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6/26/2024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Изображение выглядит как искусство, снимок экрана, в помещении&#10;&#10;Автоматически созданное описание">
            <a:extLst>
              <a:ext uri="{FF2B5EF4-FFF2-40B4-BE49-F238E27FC236}">
                <a16:creationId xmlns:a16="http://schemas.microsoft.com/office/drawing/2014/main" id="{C8E69720-1ABD-C31E-7FDC-C561B52D46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33" r="37483" b="9091"/>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072F8A-8BD2-1702-0B01-02C36DF820B4}"/>
              </a:ext>
            </a:extLst>
          </p:cNvPr>
          <p:cNvSpPr txBox="1"/>
          <p:nvPr/>
        </p:nvSpPr>
        <p:spPr>
          <a:xfrm>
            <a:off x="339213" y="1678666"/>
            <a:ext cx="5589639" cy="3810000"/>
          </a:xfrm>
          <a:prstGeom prst="rect">
            <a:avLst/>
          </a:prstGeom>
        </p:spPr>
        <p:txBody>
          <a:bodyPr vert="horz" lIns="91440" tIns="45720" rIns="91440" bIns="45720" rtlCol="0" anchor="b">
            <a:normAutofit/>
          </a:bodyPr>
          <a:lstStyle/>
          <a:p>
            <a:pPr algn="ctr">
              <a:lnSpc>
                <a:spcPct val="90000"/>
              </a:lnSpc>
              <a:spcBef>
                <a:spcPct val="0"/>
              </a:spcBef>
              <a:spcAft>
                <a:spcPts val="800"/>
              </a:spcAft>
            </a:pPr>
            <a:r>
              <a:rPr lang="en-US" sz="1900" dirty="0" err="1">
                <a:solidFill>
                  <a:srgbClr val="0070C0"/>
                </a:solidFill>
                <a:effectLst/>
                <a:latin typeface="+mj-lt"/>
                <a:ea typeface="+mj-ea"/>
                <a:cs typeface="+mj-cs"/>
              </a:rPr>
              <a:t>Учебно-исследовательская</a:t>
            </a:r>
            <a:r>
              <a:rPr lang="en-US" sz="1900" dirty="0">
                <a:solidFill>
                  <a:srgbClr val="0070C0"/>
                </a:solidFill>
                <a:effectLst/>
                <a:latin typeface="+mj-lt"/>
                <a:ea typeface="+mj-ea"/>
                <a:cs typeface="+mj-cs"/>
              </a:rPr>
              <a:t> </a:t>
            </a:r>
            <a:r>
              <a:rPr lang="en-US" sz="1900" dirty="0" err="1">
                <a:solidFill>
                  <a:srgbClr val="0070C0"/>
                </a:solidFill>
                <a:effectLst/>
                <a:latin typeface="+mj-lt"/>
                <a:ea typeface="+mj-ea"/>
                <a:cs typeface="+mj-cs"/>
              </a:rPr>
              <a:t>работа</a:t>
            </a:r>
            <a:r>
              <a:rPr lang="en-US" sz="1900" dirty="0">
                <a:solidFill>
                  <a:srgbClr val="0070C0"/>
                </a:solidFill>
                <a:effectLst/>
                <a:latin typeface="+mj-lt"/>
                <a:ea typeface="+mj-ea"/>
                <a:cs typeface="+mj-cs"/>
              </a:rPr>
              <a:t> </a:t>
            </a:r>
          </a:p>
          <a:p>
            <a:pPr algn="r">
              <a:lnSpc>
                <a:spcPct val="90000"/>
              </a:lnSpc>
              <a:spcBef>
                <a:spcPct val="0"/>
              </a:spcBef>
              <a:spcAft>
                <a:spcPts val="800"/>
              </a:spcAft>
            </a:pPr>
            <a:endParaRPr lang="en-US" sz="1900" dirty="0">
              <a:solidFill>
                <a:schemeClr val="accent1"/>
              </a:solidFill>
              <a:latin typeface="+mj-lt"/>
              <a:ea typeface="+mj-ea"/>
              <a:cs typeface="+mj-cs"/>
            </a:endParaRPr>
          </a:p>
          <a:p>
            <a:pPr algn="r">
              <a:lnSpc>
                <a:spcPct val="90000"/>
              </a:lnSpc>
              <a:spcBef>
                <a:spcPct val="0"/>
              </a:spcBef>
              <a:spcAft>
                <a:spcPts val="800"/>
              </a:spcAft>
            </a:pPr>
            <a:endParaRPr lang="en-US" sz="1900" dirty="0">
              <a:solidFill>
                <a:schemeClr val="accent1"/>
              </a:solidFill>
              <a:effectLst/>
              <a:latin typeface="+mj-lt"/>
              <a:ea typeface="+mj-ea"/>
              <a:cs typeface="+mj-cs"/>
            </a:endParaRPr>
          </a:p>
          <a:p>
            <a:pPr algn="r">
              <a:lnSpc>
                <a:spcPct val="90000"/>
              </a:lnSpc>
              <a:spcBef>
                <a:spcPct val="0"/>
              </a:spcBef>
              <a:spcAft>
                <a:spcPts val="800"/>
              </a:spcAft>
            </a:pPr>
            <a:endParaRPr lang="en-US" sz="1900" dirty="0">
              <a:solidFill>
                <a:schemeClr val="accent1"/>
              </a:solidFill>
              <a:effectLst/>
              <a:latin typeface="+mj-lt"/>
              <a:ea typeface="+mj-ea"/>
              <a:cs typeface="+mj-cs"/>
            </a:endParaRPr>
          </a:p>
          <a:p>
            <a:pPr algn="ctr">
              <a:lnSpc>
                <a:spcPct val="90000"/>
              </a:lnSpc>
              <a:spcBef>
                <a:spcPct val="0"/>
              </a:spcBef>
            </a:pPr>
            <a:r>
              <a:rPr lang="en-US" sz="2800" b="1" dirty="0">
                <a:solidFill>
                  <a:srgbClr val="0070C0"/>
                </a:solidFill>
                <a:effectLst/>
                <a:latin typeface="+mj-lt"/>
                <a:ea typeface="+mj-ea"/>
                <a:cs typeface="+mj-cs"/>
              </a:rPr>
              <a:t>Создание </a:t>
            </a:r>
            <a:r>
              <a:rPr lang="en-US" sz="2800" b="1" dirty="0" err="1">
                <a:solidFill>
                  <a:srgbClr val="0070C0"/>
                </a:solidFill>
                <a:effectLst/>
                <a:latin typeface="+mj-lt"/>
                <a:ea typeface="+mj-ea"/>
                <a:cs typeface="+mj-cs"/>
              </a:rPr>
              <a:t>модели</a:t>
            </a:r>
            <a:r>
              <a:rPr lang="en-US" sz="2800" b="1" dirty="0">
                <a:solidFill>
                  <a:srgbClr val="0070C0"/>
                </a:solidFill>
                <a:effectLst/>
                <a:latin typeface="+mj-lt"/>
                <a:ea typeface="+mj-ea"/>
                <a:cs typeface="+mj-cs"/>
              </a:rPr>
              <a:t> рентгеновской </a:t>
            </a:r>
            <a:r>
              <a:rPr lang="en-US" sz="2800" b="1" dirty="0" err="1">
                <a:solidFill>
                  <a:srgbClr val="0070C0"/>
                </a:solidFill>
                <a:effectLst/>
                <a:latin typeface="+mj-lt"/>
                <a:ea typeface="+mj-ea"/>
                <a:cs typeface="+mj-cs"/>
              </a:rPr>
              <a:t>установки</a:t>
            </a:r>
            <a:r>
              <a:rPr lang="ru-RU" sz="2800" b="1" dirty="0">
                <a:solidFill>
                  <a:srgbClr val="0070C0"/>
                </a:solidFill>
                <a:effectLst/>
                <a:latin typeface="+mj-lt"/>
                <a:ea typeface="+mj-ea"/>
                <a:cs typeface="+mj-cs"/>
              </a:rPr>
              <a:t>           </a:t>
            </a:r>
            <a:r>
              <a:rPr lang="en-US" sz="2800" b="1" dirty="0">
                <a:solidFill>
                  <a:srgbClr val="0070C0"/>
                </a:solidFill>
                <a:effectLst/>
                <a:latin typeface="+mj-lt"/>
                <a:ea typeface="+mj-ea"/>
                <a:cs typeface="+mj-cs"/>
              </a:rPr>
              <a:t> и </a:t>
            </a:r>
            <a:r>
              <a:rPr lang="en-US" sz="2800" b="1" dirty="0" err="1">
                <a:solidFill>
                  <a:srgbClr val="0070C0"/>
                </a:solidFill>
                <a:effectLst/>
                <a:latin typeface="+mj-lt"/>
                <a:ea typeface="+mj-ea"/>
                <a:cs typeface="+mj-cs"/>
              </a:rPr>
              <a:t>исследование</a:t>
            </a:r>
            <a:r>
              <a:rPr lang="en-US" sz="2800" b="1" dirty="0">
                <a:solidFill>
                  <a:srgbClr val="0070C0"/>
                </a:solidFill>
                <a:effectLst/>
                <a:latin typeface="+mj-lt"/>
                <a:ea typeface="+mj-ea"/>
                <a:cs typeface="+mj-cs"/>
              </a:rPr>
              <a:t> </a:t>
            </a:r>
            <a:r>
              <a:rPr lang="en-US" sz="2800" b="1" dirty="0" err="1">
                <a:solidFill>
                  <a:srgbClr val="0070C0"/>
                </a:solidFill>
                <a:effectLst/>
                <a:latin typeface="+mj-lt"/>
                <a:ea typeface="+mj-ea"/>
                <a:cs typeface="+mj-cs"/>
              </a:rPr>
              <a:t>ее</a:t>
            </a:r>
            <a:r>
              <a:rPr lang="en-US" sz="2800" b="1" dirty="0">
                <a:solidFill>
                  <a:srgbClr val="0070C0"/>
                </a:solidFill>
                <a:effectLst/>
                <a:latin typeface="+mj-lt"/>
                <a:ea typeface="+mj-ea"/>
                <a:cs typeface="+mj-cs"/>
              </a:rPr>
              <a:t> </a:t>
            </a:r>
            <a:r>
              <a:rPr lang="en-US" sz="2800" b="1" dirty="0" err="1">
                <a:solidFill>
                  <a:srgbClr val="0070C0"/>
                </a:solidFill>
                <a:effectLst/>
                <a:latin typeface="+mj-lt"/>
                <a:ea typeface="+mj-ea"/>
                <a:cs typeface="+mj-cs"/>
              </a:rPr>
              <a:t>характеристик</a:t>
            </a:r>
            <a:endParaRPr lang="en-US" sz="2800" dirty="0">
              <a:solidFill>
                <a:srgbClr val="0070C0"/>
              </a:solidFill>
              <a:latin typeface="+mj-lt"/>
              <a:ea typeface="+mj-ea"/>
              <a:cs typeface="+mj-cs"/>
            </a:endParaRPr>
          </a:p>
        </p:txBody>
      </p:sp>
      <p:cxnSp>
        <p:nvCxnSpPr>
          <p:cNvPr id="12" name="Straight Connector 11">
            <a:extLst>
              <a:ext uri="{FF2B5EF4-FFF2-40B4-BE49-F238E27FC236}">
                <a16:creationId xmlns:a16="http://schemas.microsoft.com/office/drawing/2014/main" id="{A57C1A16-B8AB-4D99-A195-A38F556A648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8A9B20B-D1DD-4573-B5EC-55802951923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66D61E08-70C3-48D8-BEA0-787111DC30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18" name="Rectangle 25">
            <a:extLst>
              <a:ext uri="{FF2B5EF4-FFF2-40B4-BE49-F238E27FC236}">
                <a16:creationId xmlns:a16="http://schemas.microsoft.com/office/drawing/2014/main" id="{FC55298F-0AE5-478E-AD2B-03C2614C58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0" name="Isosceles Triangle 24">
            <a:extLst>
              <a:ext uri="{FF2B5EF4-FFF2-40B4-BE49-F238E27FC236}">
                <a16:creationId xmlns:a16="http://schemas.microsoft.com/office/drawing/2014/main" id="{C180E4EA-0B63-4779-A895-7E90E71088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2" name="Rectangle 27">
            <a:extLst>
              <a:ext uri="{FF2B5EF4-FFF2-40B4-BE49-F238E27FC236}">
                <a16:creationId xmlns:a16="http://schemas.microsoft.com/office/drawing/2014/main" id="{CEE01D9D-3DE8-4EED-B0D3-8F3C79CC76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4" name="Rectangle 28">
            <a:extLst>
              <a:ext uri="{FF2B5EF4-FFF2-40B4-BE49-F238E27FC236}">
                <a16:creationId xmlns:a16="http://schemas.microsoft.com/office/drawing/2014/main" id="{89AF5CE9-607F-43F4-8983-DCD6DA4051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6" name="Rectangle 29">
            <a:extLst>
              <a:ext uri="{FF2B5EF4-FFF2-40B4-BE49-F238E27FC236}">
                <a16:creationId xmlns:a16="http://schemas.microsoft.com/office/drawing/2014/main" id="{6EEA2DBD-9E1E-4521-8C01-F32AD18A89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8" name="Isosceles Triangle 29">
            <a:extLst>
              <a:ext uri="{FF2B5EF4-FFF2-40B4-BE49-F238E27FC236}">
                <a16:creationId xmlns:a16="http://schemas.microsoft.com/office/drawing/2014/main" id="{15BBD2C1-BA9B-46A9-A27A-33498B1692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5" name="Подзаголовок 2">
            <a:extLst>
              <a:ext uri="{FF2B5EF4-FFF2-40B4-BE49-F238E27FC236}">
                <a16:creationId xmlns:a16="http://schemas.microsoft.com/office/drawing/2014/main" id="{96845B81-FD21-39E9-1DBF-8AC642B812DD}"/>
              </a:ext>
            </a:extLst>
          </p:cNvPr>
          <p:cNvSpPr txBox="1">
            <a:spLocks/>
          </p:cNvSpPr>
          <p:nvPr/>
        </p:nvSpPr>
        <p:spPr>
          <a:xfrm>
            <a:off x="1035697" y="5001208"/>
            <a:ext cx="6223519" cy="1610763"/>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v"/>
            </a:pPr>
            <a:endParaRPr lang="ru-RU" dirty="0"/>
          </a:p>
        </p:txBody>
      </p:sp>
      <p:sp>
        <p:nvSpPr>
          <p:cNvPr id="2" name="TextBox 1"/>
          <p:cNvSpPr txBox="1"/>
          <p:nvPr/>
        </p:nvSpPr>
        <p:spPr>
          <a:xfrm>
            <a:off x="120220" y="6088654"/>
            <a:ext cx="3841116" cy="646331"/>
          </a:xfrm>
          <a:prstGeom prst="rect">
            <a:avLst/>
          </a:prstGeom>
          <a:noFill/>
        </p:spPr>
        <p:txBody>
          <a:bodyPr wrap="none" rtlCol="0">
            <a:spAutoFit/>
          </a:bodyPr>
          <a:lstStyle/>
          <a:p>
            <a:r>
              <a:rPr lang="ru-RU" dirty="0" smtClean="0"/>
              <a:t>Выполнил: Никитин Егор</a:t>
            </a:r>
          </a:p>
          <a:p>
            <a:r>
              <a:rPr lang="ru-RU" dirty="0" smtClean="0"/>
              <a:t>Руководитель: Овсянникова А. А. </a:t>
            </a:r>
            <a:endParaRPr lang="ru-RU" dirty="0"/>
          </a:p>
        </p:txBody>
      </p:sp>
    </p:spTree>
    <p:extLst>
      <p:ext uri="{BB962C8B-B14F-4D97-AF65-F5344CB8AC3E}">
        <p14:creationId xmlns:p14="http://schemas.microsoft.com/office/powerpoint/2010/main" val="2352085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92EFA-7CAD-A6B0-830C-F8F754C4BF8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4735A6-9675-1013-C2ED-D4C9F530D3AC}"/>
              </a:ext>
            </a:extLst>
          </p:cNvPr>
          <p:cNvSpPr>
            <a:spLocks noGrp="1"/>
          </p:cNvSpPr>
          <p:nvPr>
            <p:ph type="title"/>
          </p:nvPr>
        </p:nvSpPr>
        <p:spPr>
          <a:xfrm>
            <a:off x="677334" y="609600"/>
            <a:ext cx="4818397" cy="937517"/>
          </a:xfrm>
        </p:spPr>
        <p:txBody>
          <a:bodyPr/>
          <a:lstStyle/>
          <a:p>
            <a:r>
              <a:rPr lang="ru-RU" sz="18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Б) Рентгеновское питающее устройство</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a:r>
            <a:br>
              <a:rPr lang="ru-RU" sz="1800" kern="100" dirty="0">
                <a:effectLst/>
                <a:latin typeface="Calibri" panose="020F0502020204030204" pitchFamily="34" charset="0"/>
                <a:ea typeface="Calibri" panose="020F0502020204030204" pitchFamily="34" charset="0"/>
                <a:cs typeface="Times New Roman" panose="02020603050405020304" pitchFamily="18" charset="0"/>
              </a:rPr>
            </a:br>
            <a:r>
              <a:rPr lang="ru-RU" sz="1800" b="1" dirty="0">
                <a:solidFill>
                  <a:srgbClr val="7030A0"/>
                </a:solidFill>
                <a:effectLst/>
                <a:latin typeface="Times New Roman" panose="02020603050405020304" pitchFamily="18" charset="0"/>
                <a:ea typeface="Calibri" panose="020F0502020204030204" pitchFamily="34" charset="0"/>
              </a:rPr>
              <a:t> </a:t>
            </a:r>
            <a:r>
              <a:rPr lang="en-US" sz="1800" b="1" dirty="0">
                <a:solidFill>
                  <a:srgbClr val="7030A0"/>
                </a:solidFill>
                <a:effectLst/>
                <a:latin typeface="Times New Roman" panose="02020603050405020304" pitchFamily="18" charset="0"/>
                <a:ea typeface="Calibri" panose="020F0502020204030204" pitchFamily="34" charset="0"/>
              </a:rPr>
              <a:t/>
            </a:r>
            <a:br>
              <a:rPr lang="en-US" sz="1800" b="1" dirty="0">
                <a:solidFill>
                  <a:srgbClr val="7030A0"/>
                </a:solidFill>
                <a:effectLst/>
                <a:latin typeface="Times New Roman" panose="02020603050405020304" pitchFamily="18" charset="0"/>
                <a:ea typeface="Calibri" panose="020F0502020204030204" pitchFamily="34" charset="0"/>
              </a:rPr>
            </a:br>
            <a:r>
              <a:rPr lang="ru-RU" sz="1800" b="1" u="sng" dirty="0">
                <a:solidFill>
                  <a:srgbClr val="7030A0"/>
                </a:solidFill>
                <a:effectLst/>
                <a:latin typeface="Times New Roman" panose="02020603050405020304" pitchFamily="18" charset="0"/>
                <a:ea typeface="Calibri" panose="020F0502020204030204" pitchFamily="34" charset="0"/>
              </a:rPr>
              <a:t>Б.</a:t>
            </a:r>
            <a:r>
              <a:rPr lang="en-US" sz="1800" b="1" u="sng" dirty="0">
                <a:solidFill>
                  <a:srgbClr val="7030A0"/>
                </a:solidFill>
                <a:effectLst/>
                <a:latin typeface="Times New Roman" panose="02020603050405020304" pitchFamily="18" charset="0"/>
                <a:ea typeface="Calibri" panose="020F0502020204030204" pitchFamily="34" charset="0"/>
              </a:rPr>
              <a:t>2</a:t>
            </a:r>
            <a:r>
              <a:rPr lang="ru-RU" sz="1800" b="1" u="sng" dirty="0">
                <a:solidFill>
                  <a:srgbClr val="7030A0"/>
                </a:solidFill>
                <a:effectLst/>
                <a:latin typeface="Times New Roman" panose="02020603050405020304" pitchFamily="18" charset="0"/>
                <a:ea typeface="Calibri" panose="020F0502020204030204" pitchFamily="34" charset="0"/>
              </a:rPr>
              <a:t>) Высоковольтный генератор</a:t>
            </a:r>
            <a:endParaRPr lang="ru-RU" sz="1400" u="sng" dirty="0">
              <a:solidFill>
                <a:srgbClr val="7030A0"/>
              </a:solidFill>
            </a:endParaRPr>
          </a:p>
        </p:txBody>
      </p:sp>
      <p:sp>
        <p:nvSpPr>
          <p:cNvPr id="3" name="Объект 2">
            <a:extLst>
              <a:ext uri="{FF2B5EF4-FFF2-40B4-BE49-F238E27FC236}">
                <a16:creationId xmlns:a16="http://schemas.microsoft.com/office/drawing/2014/main" id="{890AC9AC-C080-3F60-DE0F-DC1C63EA8F39}"/>
              </a:ext>
            </a:extLst>
          </p:cNvPr>
          <p:cNvSpPr>
            <a:spLocks noGrp="1"/>
          </p:cNvSpPr>
          <p:nvPr>
            <p:ph idx="1"/>
          </p:nvPr>
        </p:nvSpPr>
        <p:spPr>
          <a:xfrm>
            <a:off x="171450" y="1754155"/>
            <a:ext cx="4533900" cy="4287207"/>
          </a:xfrm>
        </p:spPr>
        <p:txBody>
          <a:bodyPr>
            <a:noAutofit/>
          </a:bodyPr>
          <a:lstStyle/>
          <a:p>
            <a:pPr algn="just">
              <a:lnSpc>
                <a:spcPct val="107000"/>
              </a:lnSpc>
              <a:spcAft>
                <a:spcPts val="800"/>
              </a:spcAft>
            </a:pP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Существуют разные способы получения высокого напряжения, но наиболее безопасным и эффективным является умножитель Вилларда. Принцип его работы основан на зарядке каждого из последовательно соединенных конденсаторов за счет высоковольтных диодов. Благодаря диодам обеспечивается выпрямления ВЧ напряжения. Максимально Напряжения на трубке достигает около 150кв, поэтому умножитель должен состоять из 5 ступеней. Значит каждый из 10 конденсаторов должен выдержать около 30 кв. В эксперименте были созданы свои высоковольтные конденсаторы из фольги и самоклеящихся обоев.</a:t>
            </a:r>
          </a:p>
          <a:p>
            <a:pPr algn="just">
              <a:lnSpc>
                <a:spcPct val="107000"/>
              </a:lnSpc>
              <a:spcAft>
                <a:spcPts val="800"/>
              </a:spcAft>
            </a:pP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Из расчета их емкость составляет примерно 400пф</a:t>
            </a:r>
            <a:r>
              <a:rPr lang="ru-RU" sz="1400" b="1"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100 пФ </a:t>
            </a:r>
            <a:endParaRPr lang="ru-RU" sz="1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a:extLst>
              <a:ext uri="{FF2B5EF4-FFF2-40B4-BE49-F238E27FC236}">
                <a16:creationId xmlns:a16="http://schemas.microsoft.com/office/drawing/2014/main" id="{327BEB68-0834-7B90-AF88-5F72CA8E15CA}"/>
              </a:ext>
            </a:extLst>
          </p:cNvPr>
          <p:cNvPicPr>
            <a:picLocks noChangeAspect="1"/>
          </p:cNvPicPr>
          <p:nvPr/>
        </p:nvPicPr>
        <p:blipFill>
          <a:blip r:embed="rId2"/>
          <a:stretch>
            <a:fillRect/>
          </a:stretch>
        </p:blipFill>
        <p:spPr>
          <a:xfrm>
            <a:off x="677334" y="5608265"/>
            <a:ext cx="3977985" cy="640135"/>
          </a:xfrm>
          <a:prstGeom prst="rect">
            <a:avLst/>
          </a:prstGeom>
        </p:spPr>
      </p:pic>
      <p:pic>
        <p:nvPicPr>
          <p:cNvPr id="8" name="Рисунок 7">
            <a:extLst>
              <a:ext uri="{FF2B5EF4-FFF2-40B4-BE49-F238E27FC236}">
                <a16:creationId xmlns:a16="http://schemas.microsoft.com/office/drawing/2014/main" id="{6E2714FE-8BBC-7FB9-457D-EC10D6797D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0725" y="464998"/>
            <a:ext cx="1620255" cy="2489280"/>
          </a:xfrm>
          <a:prstGeom prst="rect">
            <a:avLst/>
          </a:prstGeom>
          <a:noFill/>
          <a:ln>
            <a:noFill/>
          </a:ln>
        </p:spPr>
      </p:pic>
      <p:pic>
        <p:nvPicPr>
          <p:cNvPr id="9" name="Рисунок 8" descr="Изображение выглядит как электроника, схема, Электронная техника, текст&#10;&#10;Автоматически созданное описание">
            <a:extLst>
              <a:ext uri="{FF2B5EF4-FFF2-40B4-BE49-F238E27FC236}">
                <a16:creationId xmlns:a16="http://schemas.microsoft.com/office/drawing/2014/main" id="{3FBE1347-0CE6-FE8C-4BA7-BCDAE852D0F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576853" y="459967"/>
            <a:ext cx="2054151" cy="2439167"/>
          </a:xfrm>
          <a:prstGeom prst="rect">
            <a:avLst/>
          </a:prstGeom>
          <a:noFill/>
          <a:ln>
            <a:noFill/>
          </a:ln>
        </p:spPr>
      </p:pic>
      <p:sp>
        <p:nvSpPr>
          <p:cNvPr id="11" name="TextBox 10">
            <a:extLst>
              <a:ext uri="{FF2B5EF4-FFF2-40B4-BE49-F238E27FC236}">
                <a16:creationId xmlns:a16="http://schemas.microsoft.com/office/drawing/2014/main" id="{BD424932-D98D-F5E1-F5C6-6B8220C8B539}"/>
              </a:ext>
            </a:extLst>
          </p:cNvPr>
          <p:cNvSpPr txBox="1"/>
          <p:nvPr/>
        </p:nvSpPr>
        <p:spPr>
          <a:xfrm>
            <a:off x="7110172" y="2954277"/>
            <a:ext cx="4533900" cy="276999"/>
          </a:xfrm>
          <a:prstGeom prst="rect">
            <a:avLst/>
          </a:prstGeom>
          <a:noFill/>
        </p:spPr>
        <p:txBody>
          <a:bodyPr wrap="square">
            <a:spAutoFit/>
          </a:bodyPr>
          <a:lstStyle/>
          <a:p>
            <a:r>
              <a:rPr lang="ru-RU" sz="1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Конденсаторы, собранные самостоятельно</a:t>
            </a:r>
            <a:endParaRPr lang="ru-RU" sz="1200" b="1" dirty="0">
              <a:solidFill>
                <a:srgbClr val="7030A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F2E05AB-6453-4427-B482-801B2FE76080}"/>
              </a:ext>
            </a:extLst>
          </p:cNvPr>
          <p:cNvSpPr txBox="1"/>
          <p:nvPr/>
        </p:nvSpPr>
        <p:spPr>
          <a:xfrm>
            <a:off x="5402424" y="3903723"/>
            <a:ext cx="5990254" cy="2462213"/>
          </a:xfrm>
          <a:prstGeom prst="rect">
            <a:avLst/>
          </a:prstGeom>
          <a:noFill/>
        </p:spPr>
        <p:txBody>
          <a:bodyPr wrap="square">
            <a:spAutoFit/>
          </a:bodyPr>
          <a:lstStyle/>
          <a:p>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Но на практике они оказались неудачными. При первом подключении они вышли из строя, не выдержав нагрузки. Высоковольтные диоды сохранили рабочее состояние. Возможно, это связано с тем, что при</a:t>
            </a:r>
            <a:r>
              <a:rPr lang="ru-RU" sz="1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производстве таких </a:t>
            </a:r>
            <a:r>
              <a:rPr lang="ru-RU" sz="1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высококварных</a:t>
            </a:r>
            <a:r>
              <a:rPr lang="ru-RU" sz="1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конденсаторов используются специальные диэлектрики. Эти диэлектрики имеют слабую зависимость емкости конденсатора от температуры окружающей среды и приложенного напряжения, в отличии от моих. Поэтому для дальнейших экспериментов было принято решение приобрести 4 умножителя ун9/27 1–3. Каждый из них может повысить напряжение с 8 до 40 КВ. Но есть возможность соединить их последовательно в точке А. Получив источник напряжения в 150 КВ</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9914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Электрическая проводка, кабель, электроника, Электронная техника&#10;&#10;Автоматически созданное описание">
            <a:extLst>
              <a:ext uri="{FF2B5EF4-FFF2-40B4-BE49-F238E27FC236}">
                <a16:creationId xmlns:a16="http://schemas.microsoft.com/office/drawing/2014/main" id="{5D29B4F6-9C3E-E014-49D5-FA6B5C3CDB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4612" y="2939143"/>
            <a:ext cx="4836929" cy="3480318"/>
          </a:xfrm>
          <a:prstGeom prst="rect">
            <a:avLst/>
          </a:prstGeom>
          <a:noFill/>
          <a:ln>
            <a:noFill/>
          </a:ln>
        </p:spPr>
      </p:pic>
      <p:pic>
        <p:nvPicPr>
          <p:cNvPr id="3" name="Рисунок 2" descr="Изображение выглядит как линия, диаграмма, График&#10;&#10;Автоматически созданное описание">
            <a:extLst>
              <a:ext uri="{FF2B5EF4-FFF2-40B4-BE49-F238E27FC236}">
                <a16:creationId xmlns:a16="http://schemas.microsoft.com/office/drawing/2014/main" id="{BE3B5D0E-B50C-E0A7-5389-7782E8A5C6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536" y="950215"/>
            <a:ext cx="2492376" cy="1292248"/>
          </a:xfrm>
          <a:prstGeom prst="rect">
            <a:avLst/>
          </a:prstGeom>
          <a:noFill/>
          <a:ln>
            <a:noFill/>
          </a:ln>
        </p:spPr>
      </p:pic>
      <p:pic>
        <p:nvPicPr>
          <p:cNvPr id="4" name="Рисунок 3" descr="Изображение выглядит как зарисовка, диаграмма, рисунок, План&#10;&#10;Автоматически созданное описание">
            <a:extLst>
              <a:ext uri="{FF2B5EF4-FFF2-40B4-BE49-F238E27FC236}">
                <a16:creationId xmlns:a16="http://schemas.microsoft.com/office/drawing/2014/main" id="{62793DDE-8EA2-2B4A-C797-81D5B2CF16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507347" y="285267"/>
            <a:ext cx="1447166" cy="2492376"/>
          </a:xfrm>
          <a:prstGeom prst="rect">
            <a:avLst/>
          </a:prstGeom>
          <a:noFill/>
          <a:ln>
            <a:noFill/>
          </a:ln>
        </p:spPr>
      </p:pic>
      <p:sp>
        <p:nvSpPr>
          <p:cNvPr id="6" name="TextBox 5">
            <a:extLst>
              <a:ext uri="{FF2B5EF4-FFF2-40B4-BE49-F238E27FC236}">
                <a16:creationId xmlns:a16="http://schemas.microsoft.com/office/drawing/2014/main" id="{B8873543-A193-4AA3-5540-59619606CBB5}"/>
              </a:ext>
            </a:extLst>
          </p:cNvPr>
          <p:cNvSpPr txBox="1"/>
          <p:nvPr/>
        </p:nvSpPr>
        <p:spPr>
          <a:xfrm>
            <a:off x="774442" y="438539"/>
            <a:ext cx="8383846" cy="369332"/>
          </a:xfrm>
          <a:prstGeom prst="rect">
            <a:avLst/>
          </a:prstGeom>
          <a:noFill/>
        </p:spPr>
        <p:txBody>
          <a:bodyPr wrap="square">
            <a:spAutoFit/>
          </a:bodyPr>
          <a:lstStyle/>
          <a:p>
            <a:r>
              <a:rPr lang="ru-RU" sz="1800" b="1"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Умножитель Вилларда </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Соединение умножителей</a:t>
            </a:r>
            <a:endParaRPr lang="ru-RU" dirty="0"/>
          </a:p>
        </p:txBody>
      </p:sp>
      <p:sp>
        <p:nvSpPr>
          <p:cNvPr id="8" name="TextBox 7">
            <a:extLst>
              <a:ext uri="{FF2B5EF4-FFF2-40B4-BE49-F238E27FC236}">
                <a16:creationId xmlns:a16="http://schemas.microsoft.com/office/drawing/2014/main" id="{A0190287-E8EC-FC36-16E9-2B40F76898B2}"/>
              </a:ext>
            </a:extLst>
          </p:cNvPr>
          <p:cNvSpPr txBox="1"/>
          <p:nvPr/>
        </p:nvSpPr>
        <p:spPr>
          <a:xfrm>
            <a:off x="503853" y="2397379"/>
            <a:ext cx="6195527" cy="1462323"/>
          </a:xfrm>
          <a:prstGeom prst="rect">
            <a:avLst/>
          </a:prstGeom>
          <a:noFill/>
        </p:spPr>
        <p:txBody>
          <a:bodyPr wrap="square">
            <a:spAutoFit/>
          </a:bodyPr>
          <a:lstStyle/>
          <a:p>
            <a:pPr algn="just">
              <a:lnSpc>
                <a:spcPct val="107000"/>
              </a:lnSpc>
              <a:spcAft>
                <a:spcPts val="800"/>
              </a:spcAft>
            </a:pPr>
            <a:r>
              <a:rPr lang="ru-RU" sz="1200" dirty="0">
                <a:effectLst/>
                <a:latin typeface="Times New Roman" panose="02020603050405020304" pitchFamily="18" charset="0"/>
                <a:ea typeface="Times New Roman" panose="02020603050405020304" pitchFamily="18" charset="0"/>
              </a:rPr>
              <a:t>Питание умножителя формируется </a:t>
            </a:r>
            <a:r>
              <a:rPr lang="ru-RU" sz="1200" dirty="0" err="1">
                <a:effectLst/>
                <a:latin typeface="Times New Roman" panose="02020603050405020304" pitchFamily="18" charset="0"/>
                <a:ea typeface="Times New Roman" panose="02020603050405020304" pitchFamily="18" charset="0"/>
              </a:rPr>
              <a:t>ТВСом</a:t>
            </a:r>
            <a:r>
              <a:rPr lang="ru-RU" sz="1200" dirty="0">
                <a:effectLst/>
                <a:latin typeface="Times New Roman" panose="02020603050405020304" pitchFamily="18" charset="0"/>
                <a:ea typeface="Times New Roman" panose="02020603050405020304" pitchFamily="18" charset="0"/>
              </a:rPr>
              <a:t> (трансформатор высоковольтный, строчный) величиной в 10кв и частотой 16,7КГц. Который раскачивается с помощью </a:t>
            </a:r>
            <a:r>
              <a:rPr lang="en-US" sz="1200" dirty="0">
                <a:effectLst/>
                <a:latin typeface="Times New Roman" panose="02020603050405020304" pitchFamily="18" charset="0"/>
                <a:ea typeface="Times New Roman" panose="02020603050405020304" pitchFamily="18" charset="0"/>
              </a:rPr>
              <a:t>ZVS</a:t>
            </a:r>
            <a:r>
              <a:rPr lang="ru-RU" sz="1200" dirty="0">
                <a:effectLst/>
                <a:latin typeface="Times New Roman" panose="02020603050405020304" pitchFamily="18" charset="0"/>
                <a:ea typeface="Times New Roman" panose="02020603050405020304" pitchFamily="18" charset="0"/>
              </a:rPr>
              <a:t> (ПУШ-ПУЛ) драйвера построенном на сварочных </a:t>
            </a:r>
            <a:r>
              <a:rPr lang="en-US" sz="1200" dirty="0">
                <a:effectLst/>
                <a:latin typeface="Times New Roman" panose="02020603050405020304" pitchFamily="18" charset="0"/>
                <a:ea typeface="Times New Roman" panose="02020603050405020304" pitchFamily="18" charset="0"/>
              </a:rPr>
              <a:t>IGBT</a:t>
            </a:r>
            <a:r>
              <a:rPr lang="ru-RU" sz="1200" dirty="0">
                <a:effectLst/>
                <a:latin typeface="Times New Roman" panose="02020603050405020304" pitchFamily="18" charset="0"/>
                <a:ea typeface="Times New Roman" panose="02020603050405020304" pitchFamily="18" charset="0"/>
              </a:rPr>
              <a:t> транзисторах. Частота работы генератора задается резонансным </a:t>
            </a:r>
            <a:r>
              <a:rPr lang="ru-RU" sz="1200" dirty="0" err="1">
                <a:effectLst/>
                <a:latin typeface="Times New Roman" panose="02020603050405020304" pitchFamily="18" charset="0"/>
                <a:ea typeface="Times New Roman" panose="02020603050405020304" pitchFamily="18" charset="0"/>
              </a:rPr>
              <a:t>высококварным</a:t>
            </a:r>
            <a:r>
              <a:rPr lang="ru-RU" sz="1200" dirty="0">
                <a:effectLst/>
                <a:latin typeface="Times New Roman" panose="02020603050405020304" pitchFamily="18" charset="0"/>
                <a:ea typeface="Times New Roman" panose="02020603050405020304" pitchFamily="18" charset="0"/>
              </a:rPr>
              <a:t> конденсатором. Не малое значение имеет дроссель т. к. при уменьшении его индуктивность проявляется нестабильность схемы. Поочередное открытие транзисторов происходит за счет ЭДС самоиндукции, а диоды обеспечивают их надежное запирание.</a:t>
            </a:r>
          </a:p>
        </p:txBody>
      </p:sp>
      <p:pic>
        <p:nvPicPr>
          <p:cNvPr id="9" name="Рисунок 8" descr="Изображение выглядит как текст, диаграмма, План, Технический чертеж&#10;&#10;Автоматически созданное описание">
            <a:extLst>
              <a:ext uri="{FF2B5EF4-FFF2-40B4-BE49-F238E27FC236}">
                <a16:creationId xmlns:a16="http://schemas.microsoft.com/office/drawing/2014/main" id="{1B6A1CC8-1796-5DA9-DFCB-C1AFA688B7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0754" y="3961037"/>
            <a:ext cx="4758851" cy="2417273"/>
          </a:xfrm>
          <a:prstGeom prst="rect">
            <a:avLst/>
          </a:prstGeom>
          <a:noFill/>
          <a:ln>
            <a:noFill/>
          </a:ln>
        </p:spPr>
      </p:pic>
      <p:sp>
        <p:nvSpPr>
          <p:cNvPr id="11" name="TextBox 10">
            <a:extLst>
              <a:ext uri="{FF2B5EF4-FFF2-40B4-BE49-F238E27FC236}">
                <a16:creationId xmlns:a16="http://schemas.microsoft.com/office/drawing/2014/main" id="{B15F921E-6F50-B974-CABA-7EE59BFAEB7B}"/>
              </a:ext>
            </a:extLst>
          </p:cNvPr>
          <p:cNvSpPr txBox="1"/>
          <p:nvPr/>
        </p:nvSpPr>
        <p:spPr>
          <a:xfrm>
            <a:off x="1139988" y="6092309"/>
            <a:ext cx="6105524" cy="369332"/>
          </a:xfrm>
          <a:prstGeom prst="rect">
            <a:avLst/>
          </a:prstGeom>
          <a:noFill/>
        </p:spPr>
        <p:txBody>
          <a:bodyPr wrap="square">
            <a:spAutoFit/>
          </a:bodyPr>
          <a:lstStyle/>
          <a:p>
            <a:r>
              <a:rPr lang="en-US" sz="1800" b="1" dirty="0">
                <a:solidFill>
                  <a:srgbClr val="0070C0"/>
                </a:solidFill>
                <a:effectLst/>
                <a:latin typeface="Times New Roman" panose="02020603050405020304" pitchFamily="18" charset="0"/>
                <a:ea typeface="Calibri" panose="020F0502020204030204" pitchFamily="34" charset="0"/>
              </a:rPr>
              <a:t>ZVS</a:t>
            </a:r>
            <a:r>
              <a:rPr lang="ru-RU" sz="1800" b="1" dirty="0">
                <a:solidFill>
                  <a:srgbClr val="0070C0"/>
                </a:solidFill>
                <a:effectLst/>
                <a:latin typeface="Times New Roman" panose="02020603050405020304" pitchFamily="18" charset="0"/>
                <a:ea typeface="Calibri" panose="020F0502020204030204" pitchFamily="34" charset="0"/>
              </a:rPr>
              <a:t>-драйвер</a:t>
            </a:r>
            <a:endParaRPr lang="ru-RU" b="1" dirty="0">
              <a:solidFill>
                <a:srgbClr val="0070C0"/>
              </a:solidFill>
            </a:endParaRPr>
          </a:p>
        </p:txBody>
      </p:sp>
    </p:spTree>
    <p:extLst>
      <p:ext uri="{BB962C8B-B14F-4D97-AF65-F5344CB8AC3E}">
        <p14:creationId xmlns:p14="http://schemas.microsoft.com/office/powerpoint/2010/main" val="3585683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92EC3F-C7F5-F933-956A-43FACFD570E4}"/>
              </a:ext>
            </a:extLst>
          </p:cNvPr>
          <p:cNvSpPr txBox="1"/>
          <p:nvPr/>
        </p:nvSpPr>
        <p:spPr>
          <a:xfrm>
            <a:off x="970384" y="466531"/>
            <a:ext cx="5840963" cy="2368854"/>
          </a:xfrm>
          <a:prstGeom prst="rect">
            <a:avLst/>
          </a:prstGeom>
          <a:noFill/>
        </p:spPr>
        <p:txBody>
          <a:bodyPr wrap="square">
            <a:spAutoFit/>
          </a:bodyPr>
          <a:lstStyle/>
          <a:p>
            <a:pPr>
              <a:lnSpc>
                <a:spcPct val="107000"/>
              </a:lnSpc>
              <a:spcAft>
                <a:spcPts val="800"/>
              </a:spcAft>
            </a:pPr>
            <a:r>
              <a:rPr lang="ru-RU" sz="1800" b="1" kern="100" dirty="0">
                <a:effectLst/>
                <a:latin typeface="Times New Roman" panose="02020603050405020304" pitchFamily="18" charset="0"/>
                <a:ea typeface="Calibri" panose="020F0502020204030204" pitchFamily="34" charset="0"/>
                <a:cs typeface="Times New Roman" panose="02020603050405020304" pitchFamily="18" charset="0"/>
              </a:rPr>
              <a:t>Дополнительное оборудование: </a:t>
            </a:r>
            <a:endParaRPr lang="ru-RU"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1) Источники питания </a:t>
            </a:r>
            <a:endParaRPr lang="ru-RU"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2) Осциллограф</a:t>
            </a:r>
            <a:endParaRPr lang="ru-RU"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3) Дозиметр «Бэлла» </a:t>
            </a:r>
            <a:endParaRPr lang="ru-RU"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4) Мультиметр</a:t>
            </a:r>
            <a:endParaRPr lang="ru-RU"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5) Усиливающий люминесцентный экран</a:t>
            </a:r>
            <a:endParaRPr lang="ru-R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descr="Изображение выглядит как электроника, Электронная техника, Электронное устройство, машина&#10;&#10;Автоматически созданное описание">
            <a:extLst>
              <a:ext uri="{FF2B5EF4-FFF2-40B4-BE49-F238E27FC236}">
                <a16:creationId xmlns:a16="http://schemas.microsoft.com/office/drawing/2014/main" id="{CCC73207-AA0D-06E5-0283-AF964B5237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2524" y="625778"/>
            <a:ext cx="3793563" cy="2847975"/>
          </a:xfrm>
          <a:prstGeom prst="rect">
            <a:avLst/>
          </a:prstGeom>
          <a:noFill/>
          <a:ln>
            <a:noFill/>
          </a:ln>
        </p:spPr>
      </p:pic>
      <p:pic>
        <p:nvPicPr>
          <p:cNvPr id="2050" name="Picture 2">
            <a:extLst>
              <a:ext uri="{FF2B5EF4-FFF2-40B4-BE49-F238E27FC236}">
                <a16:creationId xmlns:a16="http://schemas.microsoft.com/office/drawing/2014/main" id="{CB366FBA-9909-FA3E-3905-CE9DCEB77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512" y="2543175"/>
            <a:ext cx="1846263" cy="341140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C9258853-9C58-D743-030C-33FB1707BA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67" t="-1" r="12332" b="25934"/>
          <a:stretch/>
        </p:blipFill>
        <p:spPr bwMode="auto">
          <a:xfrm>
            <a:off x="5689917" y="3762057"/>
            <a:ext cx="2548255" cy="1810385"/>
          </a:xfrm>
          <a:prstGeom prst="rect">
            <a:avLst/>
          </a:prstGeom>
          <a:noFill/>
          <a:ln>
            <a:noFill/>
          </a:ln>
          <a:extLst>
            <a:ext uri="{53640926-AAD7-44D8-BBD7-CCE9431645EC}">
              <a14:shadowObscured xmlns:a14="http://schemas.microsoft.com/office/drawing/2010/main"/>
            </a:ext>
          </a:extLst>
        </p:spPr>
      </p:pic>
      <p:pic>
        <p:nvPicPr>
          <p:cNvPr id="2052" name="Picture 4">
            <a:extLst>
              <a:ext uri="{FF2B5EF4-FFF2-40B4-BE49-F238E27FC236}">
                <a16:creationId xmlns:a16="http://schemas.microsoft.com/office/drawing/2014/main" id="{257D4F59-AB1D-34AE-1A37-A1BF00EA6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0" y="3429000"/>
            <a:ext cx="2943225"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246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35AE2-E248-E291-A0A9-1E412B4E93AC}"/>
            </a:ext>
          </a:extLst>
        </p:cNvPr>
        <p:cNvGrpSpPr/>
        <p:nvPr/>
      </p:nvGrpSpPr>
      <p:grpSpPr>
        <a:xfrm>
          <a:off x="0" y="0"/>
          <a:ext cx="0" cy="0"/>
          <a:chOff x="0" y="0"/>
          <a:chExt cx="0" cy="0"/>
        </a:xfrm>
      </p:grpSpPr>
      <p:sp>
        <p:nvSpPr>
          <p:cNvPr id="9" name="Прямоугольник: скругленные углы 3">
            <a:extLst>
              <a:ext uri="{FF2B5EF4-FFF2-40B4-BE49-F238E27FC236}">
                <a16:creationId xmlns:a16="http://schemas.microsoft.com/office/drawing/2014/main" id="{962686C6-C3C6-6EF5-1FE0-A8775EA2D6D8}"/>
              </a:ext>
            </a:extLst>
          </p:cNvPr>
          <p:cNvSpPr>
            <a:spLocks noChangeArrowheads="1"/>
          </p:cNvSpPr>
          <p:nvPr/>
        </p:nvSpPr>
        <p:spPr bwMode="auto">
          <a:xfrm>
            <a:off x="1393825" y="658813"/>
            <a:ext cx="1289050" cy="703262"/>
          </a:xfrm>
          <a:prstGeom prst="roundRect">
            <a:avLst>
              <a:gd name="adj" fmla="val 16667"/>
            </a:avLst>
          </a:prstGeom>
          <a:solidFill>
            <a:srgbClr val="FFFFFF"/>
          </a:solidFill>
          <a:ln w="12700">
            <a:solidFill>
              <a:srgbClr val="70AD4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Пульт </a:t>
            </a:r>
            <a:endParaRPr kumimoji="0" lang="ru-RU" altLang="ru-RU"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управления</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0" name="Прямая соединительная линия 4">
            <a:extLst>
              <a:ext uri="{FF2B5EF4-FFF2-40B4-BE49-F238E27FC236}">
                <a16:creationId xmlns:a16="http://schemas.microsoft.com/office/drawing/2014/main" id="{C3B69AD3-F9DF-857F-715C-06FEAC01AED5}"/>
              </a:ext>
            </a:extLst>
          </p:cNvPr>
          <p:cNvSpPr>
            <a:spLocks noChangeShapeType="1"/>
          </p:cNvSpPr>
          <p:nvPr/>
        </p:nvSpPr>
        <p:spPr bwMode="auto">
          <a:xfrm flipH="1">
            <a:off x="2022475" y="1416050"/>
            <a:ext cx="15875" cy="344488"/>
          </a:xfrm>
          <a:prstGeom prst="line">
            <a:avLst/>
          </a:prstGeom>
          <a:noFill/>
          <a:ln w="6350">
            <a:solidFill>
              <a:srgbClr val="4472C4"/>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Прямая соединительная линия 8">
            <a:extLst>
              <a:ext uri="{FF2B5EF4-FFF2-40B4-BE49-F238E27FC236}">
                <a16:creationId xmlns:a16="http://schemas.microsoft.com/office/drawing/2014/main" id="{EEDC1550-9745-2BF6-B2DB-4BC03D7D71BF}"/>
              </a:ext>
            </a:extLst>
          </p:cNvPr>
          <p:cNvSpPr>
            <a:spLocks noChangeShapeType="1"/>
          </p:cNvSpPr>
          <p:nvPr/>
        </p:nvSpPr>
        <p:spPr bwMode="auto">
          <a:xfrm flipH="1">
            <a:off x="1512888" y="1763713"/>
            <a:ext cx="525462" cy="179387"/>
          </a:xfrm>
          <a:prstGeom prst="line">
            <a:avLst/>
          </a:prstGeom>
          <a:noFill/>
          <a:ln w="6350">
            <a:solidFill>
              <a:srgbClr val="4472C4"/>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Прямоугольник 10">
            <a:extLst>
              <a:ext uri="{FF2B5EF4-FFF2-40B4-BE49-F238E27FC236}">
                <a16:creationId xmlns:a16="http://schemas.microsoft.com/office/drawing/2014/main" id="{750DE8CE-BD66-5B4D-D795-2D2BC8FD3256}"/>
              </a:ext>
            </a:extLst>
          </p:cNvPr>
          <p:cNvSpPr>
            <a:spLocks noChangeArrowheads="1"/>
          </p:cNvSpPr>
          <p:nvPr/>
        </p:nvSpPr>
        <p:spPr bwMode="auto">
          <a:xfrm>
            <a:off x="584200" y="1962150"/>
            <a:ext cx="1049338" cy="809625"/>
          </a:xfrm>
          <a:prstGeom prst="rect">
            <a:avLst/>
          </a:prstGeom>
          <a:solidFill>
            <a:srgbClr val="F7CAAC"/>
          </a:solidFill>
          <a:ln w="12700">
            <a:solidFill>
              <a:srgbClr val="70AD4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Блок накала</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3" name="Прямая соединительная линия 11">
            <a:extLst>
              <a:ext uri="{FF2B5EF4-FFF2-40B4-BE49-F238E27FC236}">
                <a16:creationId xmlns:a16="http://schemas.microsoft.com/office/drawing/2014/main" id="{FE4691F9-7D9E-F9DA-AF34-9F322F8A60BA}"/>
              </a:ext>
            </a:extLst>
          </p:cNvPr>
          <p:cNvSpPr>
            <a:spLocks noChangeShapeType="1"/>
          </p:cNvSpPr>
          <p:nvPr/>
        </p:nvSpPr>
        <p:spPr bwMode="auto">
          <a:xfrm>
            <a:off x="2066925" y="1782763"/>
            <a:ext cx="465138" cy="163512"/>
          </a:xfrm>
          <a:prstGeom prst="line">
            <a:avLst/>
          </a:prstGeom>
          <a:noFill/>
          <a:ln w="6350">
            <a:solidFill>
              <a:srgbClr val="4472C4"/>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Прямоугольник 12">
            <a:extLst>
              <a:ext uri="{FF2B5EF4-FFF2-40B4-BE49-F238E27FC236}">
                <a16:creationId xmlns:a16="http://schemas.microsoft.com/office/drawing/2014/main" id="{1F47A2DC-1B8F-1A8D-85FC-1E10B8354E40}"/>
              </a:ext>
            </a:extLst>
          </p:cNvPr>
          <p:cNvSpPr>
            <a:spLocks noChangeArrowheads="1"/>
          </p:cNvSpPr>
          <p:nvPr/>
        </p:nvSpPr>
        <p:spPr bwMode="auto">
          <a:xfrm>
            <a:off x="2127250" y="1978025"/>
            <a:ext cx="1738313" cy="763588"/>
          </a:xfrm>
          <a:prstGeom prst="rect">
            <a:avLst/>
          </a:prstGeom>
          <a:solidFill>
            <a:srgbClr val="FFF2CC"/>
          </a:solidFill>
          <a:ln w="12700">
            <a:solidFill>
              <a:srgbClr val="70AD4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Высоковольтный генератор</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5" name="Прямая соединительная линия 13">
            <a:extLst>
              <a:ext uri="{FF2B5EF4-FFF2-40B4-BE49-F238E27FC236}">
                <a16:creationId xmlns:a16="http://schemas.microsoft.com/office/drawing/2014/main" id="{095CEAA8-A3AB-663F-2050-09874A09B180}"/>
              </a:ext>
            </a:extLst>
          </p:cNvPr>
          <p:cNvSpPr>
            <a:spLocks noChangeShapeType="1"/>
          </p:cNvSpPr>
          <p:nvPr/>
        </p:nvSpPr>
        <p:spPr bwMode="auto">
          <a:xfrm flipV="1">
            <a:off x="3895725" y="2339975"/>
            <a:ext cx="479425" cy="15875"/>
          </a:xfrm>
          <a:prstGeom prst="line">
            <a:avLst/>
          </a:prstGeom>
          <a:noFill/>
          <a:ln w="6350">
            <a:solidFill>
              <a:srgbClr val="4472C4"/>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Прямоугольник 15">
            <a:extLst>
              <a:ext uri="{FF2B5EF4-FFF2-40B4-BE49-F238E27FC236}">
                <a16:creationId xmlns:a16="http://schemas.microsoft.com/office/drawing/2014/main" id="{A68810B4-9034-8DE9-9B9D-E096A6286E6A}"/>
              </a:ext>
            </a:extLst>
          </p:cNvPr>
          <p:cNvSpPr>
            <a:spLocks noChangeArrowheads="1"/>
          </p:cNvSpPr>
          <p:nvPr/>
        </p:nvSpPr>
        <p:spPr bwMode="auto">
          <a:xfrm>
            <a:off x="4391025" y="1947863"/>
            <a:ext cx="1035050" cy="765175"/>
          </a:xfrm>
          <a:prstGeom prst="rect">
            <a:avLst/>
          </a:prstGeom>
          <a:solidFill>
            <a:srgbClr val="FFF2CC"/>
          </a:solidFill>
          <a:ln w="12700">
            <a:solidFill>
              <a:srgbClr val="70AD4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Силовой преобразователь</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7" name="Стрелка: изогнутая влево 18">
            <a:extLst>
              <a:ext uri="{FF2B5EF4-FFF2-40B4-BE49-F238E27FC236}">
                <a16:creationId xmlns:a16="http://schemas.microsoft.com/office/drawing/2014/main" id="{AF58FC02-B454-B4D4-61A2-7BDFDF2C52C0}"/>
              </a:ext>
            </a:extLst>
          </p:cNvPr>
          <p:cNvSpPr>
            <a:spLocks noChangeArrowheads="1"/>
          </p:cNvSpPr>
          <p:nvPr/>
        </p:nvSpPr>
        <p:spPr bwMode="auto">
          <a:xfrm>
            <a:off x="3038475" y="2751138"/>
            <a:ext cx="404813" cy="644525"/>
          </a:xfrm>
          <a:prstGeom prst="curvedLeftArrow">
            <a:avLst>
              <a:gd name="adj1" fmla="val 24995"/>
              <a:gd name="adj2" fmla="val 49983"/>
              <a:gd name="adj3" fmla="val 25000"/>
            </a:avLst>
          </a:prstGeom>
          <a:solidFill>
            <a:srgbClr val="4472C4"/>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endParaRPr lang="ru-RU"/>
          </a:p>
        </p:txBody>
      </p:sp>
      <p:sp>
        <p:nvSpPr>
          <p:cNvPr id="18" name="Стрелка: изогнутая вправо 22">
            <a:extLst>
              <a:ext uri="{FF2B5EF4-FFF2-40B4-BE49-F238E27FC236}">
                <a16:creationId xmlns:a16="http://schemas.microsoft.com/office/drawing/2014/main" id="{076AA715-24FA-8C05-E732-4B25A2B0C284}"/>
              </a:ext>
            </a:extLst>
          </p:cNvPr>
          <p:cNvSpPr>
            <a:spLocks noChangeArrowheads="1"/>
          </p:cNvSpPr>
          <p:nvPr/>
        </p:nvSpPr>
        <p:spPr bwMode="auto">
          <a:xfrm>
            <a:off x="793750" y="2797175"/>
            <a:ext cx="419100" cy="600075"/>
          </a:xfrm>
          <a:prstGeom prst="curvedRightArrow">
            <a:avLst>
              <a:gd name="adj1" fmla="val 25057"/>
              <a:gd name="adj2" fmla="val 50114"/>
              <a:gd name="adj3" fmla="val 25000"/>
            </a:avLst>
          </a:prstGeom>
          <a:solidFill>
            <a:srgbClr val="4472C4"/>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endParaRPr lang="ru-RU"/>
          </a:p>
        </p:txBody>
      </p:sp>
      <p:sp>
        <p:nvSpPr>
          <p:cNvPr id="19" name="Овал 24">
            <a:extLst>
              <a:ext uri="{FF2B5EF4-FFF2-40B4-BE49-F238E27FC236}">
                <a16:creationId xmlns:a16="http://schemas.microsoft.com/office/drawing/2014/main" id="{04F45C4E-F384-A4E3-3EB1-EAD51A0A3773}"/>
              </a:ext>
            </a:extLst>
          </p:cNvPr>
          <p:cNvSpPr>
            <a:spLocks noChangeArrowheads="1"/>
          </p:cNvSpPr>
          <p:nvPr/>
        </p:nvSpPr>
        <p:spPr bwMode="auto">
          <a:xfrm>
            <a:off x="1108075" y="3086100"/>
            <a:ext cx="2054225" cy="958850"/>
          </a:xfrm>
          <a:prstGeom prst="ellipse">
            <a:avLst/>
          </a:prstGeom>
          <a:solidFill>
            <a:srgbClr val="FFE599"/>
          </a:solidFill>
          <a:ln w="12700">
            <a:solidFill>
              <a:srgbClr val="70AD4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Рентгеновская трубка</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20" name="Стрелка: вниз 25">
            <a:extLst>
              <a:ext uri="{FF2B5EF4-FFF2-40B4-BE49-F238E27FC236}">
                <a16:creationId xmlns:a16="http://schemas.microsoft.com/office/drawing/2014/main" id="{91756C4C-EE84-F9B3-A2A4-FC4B1CE23264}"/>
              </a:ext>
            </a:extLst>
          </p:cNvPr>
          <p:cNvSpPr>
            <a:spLocks noChangeArrowheads="1"/>
          </p:cNvSpPr>
          <p:nvPr/>
        </p:nvSpPr>
        <p:spPr bwMode="auto">
          <a:xfrm>
            <a:off x="2052638" y="4146550"/>
            <a:ext cx="168275" cy="404813"/>
          </a:xfrm>
          <a:prstGeom prst="downArrow">
            <a:avLst>
              <a:gd name="adj1" fmla="val 50000"/>
              <a:gd name="adj2" fmla="val 50296"/>
            </a:avLst>
          </a:prstGeom>
          <a:solidFill>
            <a:srgbClr val="4472C4"/>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endParaRPr lang="ru-RU"/>
          </a:p>
        </p:txBody>
      </p:sp>
      <p:sp>
        <p:nvSpPr>
          <p:cNvPr id="21" name="Прямоугольник 26">
            <a:extLst>
              <a:ext uri="{FF2B5EF4-FFF2-40B4-BE49-F238E27FC236}">
                <a16:creationId xmlns:a16="http://schemas.microsoft.com/office/drawing/2014/main" id="{3A15AED2-5EBF-D6DE-44B3-F291706961FB}"/>
              </a:ext>
            </a:extLst>
          </p:cNvPr>
          <p:cNvSpPr>
            <a:spLocks noChangeArrowheads="1"/>
          </p:cNvSpPr>
          <p:nvPr/>
        </p:nvSpPr>
        <p:spPr bwMode="auto">
          <a:xfrm>
            <a:off x="1243013" y="4602163"/>
            <a:ext cx="1919287" cy="628650"/>
          </a:xfrm>
          <a:prstGeom prst="rect">
            <a:avLst/>
          </a:prstGeom>
          <a:solidFill>
            <a:srgbClr val="D9E2F3"/>
          </a:solidFill>
          <a:ln w="12700">
            <a:solidFill>
              <a:srgbClr val="70AD4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Усиливающий экран</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22" name="Прямая соединительная линия 27">
            <a:extLst>
              <a:ext uri="{FF2B5EF4-FFF2-40B4-BE49-F238E27FC236}">
                <a16:creationId xmlns:a16="http://schemas.microsoft.com/office/drawing/2014/main" id="{592ED9DE-6FD2-8792-4500-CE20319FB774}"/>
              </a:ext>
            </a:extLst>
          </p:cNvPr>
          <p:cNvSpPr>
            <a:spLocks noChangeShapeType="1"/>
          </p:cNvSpPr>
          <p:nvPr/>
        </p:nvSpPr>
        <p:spPr bwMode="auto">
          <a:xfrm flipH="1" flipV="1">
            <a:off x="1077912" y="509588"/>
            <a:ext cx="0" cy="1433512"/>
          </a:xfrm>
          <a:prstGeom prst="line">
            <a:avLst/>
          </a:prstGeom>
          <a:noFill/>
          <a:ln w="6350">
            <a:solidFill>
              <a:srgbClr val="4472C4"/>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 name="Прямая соединительная линия 28">
            <a:extLst>
              <a:ext uri="{FF2B5EF4-FFF2-40B4-BE49-F238E27FC236}">
                <a16:creationId xmlns:a16="http://schemas.microsoft.com/office/drawing/2014/main" id="{ADBDECE4-5053-EEFA-9768-3CDB889DBD63}"/>
              </a:ext>
            </a:extLst>
          </p:cNvPr>
          <p:cNvSpPr>
            <a:spLocks noChangeShapeType="1"/>
          </p:cNvSpPr>
          <p:nvPr/>
        </p:nvSpPr>
        <p:spPr bwMode="auto">
          <a:xfrm>
            <a:off x="1063625" y="479425"/>
            <a:ext cx="3536950" cy="14288"/>
          </a:xfrm>
          <a:prstGeom prst="line">
            <a:avLst/>
          </a:prstGeom>
          <a:noFill/>
          <a:ln w="6350">
            <a:solidFill>
              <a:srgbClr val="4472C4"/>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 name="Прямая соединительная линия 29">
            <a:extLst>
              <a:ext uri="{FF2B5EF4-FFF2-40B4-BE49-F238E27FC236}">
                <a16:creationId xmlns:a16="http://schemas.microsoft.com/office/drawing/2014/main" id="{4287336E-8A8A-E881-6A09-55F9896635C8}"/>
              </a:ext>
            </a:extLst>
          </p:cNvPr>
          <p:cNvSpPr>
            <a:spLocks noChangeShapeType="1"/>
          </p:cNvSpPr>
          <p:nvPr/>
        </p:nvSpPr>
        <p:spPr bwMode="auto">
          <a:xfrm>
            <a:off x="4616450" y="1479550"/>
            <a:ext cx="0" cy="479425"/>
          </a:xfrm>
          <a:prstGeom prst="line">
            <a:avLst/>
          </a:prstGeom>
          <a:noFill/>
          <a:ln w="6350">
            <a:solidFill>
              <a:srgbClr val="4472C4"/>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Прямая соединительная линия 30">
            <a:extLst>
              <a:ext uri="{FF2B5EF4-FFF2-40B4-BE49-F238E27FC236}">
                <a16:creationId xmlns:a16="http://schemas.microsoft.com/office/drawing/2014/main" id="{2767C313-8C2E-E191-5E3A-275F35337268}"/>
              </a:ext>
            </a:extLst>
          </p:cNvPr>
          <p:cNvSpPr>
            <a:spLocks noChangeShapeType="1"/>
          </p:cNvSpPr>
          <p:nvPr/>
        </p:nvSpPr>
        <p:spPr bwMode="auto">
          <a:xfrm>
            <a:off x="4572000" y="509588"/>
            <a:ext cx="0" cy="404812"/>
          </a:xfrm>
          <a:prstGeom prst="line">
            <a:avLst/>
          </a:prstGeom>
          <a:noFill/>
          <a:ln w="6350">
            <a:solidFill>
              <a:srgbClr val="4472C4"/>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 name="Восьмиугольник 33">
            <a:extLst>
              <a:ext uri="{FF2B5EF4-FFF2-40B4-BE49-F238E27FC236}">
                <a16:creationId xmlns:a16="http://schemas.microsoft.com/office/drawing/2014/main" id="{73726B09-1999-7904-53F4-F6D2649EF29F}"/>
              </a:ext>
            </a:extLst>
          </p:cNvPr>
          <p:cNvSpPr>
            <a:spLocks noChangeArrowheads="1"/>
          </p:cNvSpPr>
          <p:nvPr/>
        </p:nvSpPr>
        <p:spPr bwMode="auto">
          <a:xfrm>
            <a:off x="4044950" y="841375"/>
            <a:ext cx="1079500" cy="735013"/>
          </a:xfrm>
          <a:prstGeom prst="octagon">
            <a:avLst>
              <a:gd name="adj" fmla="val 29287"/>
            </a:avLst>
          </a:prstGeom>
          <a:solidFill>
            <a:srgbClr val="E2EFD9"/>
          </a:solidFill>
          <a:ln w="12700">
            <a:solidFill>
              <a:srgbClr val="70AD4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Сетевой выкл </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27" name="Rectangle 19">
            <a:extLst>
              <a:ext uri="{FF2B5EF4-FFF2-40B4-BE49-F238E27FC236}">
                <a16:creationId xmlns:a16="http://schemas.microsoft.com/office/drawing/2014/main" id="{DD1F0395-8643-483F-87EA-CC427710670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28" name="Rectangle 20">
            <a:extLst>
              <a:ext uri="{FF2B5EF4-FFF2-40B4-BE49-F238E27FC236}">
                <a16:creationId xmlns:a16="http://schemas.microsoft.com/office/drawing/2014/main" id="{2BF0E7A5-BFEA-358E-AE3C-7DFD3445BE22}"/>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Собираем модель рентгеновской установки по схеме:</a:t>
            </a:r>
            <a:endParaRPr kumimoji="0" lang="ru-RU" altLang="ru-RU"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29" name="Rectangle 28">
            <a:extLst>
              <a:ext uri="{FF2B5EF4-FFF2-40B4-BE49-F238E27FC236}">
                <a16:creationId xmlns:a16="http://schemas.microsoft.com/office/drawing/2014/main" id="{C7BD558B-A152-9294-716B-ED5979803BBE}"/>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TextBox 30">
            <a:extLst>
              <a:ext uri="{FF2B5EF4-FFF2-40B4-BE49-F238E27FC236}">
                <a16:creationId xmlns:a16="http://schemas.microsoft.com/office/drawing/2014/main" id="{EB6E945A-6176-6BE3-8F9B-D8B1C5EC100F}"/>
              </a:ext>
            </a:extLst>
          </p:cNvPr>
          <p:cNvSpPr txBox="1"/>
          <p:nvPr/>
        </p:nvSpPr>
        <p:spPr>
          <a:xfrm>
            <a:off x="5845175" y="914401"/>
            <a:ext cx="5346700" cy="3410302"/>
          </a:xfrm>
          <a:prstGeom prst="rect">
            <a:avLst/>
          </a:prstGeom>
          <a:noFill/>
        </p:spPr>
        <p:txBody>
          <a:bodyPr wrap="square">
            <a:spAutoFit/>
          </a:bodyPr>
          <a:lstStyle/>
          <a:p>
            <a:pPr algn="just">
              <a:lnSpc>
                <a:spcPct val="107000"/>
              </a:lnSpc>
              <a:spcAft>
                <a:spcPts val="800"/>
              </a:spcAft>
            </a:pP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Электроэнергия, отбираемая из общей сети переменного тока,</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трансформируется</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генератором</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в</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энергию</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высокого</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напряжения,</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необходимую</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для</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формирования</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рентгеновского</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излучения</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в</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рентгеновской трубке. Генератор формирует питающие напряжения для</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различных</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узлов</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аппарата и</a:t>
            </a:r>
            <a:r>
              <a:rPr lang="ru-RU" sz="1400" kern="1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компонентов трубки.</a:t>
            </a:r>
          </a:p>
          <a:p>
            <a:pPr marR="128905" indent="539750" algn="just"/>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В</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рентгеновской</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трубке</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происходит</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преобразование</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электроэнергии,</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полученной</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от</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генератора,</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в</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пучок</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рентгеновского</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излучения</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путем</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создания</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большой</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разности</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потенциалов</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между</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отрицательно заряженным катодом и положительно заряженным анодом</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трубки.</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Электроны</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образуются</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на</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катоде</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и</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движутся</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в</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ускоряющем</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endPar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endParaRPr>
          </a:p>
          <a:p>
            <a:pPr marR="128905" algn="just"/>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электрическом</a:t>
            </a:r>
            <a:r>
              <a:rPr lang="ru-RU" sz="1400" spc="-1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поле</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к</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аноду,</a:t>
            </a:r>
            <a:r>
              <a:rPr lang="ru-RU" sz="1400" spc="-1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где</a:t>
            </a:r>
            <a:r>
              <a:rPr lang="ru-RU" sz="1400" spc="-1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сталкиваются с</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мишенью</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анода.</a:t>
            </a:r>
          </a:p>
          <a:p>
            <a:pPr marR="128905" indent="539750" algn="just">
              <a:spcAft>
                <a:spcPts val="20"/>
              </a:spcAft>
            </a:pP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 В</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результате</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резкого</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торможения</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в</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материале</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анода</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возникает</a:t>
            </a:r>
            <a:r>
              <a:rPr lang="ru-RU" sz="1400" spc="5"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rPr>
              <a:t>рентгеновское излучение. </a:t>
            </a:r>
          </a:p>
        </p:txBody>
      </p:sp>
      <p:pic>
        <p:nvPicPr>
          <p:cNvPr id="32" name="Image 124" descr="Безымянный 333">
            <a:extLst>
              <a:ext uri="{FF2B5EF4-FFF2-40B4-BE49-F238E27FC236}">
                <a16:creationId xmlns:a16="http://schemas.microsoft.com/office/drawing/2014/main" id="{98ABF795-7092-1DED-1369-9A2FBAC03139}"/>
              </a:ext>
            </a:extLst>
          </p:cNvPr>
          <p:cNvPicPr>
            <a:picLocks/>
          </p:cNvPicPr>
          <p:nvPr/>
        </p:nvPicPr>
        <p:blipFill>
          <a:blip r:embed="rId2" cstate="print"/>
          <a:stretch>
            <a:fillRect/>
          </a:stretch>
        </p:blipFill>
        <p:spPr>
          <a:xfrm>
            <a:off x="7677150" y="4271807"/>
            <a:ext cx="3271837" cy="2290918"/>
          </a:xfrm>
          <a:prstGeom prst="rect">
            <a:avLst/>
          </a:prstGeom>
        </p:spPr>
      </p:pic>
    </p:spTree>
    <p:extLst>
      <p:ext uri="{BB962C8B-B14F-4D97-AF65-F5344CB8AC3E}">
        <p14:creationId xmlns:p14="http://schemas.microsoft.com/office/powerpoint/2010/main" val="2059013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991BF5-1C23-A2D0-683A-4FB8BF748675}"/>
              </a:ext>
            </a:extLst>
          </p:cNvPr>
          <p:cNvSpPr>
            <a:spLocks noGrp="1"/>
          </p:cNvSpPr>
          <p:nvPr>
            <p:ph type="title"/>
          </p:nvPr>
        </p:nvSpPr>
        <p:spPr/>
        <p:txBody>
          <a:bodyPr/>
          <a:lstStyle/>
          <a:p>
            <a:r>
              <a:rPr lang="ru-RU" sz="1800" b="1" u="sng" dirty="0">
                <a:solidFill>
                  <a:srgbClr val="0070C0"/>
                </a:solidFill>
                <a:latin typeface="Times New Roman" panose="02020603050405020304" pitchFamily="18" charset="0"/>
                <a:cs typeface="Times New Roman" panose="02020603050405020304" pitchFamily="18" charset="0"/>
              </a:rPr>
              <a:t>Вывод</a:t>
            </a:r>
            <a:r>
              <a:rPr lang="ru-RU" dirty="0"/>
              <a:t> </a:t>
            </a:r>
          </a:p>
        </p:txBody>
      </p:sp>
      <p:pic>
        <p:nvPicPr>
          <p:cNvPr id="33" name="Объект 32" descr="Изображение выглядит как пространство, звезда, созвездие, галактика&#10;&#10;Автоматически созданное описание">
            <a:extLst>
              <a:ext uri="{FF2B5EF4-FFF2-40B4-BE49-F238E27FC236}">
                <a16:creationId xmlns:a16="http://schemas.microsoft.com/office/drawing/2014/main" id="{5BED1239-753C-CF8C-ABD9-563930AC77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64670" y="1334278"/>
            <a:ext cx="5418665" cy="4672821"/>
          </a:xfrm>
          <a:prstGeom prst="rect">
            <a:avLst/>
          </a:prstGeom>
          <a:noFill/>
          <a:ln>
            <a:noFill/>
          </a:ln>
        </p:spPr>
      </p:pic>
      <p:sp>
        <p:nvSpPr>
          <p:cNvPr id="5" name="TextBox 4">
            <a:extLst>
              <a:ext uri="{FF2B5EF4-FFF2-40B4-BE49-F238E27FC236}">
                <a16:creationId xmlns:a16="http://schemas.microsoft.com/office/drawing/2014/main" id="{B5AE48CE-4A26-25DE-D6C4-E045C086C814}"/>
              </a:ext>
            </a:extLst>
          </p:cNvPr>
          <p:cNvSpPr txBox="1"/>
          <p:nvPr/>
        </p:nvSpPr>
        <p:spPr>
          <a:xfrm>
            <a:off x="677335" y="1446245"/>
            <a:ext cx="5418665" cy="4472635"/>
          </a:xfrm>
          <a:prstGeom prst="rect">
            <a:avLst/>
          </a:prstGeom>
          <a:noFill/>
        </p:spPr>
        <p:txBody>
          <a:bodyPr wrap="square">
            <a:spAutoFit/>
          </a:bodyPr>
          <a:lstStyle/>
          <a:p>
            <a:pPr indent="449580" algn="just">
              <a:lnSpc>
                <a:spcPct val="107000"/>
              </a:lnSpc>
              <a:spcAft>
                <a:spcPts val="800"/>
              </a:spcAft>
            </a:pPr>
            <a:r>
              <a:rPr lang="ru-RU"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Установка, собранная для питания рентгеновской трубки, запущена и проверена. В ходе сборки было замечено немало проблем с высоковольтной частью ввиду того, что умножители не были изолированы и пробивали на радиаторы </a:t>
            </a:r>
            <a:r>
              <a:rPr lang="en-US"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ZVS </a:t>
            </a:r>
            <a:r>
              <a:rPr lang="ru-RU"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драйвера. Этим был вызван выход из строя </a:t>
            </a:r>
            <a:r>
              <a:rPr lang="en-US"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IGBT </a:t>
            </a:r>
            <a:r>
              <a:rPr lang="ru-RU"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транзисторов. Решение: изоляция термоклеем и эпоксидной смолой.</a:t>
            </a:r>
            <a:endParaRPr lang="ru-RU"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Ввиду сильного нагрева МОП транзисторов, было решено разделить блок на 2 части. </a:t>
            </a:r>
            <a:endParaRPr lang="ru-RU"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В первой, пульте, находились компоненты управления (потенциометры, вольтметр, различные тумблеры и реле). Во второй находилась вся силовая часть: импульсный трансформатор, блок раскачки, кулеры для охлаждения и т.д.. </a:t>
            </a:r>
            <a:endParaRPr lang="ru-RU"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Силовой преобразователь оказался самым простым и надежным, в отличии от других устройств. Возможно, это связано с тем, что он был создан с большим запасом мощности и не испытывал перегрева.</a:t>
            </a:r>
            <a:endParaRPr lang="ru-RU"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192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991BF5-1C23-A2D0-683A-4FB8BF748675}"/>
              </a:ext>
            </a:extLst>
          </p:cNvPr>
          <p:cNvSpPr>
            <a:spLocks noGrp="1"/>
          </p:cNvSpPr>
          <p:nvPr>
            <p:ph type="title"/>
          </p:nvPr>
        </p:nvSpPr>
        <p:spPr>
          <a:xfrm>
            <a:off x="3797558" y="223934"/>
            <a:ext cx="3704253" cy="643813"/>
          </a:xfrm>
        </p:spPr>
        <p:txBody>
          <a:bodyPr>
            <a:noAutofit/>
          </a:bodyPr>
          <a:lstStyle/>
          <a:p>
            <a:pPr algn="ctr"/>
            <a:r>
              <a:rPr lang="ru-RU" sz="2000" b="1" dirty="0">
                <a:solidFill>
                  <a:srgbClr val="7030A0"/>
                </a:solidFill>
                <a:effectLst/>
                <a:latin typeface="Times New Roman" panose="02020603050405020304" pitchFamily="18" charset="0"/>
                <a:ea typeface="Calibri" panose="020F0502020204030204" pitchFamily="34" charset="0"/>
              </a:rPr>
              <a:t>Рентгеновское излучение</a:t>
            </a:r>
            <a:endParaRPr lang="ru-RU" sz="2000" b="1" dirty="0">
              <a:solidFill>
                <a:srgbClr val="7030A0"/>
              </a:solidFill>
            </a:endParaRPr>
          </a:p>
        </p:txBody>
      </p:sp>
      <p:pic>
        <p:nvPicPr>
          <p:cNvPr id="6" name="lv_0_20240310214934">
            <a:hlinkClick r:id="" action="ppaction://media"/>
            <a:extLst>
              <a:ext uri="{FF2B5EF4-FFF2-40B4-BE49-F238E27FC236}">
                <a16:creationId xmlns:a16="http://schemas.microsoft.com/office/drawing/2014/main" id="{8608C922-3686-90E8-0990-4DE506B020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7971" y="615346"/>
            <a:ext cx="8089254" cy="5627307"/>
          </a:xfrm>
          <a:prstGeom prst="rect">
            <a:avLst/>
          </a:prstGeom>
        </p:spPr>
      </p:pic>
    </p:spTree>
    <p:extLst>
      <p:ext uri="{BB962C8B-B14F-4D97-AF65-F5344CB8AC3E}">
        <p14:creationId xmlns:p14="http://schemas.microsoft.com/office/powerpoint/2010/main" val="261487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991BF5-1C23-A2D0-683A-4FB8BF748675}"/>
              </a:ext>
            </a:extLst>
          </p:cNvPr>
          <p:cNvSpPr>
            <a:spLocks noGrp="1"/>
          </p:cNvSpPr>
          <p:nvPr>
            <p:ph type="title"/>
          </p:nvPr>
        </p:nvSpPr>
        <p:spPr>
          <a:xfrm>
            <a:off x="3797558" y="223934"/>
            <a:ext cx="3704253" cy="643813"/>
          </a:xfrm>
        </p:spPr>
        <p:txBody>
          <a:bodyPr>
            <a:noAutofit/>
          </a:bodyPr>
          <a:lstStyle/>
          <a:p>
            <a:pPr algn="ctr"/>
            <a:r>
              <a:rPr lang="ru-RU" sz="2000" b="1" dirty="0">
                <a:solidFill>
                  <a:srgbClr val="7030A0"/>
                </a:solidFill>
                <a:effectLst/>
                <a:latin typeface="Times New Roman" panose="02020603050405020304" pitchFamily="18" charset="0"/>
                <a:ea typeface="Calibri" panose="020F0502020204030204" pitchFamily="34" charset="0"/>
              </a:rPr>
              <a:t>Рентгеновское излучение</a:t>
            </a:r>
            <a:endParaRPr lang="ru-RU" sz="2000" b="1" dirty="0">
              <a:solidFill>
                <a:srgbClr val="7030A0"/>
              </a:solidFill>
            </a:endParaRPr>
          </a:p>
        </p:txBody>
      </p:sp>
      <p:pic>
        <p:nvPicPr>
          <p:cNvPr id="5" name="lv_0_20240311010128 (2)">
            <a:hlinkClick r:id="" action="ppaction://media"/>
            <a:extLst>
              <a:ext uri="{FF2B5EF4-FFF2-40B4-BE49-F238E27FC236}">
                <a16:creationId xmlns:a16="http://schemas.microsoft.com/office/drawing/2014/main" id="{FE959B09-E085-1E2E-495B-724FAB6FAF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8350" y="867747"/>
            <a:ext cx="8048625" cy="5272340"/>
          </a:xfrm>
          <a:prstGeom prst="rect">
            <a:avLst/>
          </a:prstGeom>
        </p:spPr>
      </p:pic>
    </p:spTree>
    <p:extLst>
      <p:ext uri="{BB962C8B-B14F-4D97-AF65-F5344CB8AC3E}">
        <p14:creationId xmlns:p14="http://schemas.microsoft.com/office/powerpoint/2010/main" val="119131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6C0814-53A8-D1F9-CC02-97CFE655A341}"/>
              </a:ext>
            </a:extLst>
          </p:cNvPr>
          <p:cNvSpPr>
            <a:spLocks noGrp="1"/>
          </p:cNvSpPr>
          <p:nvPr>
            <p:ph type="title"/>
          </p:nvPr>
        </p:nvSpPr>
        <p:spPr>
          <a:xfrm>
            <a:off x="886408" y="609600"/>
            <a:ext cx="8387594" cy="416767"/>
          </a:xfrm>
        </p:spPr>
        <p:txBody>
          <a:bodyPr/>
          <a:lstStyle/>
          <a:p>
            <a:r>
              <a:rPr lang="ru-RU" sz="1800" b="1" u="sng" dirty="0">
                <a:solidFill>
                  <a:srgbClr val="0070C0"/>
                </a:solidFill>
                <a:effectLst/>
                <a:latin typeface="Times New Roman" panose="02020603050405020304" pitchFamily="18" charset="0"/>
                <a:ea typeface="Calibri" panose="020F0502020204030204" pitchFamily="34" charset="0"/>
              </a:rPr>
              <a:t>Определение КПД рентгеновской трубки</a:t>
            </a:r>
            <a:endParaRPr lang="ru-RU" u="sng" dirty="0">
              <a:solidFill>
                <a:srgbClr val="0070C0"/>
              </a:solidFill>
            </a:endParaRPr>
          </a:p>
        </p:txBody>
      </p:sp>
      <p:sp>
        <p:nvSpPr>
          <p:cNvPr id="6" name="Прямоугольник: скругленные углы 50">
            <a:extLst>
              <a:ext uri="{FF2B5EF4-FFF2-40B4-BE49-F238E27FC236}">
                <a16:creationId xmlns:a16="http://schemas.microsoft.com/office/drawing/2014/main" id="{65BDEB2B-DF5C-9FF9-7EDB-30D821BCAB2A}"/>
              </a:ext>
            </a:extLst>
          </p:cNvPr>
          <p:cNvSpPr>
            <a:spLocks noChangeArrowheads="1"/>
          </p:cNvSpPr>
          <p:nvPr/>
        </p:nvSpPr>
        <p:spPr bwMode="auto">
          <a:xfrm rot="10800000" flipH="1" flipV="1">
            <a:off x="5826161" y="1026367"/>
            <a:ext cx="5799784" cy="1080180"/>
          </a:xfrm>
          <a:prstGeom prst="roundRect">
            <a:avLst>
              <a:gd name="adj" fmla="val 16667"/>
            </a:avLst>
          </a:prstGeom>
          <a:solidFill>
            <a:srgbClr val="FFFFFF"/>
          </a:solidFill>
          <a:ln w="12700">
            <a:solidFill>
              <a:srgbClr val="70AD47"/>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ru-RU" altLang="ru-RU" sz="2100" b="1" i="0" u="none" strike="noStrike" cap="none" normalizeH="0" baseline="0" dirty="0">
                <a:ln>
                  <a:noFill/>
                </a:ln>
                <a:solidFill>
                  <a:srgbClr val="388600"/>
                </a:solidFill>
                <a:effectLst/>
                <a:latin typeface="Symbol" panose="05050102010706020507" pitchFamily="18" charset="2"/>
              </a:rPr>
              <a:t>h</a:t>
            </a:r>
            <a:r>
              <a:rPr kumimoji="0" lang="ru-RU" altLang="ru-RU" sz="2100" b="1" i="0" u="none" strike="noStrike" cap="none" normalizeH="0" baseline="0" dirty="0">
                <a:ln>
                  <a:noFill/>
                </a:ln>
                <a:solidFill>
                  <a:srgbClr val="388600"/>
                </a:solidFill>
                <a:effectLst/>
                <a:latin typeface="Times New Roman" panose="02020603050405020304" pitchFamily="18" charset="0"/>
              </a:rPr>
              <a:t> =</a:t>
            </a:r>
            <a:r>
              <a:rPr kumimoji="0" lang="ru-RU" altLang="ru-RU" sz="2000" b="1" i="0" u="none" strike="noStrike" cap="none" normalizeH="0" baseline="0" dirty="0">
                <a:ln>
                  <a:noFill/>
                </a:ln>
                <a:solidFill>
                  <a:srgbClr val="388600"/>
                </a:solidFill>
                <a:effectLst/>
                <a:latin typeface="Times New Roman" panose="02020603050405020304" pitchFamily="18" charset="0"/>
              </a:rPr>
              <a:t> </a:t>
            </a:r>
            <a:r>
              <a:rPr kumimoji="0" lang="en-US" altLang="ru-RU" sz="2000" b="1" i="0" u="none" strike="noStrike" cap="none" normalizeH="0" baseline="0" dirty="0">
                <a:ln>
                  <a:noFill/>
                </a:ln>
                <a:solidFill>
                  <a:srgbClr val="388600"/>
                </a:solidFill>
                <a:effectLst/>
                <a:latin typeface="Times New Roman" panose="02020603050405020304" pitchFamily="18" charset="0"/>
              </a:rPr>
              <a:t>100%*W</a:t>
            </a:r>
            <a:r>
              <a:rPr kumimoji="0" lang="ru-RU" altLang="ru-RU" sz="1300" b="1" i="0" u="none" strike="noStrike" cap="none" normalizeH="0" baseline="-25000" dirty="0">
                <a:ln>
                  <a:noFill/>
                </a:ln>
                <a:solidFill>
                  <a:srgbClr val="388600"/>
                </a:solidFill>
                <a:effectLst/>
                <a:latin typeface="Times New Roman" panose="02020603050405020304" pitchFamily="18" charset="0"/>
              </a:rPr>
              <a:t>X-</a:t>
            </a:r>
            <a:r>
              <a:rPr kumimoji="0" lang="ru-RU" altLang="ru-RU" sz="1300" b="1" i="0" u="none" strike="noStrike" cap="none" normalizeH="0" baseline="-25000" dirty="0" err="1">
                <a:ln>
                  <a:noFill/>
                </a:ln>
                <a:solidFill>
                  <a:srgbClr val="388600"/>
                </a:solidFill>
                <a:effectLst/>
                <a:latin typeface="Times New Roman" panose="02020603050405020304" pitchFamily="18" charset="0"/>
              </a:rPr>
              <a:t>ray</a:t>
            </a:r>
            <a:r>
              <a:rPr kumimoji="0" lang="ru-RU" altLang="ru-RU" sz="2000" b="1" i="0" u="none" strike="noStrike" cap="none" normalizeH="0" baseline="0" dirty="0">
                <a:ln>
                  <a:noFill/>
                </a:ln>
                <a:solidFill>
                  <a:srgbClr val="388600"/>
                </a:solidFill>
                <a:effectLst/>
                <a:latin typeface="Times New Roman" panose="02020603050405020304" pitchFamily="18" charset="0"/>
              </a:rPr>
              <a:t>/</a:t>
            </a:r>
            <a:r>
              <a:rPr kumimoji="0" lang="en-US" altLang="ru-RU" sz="2000" b="1" i="0" u="none" strike="noStrike" cap="none" normalizeH="0" baseline="0" dirty="0">
                <a:ln>
                  <a:noFill/>
                </a:ln>
                <a:solidFill>
                  <a:srgbClr val="388600"/>
                </a:solidFill>
                <a:effectLst/>
                <a:latin typeface="Times New Roman" panose="02020603050405020304" pitchFamily="18" charset="0"/>
              </a:rPr>
              <a:t>W</a:t>
            </a:r>
            <a:r>
              <a:rPr kumimoji="0" lang="ru-RU" altLang="ru-RU" sz="1300" b="1" i="0" u="none" strike="noStrike" cap="none" normalizeH="0" baseline="-25000" dirty="0" err="1">
                <a:ln>
                  <a:noFill/>
                </a:ln>
                <a:solidFill>
                  <a:srgbClr val="388600"/>
                </a:solidFill>
                <a:effectLst/>
                <a:latin typeface="Times New Roman" panose="02020603050405020304" pitchFamily="18" charset="0"/>
              </a:rPr>
              <a:t>electrons</a:t>
            </a:r>
            <a:r>
              <a:rPr kumimoji="0" lang="ru-RU" altLang="ru-RU" sz="1300" b="1" i="0" u="none" strike="noStrike" cap="none" normalizeH="0" baseline="-25000" dirty="0">
                <a:ln>
                  <a:noFill/>
                </a:ln>
                <a:solidFill>
                  <a:srgbClr val="388600"/>
                </a:solidFill>
                <a:effectLst/>
                <a:latin typeface="Times New Roman" panose="02020603050405020304" pitchFamily="18" charset="0"/>
              </a:rPr>
              <a:t> </a:t>
            </a:r>
            <a:r>
              <a:rPr kumimoji="0" lang="ru-RU" altLang="ru-RU" sz="2000" b="1" i="0" u="none" strike="noStrike" cap="none" normalizeH="0" baseline="0" dirty="0">
                <a:ln>
                  <a:noFill/>
                </a:ln>
                <a:solidFill>
                  <a:srgbClr val="388600"/>
                </a:solidFill>
                <a:effectLst/>
                <a:latin typeface="Symbol" panose="05050102010706020507" pitchFamily="18" charset="2"/>
              </a:rPr>
              <a:t>@</a:t>
            </a:r>
            <a:r>
              <a:rPr kumimoji="0" lang="ru-RU" altLang="ru-RU" sz="2000" b="1" i="0" u="none" strike="noStrike" cap="none" normalizeH="0" baseline="0" dirty="0">
                <a:ln>
                  <a:noFill/>
                </a:ln>
                <a:solidFill>
                  <a:srgbClr val="388600"/>
                </a:solidFill>
                <a:effectLst/>
                <a:latin typeface="Times New Roman" panose="02020603050405020304" pitchFamily="18" charset="0"/>
              </a:rPr>
              <a:t> 1.1·10</a:t>
            </a:r>
            <a:r>
              <a:rPr kumimoji="0" lang="ru-RU" altLang="ru-RU" sz="1300" b="1" i="0" u="none" strike="noStrike" cap="none" normalizeH="0" baseline="30000" dirty="0">
                <a:ln>
                  <a:noFill/>
                </a:ln>
                <a:solidFill>
                  <a:srgbClr val="388600"/>
                </a:solidFill>
                <a:effectLst/>
                <a:latin typeface="Times New Roman" panose="02020603050405020304" pitchFamily="18" charset="0"/>
              </a:rPr>
              <a:t>-6</a:t>
            </a:r>
            <a:r>
              <a:rPr kumimoji="0" lang="ru-RU" altLang="ru-RU" sz="2000" b="1" i="1" u="none" strike="noStrike" cap="none" normalizeH="0" baseline="0" dirty="0">
                <a:ln>
                  <a:noFill/>
                </a:ln>
                <a:solidFill>
                  <a:srgbClr val="388600"/>
                </a:solidFill>
                <a:effectLst/>
                <a:latin typeface="Times New Roman" panose="02020603050405020304" pitchFamily="18" charset="0"/>
              </a:rPr>
              <a:t>ZU ~ </a:t>
            </a:r>
            <a:r>
              <a:rPr kumimoji="0" lang="ru-RU" altLang="ru-RU" sz="2000" b="1" i="0" u="none" strike="noStrike" cap="none" normalizeH="0" baseline="0" dirty="0">
                <a:ln>
                  <a:noFill/>
                </a:ln>
                <a:solidFill>
                  <a:srgbClr val="388600"/>
                </a:solidFill>
                <a:effectLst/>
                <a:latin typeface="Times New Roman" panose="02020603050405020304" pitchFamily="18" charset="0"/>
              </a:rPr>
              <a:t>(0.1 – 3%)</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8D6E959B-BCE7-7043-1B49-263CC6261F4F}"/>
              </a:ext>
            </a:extLst>
          </p:cNvPr>
          <p:cNvSpPr txBox="1"/>
          <p:nvPr/>
        </p:nvSpPr>
        <p:spPr>
          <a:xfrm>
            <a:off x="625152" y="1268963"/>
            <a:ext cx="5201008" cy="1039900"/>
          </a:xfrm>
          <a:prstGeom prst="rect">
            <a:avLst/>
          </a:prstGeom>
          <a:noFill/>
        </p:spPr>
        <p:txBody>
          <a:bodyPr wrap="square">
            <a:spAutoFit/>
          </a:bodyPr>
          <a:lstStyle/>
          <a:p>
            <a:pPr>
              <a:lnSpc>
                <a:spcPct val="107000"/>
              </a:lnSpc>
              <a:spcAft>
                <a:spcPts val="800"/>
              </a:spcAft>
            </a:pPr>
            <a:r>
              <a:rPr lang="ru-RU" sz="1600" b="1"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КПД</a:t>
            </a:r>
            <a:r>
              <a:rPr lang="ru-RU" sz="16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600" b="1"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рентгеновской</a:t>
            </a:r>
            <a:r>
              <a:rPr lang="ru-RU" sz="16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600" b="1"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трубки:</a:t>
            </a:r>
            <a:r>
              <a:rPr lang="ru-RU" sz="16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600" b="1" i="0" u="none" strike="noStrike" cap="none" normalizeH="0" baseline="0" dirty="0">
                <a:ln>
                  <a:noFill/>
                </a:ln>
                <a:solidFill>
                  <a:srgbClr val="388600"/>
                </a:solidFill>
                <a:effectLst/>
                <a:latin typeface="Symbol" panose="05050102010706020507" pitchFamily="18" charset="2"/>
              </a:rPr>
              <a:t> h </a:t>
            </a:r>
            <a:r>
              <a:rPr lang="ru-RU" sz="16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600" b="1" kern="100" dirty="0" err="1">
                <a:solidFill>
                  <a:srgbClr val="00AA48"/>
                </a:solidFill>
                <a:effectLst/>
                <a:latin typeface="Times New Roman" panose="02020603050405020304" pitchFamily="18" charset="0"/>
                <a:ea typeface="Calibri" panose="020F0502020204030204" pitchFamily="34" charset="0"/>
                <a:cs typeface="Times New Roman" panose="02020603050405020304" pitchFamily="18" charset="0"/>
              </a:rPr>
              <a:t>Wх</a:t>
            </a:r>
            <a:r>
              <a:rPr lang="ru-RU" sz="1600" b="1" kern="100" dirty="0">
                <a:solidFill>
                  <a:srgbClr val="00AA48"/>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600" b="1" kern="100" dirty="0" err="1">
                <a:solidFill>
                  <a:srgbClr val="00AA48"/>
                </a:solidFill>
                <a:effectLst/>
                <a:latin typeface="Times New Roman" panose="02020603050405020304" pitchFamily="18" charset="0"/>
                <a:ea typeface="Calibri" panose="020F0502020204030204" pitchFamily="34" charset="0"/>
                <a:cs typeface="Times New Roman" panose="02020603050405020304" pitchFamily="18" charset="0"/>
              </a:rPr>
              <a:t>Wэ</a:t>
            </a:r>
            <a:r>
              <a:rPr lang="ru-RU" sz="16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16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где: </a:t>
            </a:r>
            <a:r>
              <a:rPr lang="ru-RU" sz="1400" dirty="0" err="1">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Wх</a:t>
            </a:r>
            <a:r>
              <a:rPr lang="ru-RU" sz="14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 энергия излучаемых фотонов (</a:t>
            </a:r>
            <a:r>
              <a:rPr lang="ru-RU" sz="1400" b="1"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полезная</a:t>
            </a:r>
            <a:r>
              <a:rPr lang="ru-RU" sz="14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 энергия); </a:t>
            </a:r>
            <a:endParaRPr lang="ru-RU" sz="1400" dirty="0">
              <a:effectLst/>
              <a:latin typeface="Times New Roman" panose="02020603050405020304" pitchFamily="18" charset="0"/>
              <a:ea typeface="Microsoft Sans Serif" panose="020B0604020202020204" pitchFamily="34" charset="0"/>
              <a:cs typeface="Times New Roman" panose="02020603050405020304" pitchFamily="18" charset="0"/>
            </a:endParaRPr>
          </a:p>
          <a:p>
            <a:r>
              <a:rPr lang="ru-RU" sz="1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Wэ</a:t>
            </a:r>
            <a:r>
              <a:rPr lang="ru-RU" sz="1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электрическая энергия, потребляемая </a:t>
            </a:r>
            <a:r>
              <a:rPr lang="ru-RU" sz="14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трубкой</a:t>
            </a:r>
            <a:endParaRPr lang="ru-RU" sz="1400" dirty="0">
              <a:latin typeface="Times New Roman" panose="02020603050405020304" pitchFamily="18" charset="0"/>
              <a:cs typeface="Times New Roman" panose="02020603050405020304" pitchFamily="18" charset="0"/>
            </a:endParaRPr>
          </a:p>
        </p:txBody>
      </p:sp>
      <p:graphicFrame>
        <p:nvGraphicFramePr>
          <p:cNvPr id="13" name="Таблица 12">
            <a:extLst>
              <a:ext uri="{FF2B5EF4-FFF2-40B4-BE49-F238E27FC236}">
                <a16:creationId xmlns:a16="http://schemas.microsoft.com/office/drawing/2014/main" id="{53DB739A-7BB2-DFC4-5E1B-880FE39B1603}"/>
              </a:ext>
            </a:extLst>
          </p:cNvPr>
          <p:cNvGraphicFramePr>
            <a:graphicFrameLocks noGrp="1"/>
          </p:cNvGraphicFramePr>
          <p:nvPr>
            <p:extLst>
              <p:ext uri="{D42A27DB-BD31-4B8C-83A1-F6EECF244321}">
                <p14:modId xmlns:p14="http://schemas.microsoft.com/office/powerpoint/2010/main" val="400483836"/>
              </p:ext>
            </p:extLst>
          </p:nvPr>
        </p:nvGraphicFramePr>
        <p:xfrm>
          <a:off x="4814596" y="3088432"/>
          <a:ext cx="6811348" cy="3345240"/>
        </p:xfrm>
        <a:graphic>
          <a:graphicData uri="http://schemas.openxmlformats.org/drawingml/2006/table">
            <a:tbl>
              <a:tblPr firstRow="1" firstCol="1" bandRow="1">
                <a:tableStyleId>{5C22544A-7EE6-4342-B048-85BDC9FD1C3A}</a:tableStyleId>
              </a:tblPr>
              <a:tblGrid>
                <a:gridCol w="944525">
                  <a:extLst>
                    <a:ext uri="{9D8B030D-6E8A-4147-A177-3AD203B41FA5}">
                      <a16:colId xmlns:a16="http://schemas.microsoft.com/office/drawing/2014/main" val="3656662326"/>
                    </a:ext>
                  </a:extLst>
                </a:gridCol>
                <a:gridCol w="1239802">
                  <a:extLst>
                    <a:ext uri="{9D8B030D-6E8A-4147-A177-3AD203B41FA5}">
                      <a16:colId xmlns:a16="http://schemas.microsoft.com/office/drawing/2014/main" val="4180878891"/>
                    </a:ext>
                  </a:extLst>
                </a:gridCol>
                <a:gridCol w="944525">
                  <a:extLst>
                    <a:ext uri="{9D8B030D-6E8A-4147-A177-3AD203B41FA5}">
                      <a16:colId xmlns:a16="http://schemas.microsoft.com/office/drawing/2014/main" val="1053228427"/>
                    </a:ext>
                  </a:extLst>
                </a:gridCol>
                <a:gridCol w="920324">
                  <a:extLst>
                    <a:ext uri="{9D8B030D-6E8A-4147-A177-3AD203B41FA5}">
                      <a16:colId xmlns:a16="http://schemas.microsoft.com/office/drawing/2014/main" val="3237451560"/>
                    </a:ext>
                  </a:extLst>
                </a:gridCol>
                <a:gridCol w="920324">
                  <a:extLst>
                    <a:ext uri="{9D8B030D-6E8A-4147-A177-3AD203B41FA5}">
                      <a16:colId xmlns:a16="http://schemas.microsoft.com/office/drawing/2014/main" val="3161992167"/>
                    </a:ext>
                  </a:extLst>
                </a:gridCol>
                <a:gridCol w="920924">
                  <a:extLst>
                    <a:ext uri="{9D8B030D-6E8A-4147-A177-3AD203B41FA5}">
                      <a16:colId xmlns:a16="http://schemas.microsoft.com/office/drawing/2014/main" val="219980341"/>
                    </a:ext>
                  </a:extLst>
                </a:gridCol>
                <a:gridCol w="920924">
                  <a:extLst>
                    <a:ext uri="{9D8B030D-6E8A-4147-A177-3AD203B41FA5}">
                      <a16:colId xmlns:a16="http://schemas.microsoft.com/office/drawing/2014/main" val="3741548545"/>
                    </a:ext>
                  </a:extLst>
                </a:gridCol>
              </a:tblGrid>
              <a:tr h="40446">
                <a:tc rowSpan="2">
                  <a:txBody>
                    <a:bodyPr/>
                    <a:lstStyle/>
                    <a:p>
                      <a:pPr marL="457200" algn="l">
                        <a:lnSpc>
                          <a:spcPct val="107000"/>
                        </a:lnSpc>
                      </a:pPr>
                      <a:r>
                        <a:rPr lang="ru-RU" sz="1200" kern="100">
                          <a:effectLst/>
                          <a:latin typeface="Times New Roman" panose="02020603050405020304" pitchFamily="18" charset="0"/>
                          <a:cs typeface="Times New Roman" panose="02020603050405020304" pitchFamily="18" charset="0"/>
                        </a:rPr>
                        <a:t> </a:t>
                      </a:r>
                    </a:p>
                    <a:p>
                      <a:pPr marL="457200" algn="l">
                        <a:lnSpc>
                          <a:spcPct val="107000"/>
                        </a:lnSpc>
                      </a:pPr>
                      <a:r>
                        <a:rPr lang="ru-RU" sz="1200" kern="100">
                          <a:effectLst/>
                          <a:latin typeface="Times New Roman" panose="02020603050405020304" pitchFamily="18" charset="0"/>
                          <a:cs typeface="Times New Roman" panose="02020603050405020304" pitchFamily="18" charset="0"/>
                        </a:rPr>
                        <a:t> </a:t>
                      </a:r>
                    </a:p>
                    <a:p>
                      <a:pPr marL="457200" algn="l">
                        <a:lnSpc>
                          <a:spcPct val="107000"/>
                        </a:lnSpc>
                      </a:pPr>
                      <a:r>
                        <a:rPr lang="ru-RU" sz="1200" kern="100">
                          <a:effectLst/>
                          <a:latin typeface="Times New Roman" panose="02020603050405020304" pitchFamily="18" charset="0"/>
                          <a:cs typeface="Times New Roman" panose="02020603050405020304" pitchFamily="18" charset="0"/>
                        </a:rPr>
                        <a:t> </a:t>
                      </a:r>
                    </a:p>
                    <a:p>
                      <a:pPr marL="457200" algn="l">
                        <a:lnSpc>
                          <a:spcPct val="107000"/>
                        </a:lnSpc>
                      </a:pPr>
                      <a:r>
                        <a:rPr lang="ru-RU" sz="1200" kern="100">
                          <a:effectLst/>
                          <a:latin typeface="Times New Roman" panose="02020603050405020304" pitchFamily="18" charset="0"/>
                          <a:cs typeface="Times New Roman" panose="02020603050405020304" pitchFamily="18" charset="0"/>
                        </a:rPr>
                        <a:t>№</a:t>
                      </a:r>
                    </a:p>
                    <a:p>
                      <a:pPr marL="457200" algn="l">
                        <a:lnSpc>
                          <a:spcPct val="107000"/>
                        </a:lnSpc>
                      </a:pPr>
                      <a:r>
                        <a:rPr lang="ru-RU" sz="1200" kern="100">
                          <a:effectLst/>
                          <a:latin typeface="Times New Roman" panose="02020603050405020304" pitchFamily="18" charset="0"/>
                          <a:cs typeface="Times New Roman" panose="02020603050405020304" pitchFamily="18" charset="0"/>
                        </a:rPr>
                        <a:t> </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rowSpan="2">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 </a:t>
                      </a:r>
                    </a:p>
                    <a:p>
                      <a:pPr marL="457200" algn="ctr">
                        <a:lnSpc>
                          <a:spcPct val="107000"/>
                        </a:lnSpc>
                      </a:pPr>
                      <a:r>
                        <a:rPr lang="ru-RU" sz="1200" kern="100">
                          <a:effectLst/>
                          <a:latin typeface="Times New Roman" panose="02020603050405020304" pitchFamily="18" charset="0"/>
                          <a:cs typeface="Times New Roman" panose="02020603050405020304" pitchFamily="18" charset="0"/>
                        </a:rPr>
                        <a:t> </a:t>
                      </a:r>
                    </a:p>
                    <a:p>
                      <a:pPr marL="457200" algn="ctr">
                        <a:lnSpc>
                          <a:spcPct val="107000"/>
                        </a:lnSpc>
                      </a:pPr>
                      <a:r>
                        <a:rPr lang="ru-RU" sz="1200" kern="100">
                          <a:effectLst/>
                          <a:latin typeface="Times New Roman" panose="02020603050405020304" pitchFamily="18" charset="0"/>
                          <a:cs typeface="Times New Roman" panose="02020603050405020304" pitchFamily="18" charset="0"/>
                        </a:rPr>
                        <a:t> </a:t>
                      </a:r>
                    </a:p>
                    <a:p>
                      <a:pPr marL="457200" algn="ctr">
                        <a:lnSpc>
                          <a:spcPct val="107000"/>
                        </a:lnSpc>
                      </a:pPr>
                      <a:r>
                        <a:rPr lang="ru-RU" sz="1200" kern="100">
                          <a:effectLst/>
                          <a:latin typeface="Times New Roman" panose="02020603050405020304" pitchFamily="18" charset="0"/>
                          <a:cs typeface="Times New Roman" panose="02020603050405020304" pitchFamily="18" charset="0"/>
                        </a:rPr>
                        <a:t>Наименование</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gridSpan="5">
                  <a:txBody>
                    <a:bodyPr/>
                    <a:lstStyle/>
                    <a:p>
                      <a:pPr marL="457200" algn="ctr">
                        <a:lnSpc>
                          <a:spcPct val="107000"/>
                        </a:lnSpc>
                        <a:spcAft>
                          <a:spcPts val="800"/>
                        </a:spcAft>
                      </a:pPr>
                      <a:r>
                        <a:rPr lang="ru-RU" sz="1200" kern="100">
                          <a:effectLst/>
                          <a:latin typeface="Times New Roman" panose="02020603050405020304" pitchFamily="18" charset="0"/>
                          <a:cs typeface="Times New Roman" panose="02020603050405020304" pitchFamily="18" charset="0"/>
                        </a:rPr>
                        <a:t>характеристики</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04399302"/>
                  </a:ext>
                </a:extLst>
              </a:tr>
              <a:tr h="632685">
                <a:tc vMerge="1">
                  <a:txBody>
                    <a:bodyPr/>
                    <a:lstStyle/>
                    <a:p>
                      <a:endParaRPr lang="ru-RU"/>
                    </a:p>
                  </a:txBody>
                  <a:tcPr/>
                </a:tc>
                <a:tc vMerge="1">
                  <a:txBody>
                    <a:bodyPr/>
                    <a:lstStyle/>
                    <a:p>
                      <a:endParaRPr lang="ru-RU"/>
                    </a:p>
                  </a:txBody>
                  <a:tcPr/>
                </a:tc>
                <a:tc>
                  <a:txBody>
                    <a:bodyPr/>
                    <a:lstStyle/>
                    <a:p>
                      <a:pPr marL="457200" algn="l">
                        <a:lnSpc>
                          <a:spcPct val="107000"/>
                        </a:lnSpc>
                      </a:pPr>
                      <a:r>
                        <a:rPr lang="en-US" sz="1200" kern="100">
                          <a:effectLst/>
                          <a:latin typeface="Times New Roman" panose="02020603050405020304" pitchFamily="18" charset="0"/>
                          <a:cs typeface="Times New Roman" panose="02020603050405020304" pitchFamily="18" charset="0"/>
                        </a:rPr>
                        <a:t>Обратное напряжение, U</a:t>
                      </a:r>
                      <a:r>
                        <a:rPr lang="ru-RU" sz="1200" kern="100">
                          <a:effectLst/>
                          <a:latin typeface="Times New Roman" panose="02020603050405020304" pitchFamily="18" charset="0"/>
                          <a:cs typeface="Times New Roman" panose="02020603050405020304" pitchFamily="18" charset="0"/>
                        </a:rPr>
                        <a:t>обр (кВ)</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Раб анодное напряжение /</a:t>
                      </a:r>
                      <a:r>
                        <a:rPr lang="en-US" sz="1200" kern="100">
                          <a:effectLst/>
                          <a:latin typeface="Times New Roman" panose="02020603050405020304" pitchFamily="18" charset="0"/>
                          <a:cs typeface="Times New Roman" panose="02020603050405020304" pitchFamily="18" charset="0"/>
                        </a:rPr>
                        <a:t>U</a:t>
                      </a:r>
                      <a:r>
                        <a:rPr lang="ru-RU" sz="1200" kern="100">
                          <a:effectLst/>
                          <a:latin typeface="Times New Roman" panose="02020603050405020304" pitchFamily="18" charset="0"/>
                          <a:cs typeface="Times New Roman" panose="02020603050405020304" pitchFamily="18" charset="0"/>
                        </a:rPr>
                        <a:t>а (кВ)</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en-US" sz="1200" kern="100">
                          <a:effectLst/>
                          <a:latin typeface="Times New Roman" panose="02020603050405020304" pitchFamily="18" charset="0"/>
                          <a:cs typeface="Times New Roman" panose="02020603050405020304" pitchFamily="18" charset="0"/>
                        </a:rPr>
                        <a:t>Напрчжение накала  /U</a:t>
                      </a:r>
                      <a:r>
                        <a:rPr lang="ru-RU" sz="1200" kern="100">
                          <a:effectLst/>
                          <a:latin typeface="Times New Roman" panose="02020603050405020304" pitchFamily="18" charset="0"/>
                          <a:cs typeface="Times New Roman" panose="02020603050405020304" pitchFamily="18" charset="0"/>
                        </a:rPr>
                        <a:t>н (кВ)</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Ток накала/ </a:t>
                      </a:r>
                      <a:r>
                        <a:rPr lang="en-US" sz="1200" kern="100">
                          <a:effectLst/>
                          <a:latin typeface="Times New Roman" panose="02020603050405020304" pitchFamily="18" charset="0"/>
                          <a:cs typeface="Times New Roman" panose="02020603050405020304" pitchFamily="18" charset="0"/>
                        </a:rPr>
                        <a:t>I</a:t>
                      </a:r>
                      <a:r>
                        <a:rPr lang="ru-RU" sz="1200" kern="100">
                          <a:effectLst/>
                          <a:latin typeface="Times New Roman" panose="02020603050405020304" pitchFamily="18" charset="0"/>
                          <a:cs typeface="Times New Roman" panose="02020603050405020304" pitchFamily="18" charset="0"/>
                        </a:rPr>
                        <a:t>н (А)</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spcAft>
                          <a:spcPts val="800"/>
                        </a:spcAft>
                      </a:pPr>
                      <a:r>
                        <a:rPr kumimoji="0" lang="ru-RU" altLang="ru-RU" sz="1200" b="1" i="0" u="none" strike="noStrike" cap="none" normalizeH="0" baseline="0" dirty="0">
                          <a:ln>
                            <a:noFill/>
                          </a:ln>
                          <a:solidFill>
                            <a:srgbClr val="388600"/>
                          </a:solidFill>
                          <a:effectLst/>
                          <a:latin typeface="Symbol" panose="05050102010706020507" pitchFamily="18" charset="2"/>
                        </a:rPr>
                        <a:t>h</a:t>
                      </a:r>
                      <a:r>
                        <a:rPr lang="ru-RU" sz="1200" kern="100" dirty="0">
                          <a:effectLst/>
                          <a:latin typeface="Times New Roman" panose="02020603050405020304" pitchFamily="18" charset="0"/>
                          <a:cs typeface="Times New Roman" panose="02020603050405020304" pitchFamily="18" charset="0"/>
                        </a:rPr>
                        <a:t> (</a:t>
                      </a:r>
                      <a:r>
                        <a:rPr lang="en-US" sz="1200" kern="100" dirty="0">
                          <a:effectLst/>
                          <a:latin typeface="Times New Roman" panose="02020603050405020304" pitchFamily="18" charset="0"/>
                          <a:cs typeface="Times New Roman" panose="02020603050405020304" pitchFamily="18" charset="0"/>
                        </a:rPr>
                        <a:t>%)</a:t>
                      </a:r>
                      <a:endParaRPr lang="ru-RU"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extLst>
                  <a:ext uri="{0D108BD9-81ED-4DB2-BD59-A6C34878D82A}">
                    <a16:rowId xmlns:a16="http://schemas.microsoft.com/office/drawing/2014/main" val="142989011"/>
                  </a:ext>
                </a:extLst>
              </a:tr>
              <a:tr h="359521">
                <a:tc>
                  <a:txBody>
                    <a:bodyPr/>
                    <a:lstStyle/>
                    <a:p>
                      <a:pPr marL="457200" algn="l">
                        <a:lnSpc>
                          <a:spcPct val="107000"/>
                        </a:lnSpc>
                      </a:pPr>
                      <a:r>
                        <a:rPr lang="ru-RU" sz="1200" kern="100">
                          <a:effectLst/>
                          <a:latin typeface="Times New Roman" panose="02020603050405020304" pitchFamily="18" charset="0"/>
                          <a:cs typeface="Times New Roman" panose="02020603050405020304" pitchFamily="18" charset="0"/>
                        </a:rPr>
                        <a:t>1</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l">
                        <a:lnSpc>
                          <a:spcPct val="107000"/>
                        </a:lnSpc>
                      </a:pPr>
                      <a:r>
                        <a:rPr lang="ru-RU" sz="1200" b="1" kern="100" dirty="0">
                          <a:solidFill>
                            <a:srgbClr val="FF0000"/>
                          </a:solidFill>
                          <a:effectLst/>
                          <a:latin typeface="Times New Roman" panose="02020603050405020304" pitchFamily="18" charset="0"/>
                          <a:cs typeface="Times New Roman" panose="02020603050405020304" pitchFamily="18" charset="0"/>
                        </a:rPr>
                        <a:t>Кенотрон 1Ц11П  </a:t>
                      </a:r>
                      <a:endParaRPr lang="ru-RU"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20,5</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11</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1-1,32</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0,2</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spcAft>
                          <a:spcPts val="800"/>
                        </a:spcAft>
                      </a:pPr>
                      <a:r>
                        <a:rPr lang="ru-RU" sz="1200" b="1" kern="100" dirty="0">
                          <a:solidFill>
                            <a:schemeClr val="accent5">
                              <a:lumMod val="75000"/>
                            </a:schemeClr>
                          </a:solidFill>
                          <a:effectLst/>
                          <a:latin typeface="Times New Roman" panose="02020603050405020304" pitchFamily="18" charset="0"/>
                          <a:cs typeface="Times New Roman" panose="02020603050405020304" pitchFamily="18" charset="0"/>
                        </a:rPr>
                        <a:t>0,1034</a:t>
                      </a:r>
                      <a:endParaRPr lang="ru-RU" sz="12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extLst>
                  <a:ext uri="{0D108BD9-81ED-4DB2-BD59-A6C34878D82A}">
                    <a16:rowId xmlns:a16="http://schemas.microsoft.com/office/drawing/2014/main" val="3608416407"/>
                  </a:ext>
                </a:extLst>
              </a:tr>
              <a:tr h="192952">
                <a:tc>
                  <a:txBody>
                    <a:bodyPr/>
                    <a:lstStyle/>
                    <a:p>
                      <a:pPr marL="457200" algn="l">
                        <a:lnSpc>
                          <a:spcPct val="107000"/>
                        </a:lnSpc>
                        <a:spcAft>
                          <a:spcPts val="800"/>
                        </a:spcAft>
                      </a:pPr>
                      <a:r>
                        <a:rPr lang="ru-RU" sz="1200" kern="100">
                          <a:effectLst/>
                          <a:latin typeface="Times New Roman" panose="02020603050405020304" pitchFamily="18" charset="0"/>
                          <a:cs typeface="Times New Roman" panose="02020603050405020304" pitchFamily="18" charset="0"/>
                        </a:rPr>
                        <a:t>2</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algn="l">
                        <a:lnSpc>
                          <a:spcPct val="107000"/>
                        </a:lnSpc>
                        <a:spcAft>
                          <a:spcPts val="800"/>
                        </a:spcAft>
                      </a:pPr>
                      <a:r>
                        <a:rPr lang="ru-RU" sz="1200" b="1" kern="100" dirty="0">
                          <a:solidFill>
                            <a:srgbClr val="FF0000"/>
                          </a:solidFill>
                          <a:effectLst/>
                          <a:latin typeface="Times New Roman" panose="02020603050405020304" pitchFamily="18" charset="0"/>
                          <a:cs typeface="Times New Roman" panose="02020603050405020304" pitchFamily="18" charset="0"/>
                        </a:rPr>
                        <a:t>             ГП5 </a:t>
                      </a:r>
                    </a:p>
                    <a:p>
                      <a:pPr marL="457200" algn="l">
                        <a:lnSpc>
                          <a:spcPct val="107000"/>
                        </a:lnSpc>
                        <a:spcAft>
                          <a:spcPts val="800"/>
                        </a:spcAft>
                      </a:pPr>
                      <a:r>
                        <a:rPr lang="ru-RU" sz="1200" b="1" kern="100" dirty="0">
                          <a:solidFill>
                            <a:srgbClr val="FF0000"/>
                          </a:solidFill>
                          <a:effectLst/>
                          <a:latin typeface="Times New Roman" panose="02020603050405020304" pitchFamily="18" charset="0"/>
                          <a:cs typeface="Times New Roman" panose="02020603050405020304" pitchFamily="18" charset="0"/>
                        </a:rPr>
                        <a:t> </a:t>
                      </a:r>
                      <a:endParaRPr lang="ru-RU"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algn="ctr">
                        <a:lnSpc>
                          <a:spcPct val="107000"/>
                        </a:lnSpc>
                        <a:spcAft>
                          <a:spcPts val="800"/>
                        </a:spcAft>
                      </a:pPr>
                      <a:r>
                        <a:rPr lang="ru-RU" sz="1200" kern="100">
                          <a:effectLst/>
                          <a:latin typeface="Times New Roman" panose="02020603050405020304" pitchFamily="18" charset="0"/>
                          <a:cs typeface="Times New Roman" panose="02020603050405020304" pitchFamily="18" charset="0"/>
                        </a:rPr>
                        <a:t>80,3</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30,5</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5,7-6,9</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0,21</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spcAft>
                          <a:spcPts val="800"/>
                        </a:spcAft>
                      </a:pPr>
                      <a:r>
                        <a:rPr lang="ru-RU" sz="1200" b="1" kern="100" dirty="0">
                          <a:solidFill>
                            <a:schemeClr val="accent5">
                              <a:lumMod val="75000"/>
                            </a:schemeClr>
                          </a:solidFill>
                          <a:effectLst/>
                          <a:latin typeface="Times New Roman" panose="02020603050405020304" pitchFamily="18" charset="0"/>
                          <a:cs typeface="Times New Roman" panose="02020603050405020304" pitchFamily="18" charset="0"/>
                        </a:rPr>
                        <a:t>0,26</a:t>
                      </a:r>
                      <a:endParaRPr lang="ru-RU" sz="12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extLst>
                  <a:ext uri="{0D108BD9-81ED-4DB2-BD59-A6C34878D82A}">
                    <a16:rowId xmlns:a16="http://schemas.microsoft.com/office/drawing/2014/main" val="738076934"/>
                  </a:ext>
                </a:extLst>
              </a:tr>
              <a:tr h="387283">
                <a:tc>
                  <a:txBody>
                    <a:bodyPr/>
                    <a:lstStyle/>
                    <a:p>
                      <a:pPr marL="457200" algn="l">
                        <a:lnSpc>
                          <a:spcPct val="107000"/>
                        </a:lnSpc>
                      </a:pPr>
                      <a:r>
                        <a:rPr lang="ru-RU" sz="1200" kern="100">
                          <a:effectLst/>
                          <a:latin typeface="Times New Roman" panose="02020603050405020304" pitchFamily="18" charset="0"/>
                          <a:cs typeface="Times New Roman" panose="02020603050405020304" pitchFamily="18" charset="0"/>
                        </a:rPr>
                        <a:t>3</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l">
                        <a:lnSpc>
                          <a:spcPct val="107000"/>
                        </a:lnSpc>
                      </a:pPr>
                      <a:r>
                        <a:rPr lang="ru-RU" sz="1200" b="1" kern="100" dirty="0">
                          <a:solidFill>
                            <a:srgbClr val="FF0000"/>
                          </a:solidFill>
                          <a:effectLst/>
                          <a:latin typeface="Times New Roman" panose="02020603050405020304" pitchFamily="18" charset="0"/>
                          <a:cs typeface="Times New Roman" panose="02020603050405020304" pitchFamily="18" charset="0"/>
                        </a:rPr>
                        <a:t>Радиолампа 2Ц 2С</a:t>
                      </a:r>
                      <a:endParaRPr lang="ru-RU"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50,4</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15,7</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2,25-2,75</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1,75</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spcAft>
                          <a:spcPts val="800"/>
                        </a:spcAft>
                      </a:pPr>
                      <a:r>
                        <a:rPr lang="ru-RU" sz="1200" b="1" kern="100" dirty="0">
                          <a:solidFill>
                            <a:schemeClr val="accent5">
                              <a:lumMod val="75000"/>
                            </a:schemeClr>
                          </a:solidFill>
                          <a:effectLst/>
                          <a:latin typeface="Times New Roman" panose="02020603050405020304" pitchFamily="18" charset="0"/>
                          <a:cs typeface="Times New Roman" panose="02020603050405020304" pitchFamily="18" charset="0"/>
                        </a:rPr>
                        <a:t>0,37</a:t>
                      </a:r>
                      <a:endParaRPr lang="ru-RU" sz="12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extLst>
                  <a:ext uri="{0D108BD9-81ED-4DB2-BD59-A6C34878D82A}">
                    <a16:rowId xmlns:a16="http://schemas.microsoft.com/office/drawing/2014/main" val="2203582361"/>
                  </a:ext>
                </a:extLst>
              </a:tr>
              <a:tr h="165191">
                <a:tc>
                  <a:txBody>
                    <a:bodyPr/>
                    <a:lstStyle/>
                    <a:p>
                      <a:pPr marL="457200" algn="l">
                        <a:lnSpc>
                          <a:spcPct val="107000"/>
                        </a:lnSpc>
                      </a:pPr>
                      <a:r>
                        <a:rPr lang="ru-RU" sz="1200" kern="100">
                          <a:effectLst/>
                          <a:latin typeface="Times New Roman" panose="02020603050405020304" pitchFamily="18" charset="0"/>
                          <a:cs typeface="Times New Roman" panose="02020603050405020304" pitchFamily="18" charset="0"/>
                        </a:rPr>
                        <a:t>4</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l">
                        <a:lnSpc>
                          <a:spcPct val="107000"/>
                        </a:lnSpc>
                      </a:pPr>
                      <a:r>
                        <a:rPr lang="ru-RU" sz="1200" b="1" kern="100" dirty="0">
                          <a:solidFill>
                            <a:srgbClr val="FF0000"/>
                          </a:solidFill>
                          <a:effectLst/>
                          <a:latin typeface="Times New Roman" panose="02020603050405020304" pitchFamily="18" charset="0"/>
                          <a:cs typeface="Times New Roman" panose="02020603050405020304" pitchFamily="18" charset="0"/>
                        </a:rPr>
                        <a:t>КРМ 125</a:t>
                      </a:r>
                      <a:endParaRPr lang="ru-RU"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140,9</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spc="30">
                          <a:effectLst/>
                          <a:latin typeface="Times New Roman" panose="02020603050405020304" pitchFamily="18" charset="0"/>
                          <a:cs typeface="Times New Roman" panose="02020603050405020304" pitchFamily="18" charset="0"/>
                        </a:rPr>
                        <a:t>125</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spc="30">
                          <a:effectLst/>
                          <a:latin typeface="Times New Roman" panose="02020603050405020304" pitchFamily="18" charset="0"/>
                          <a:cs typeface="Times New Roman" panose="02020603050405020304" pitchFamily="18" charset="0"/>
                        </a:rPr>
                        <a:t>6-6,8</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spc="30">
                          <a:effectLst/>
                          <a:latin typeface="Times New Roman" panose="02020603050405020304" pitchFamily="18" charset="0"/>
                          <a:cs typeface="Times New Roman" panose="02020603050405020304" pitchFamily="18" charset="0"/>
                        </a:rPr>
                        <a:t>5</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spcAft>
                          <a:spcPts val="800"/>
                        </a:spcAft>
                      </a:pPr>
                      <a:r>
                        <a:rPr lang="ru-RU" sz="1200" b="1" kern="100" spc="30" dirty="0">
                          <a:solidFill>
                            <a:schemeClr val="accent5">
                              <a:lumMod val="75000"/>
                            </a:schemeClr>
                          </a:solidFill>
                          <a:effectLst/>
                          <a:latin typeface="Times New Roman" panose="02020603050405020304" pitchFamily="18" charset="0"/>
                          <a:cs typeface="Times New Roman" panose="02020603050405020304" pitchFamily="18" charset="0"/>
                        </a:rPr>
                        <a:t>1,02</a:t>
                      </a:r>
                      <a:endParaRPr lang="ru-RU" sz="12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extLst>
                  <a:ext uri="{0D108BD9-81ED-4DB2-BD59-A6C34878D82A}">
                    <a16:rowId xmlns:a16="http://schemas.microsoft.com/office/drawing/2014/main" val="2665322764"/>
                  </a:ext>
                </a:extLst>
              </a:tr>
              <a:tr h="303998">
                <a:tc>
                  <a:txBody>
                    <a:bodyPr/>
                    <a:lstStyle/>
                    <a:p>
                      <a:pPr marL="457200" algn="l">
                        <a:lnSpc>
                          <a:spcPct val="107000"/>
                        </a:lnSpc>
                      </a:pPr>
                      <a:r>
                        <a:rPr lang="ru-RU" sz="1200" kern="100">
                          <a:effectLst/>
                          <a:latin typeface="Times New Roman" panose="02020603050405020304" pitchFamily="18" charset="0"/>
                          <a:cs typeface="Times New Roman" panose="02020603050405020304" pitchFamily="18" charset="0"/>
                        </a:rPr>
                        <a:t>5</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l">
                        <a:lnSpc>
                          <a:spcPct val="107000"/>
                        </a:lnSpc>
                      </a:pPr>
                      <a:r>
                        <a:rPr lang="ru-RU" sz="1200" b="1" kern="100" dirty="0">
                          <a:solidFill>
                            <a:srgbClr val="FF0000"/>
                          </a:solidFill>
                          <a:effectLst/>
                          <a:latin typeface="Times New Roman" panose="02020603050405020304" pitchFamily="18" charset="0"/>
                          <a:cs typeface="Times New Roman" panose="02020603050405020304" pitchFamily="18" charset="0"/>
                        </a:rPr>
                        <a:t>Philips 9860</a:t>
                      </a:r>
                      <a:endParaRPr lang="ru-RU"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300</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150</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3-2</a:t>
                      </a:r>
                    </a:p>
                    <a:p>
                      <a:pPr marL="457200" algn="ctr">
                        <a:lnSpc>
                          <a:spcPct val="107000"/>
                        </a:lnSpc>
                      </a:pPr>
                      <a:r>
                        <a:rPr lang="ru-RU" sz="1200" kern="100">
                          <a:effectLst/>
                          <a:latin typeface="Times New Roman" panose="02020603050405020304" pitchFamily="18" charset="0"/>
                          <a:cs typeface="Times New Roman" panose="02020603050405020304" pitchFamily="18" charset="0"/>
                        </a:rPr>
                        <a:t>0,5-1</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pPr>
                      <a:r>
                        <a:rPr lang="ru-RU" sz="1200" kern="100">
                          <a:effectLst/>
                          <a:latin typeface="Times New Roman" panose="02020603050405020304" pitchFamily="18" charset="0"/>
                          <a:cs typeface="Times New Roman" panose="02020603050405020304" pitchFamily="18" charset="0"/>
                        </a:rPr>
                        <a:t>1-2</a:t>
                      </a:r>
                    </a:p>
                    <a:p>
                      <a:pPr marL="457200" algn="ctr">
                        <a:lnSpc>
                          <a:spcPct val="107000"/>
                        </a:lnSpc>
                      </a:pPr>
                      <a:r>
                        <a:rPr lang="ru-RU" sz="1200" kern="100">
                          <a:effectLst/>
                          <a:latin typeface="Times New Roman" panose="02020603050405020304" pitchFamily="18" charset="0"/>
                          <a:cs typeface="Times New Roman" panose="02020603050405020304" pitchFamily="18" charset="0"/>
                        </a:rPr>
                        <a:t>0,5-1</a:t>
                      </a:r>
                      <a:endParaRPr lang="ru-RU"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tc>
                  <a:txBody>
                    <a:bodyPr/>
                    <a:lstStyle/>
                    <a:p>
                      <a:pPr marL="457200" algn="ctr">
                        <a:lnSpc>
                          <a:spcPct val="107000"/>
                        </a:lnSpc>
                        <a:spcAft>
                          <a:spcPts val="800"/>
                        </a:spcAft>
                      </a:pPr>
                      <a:r>
                        <a:rPr lang="ru-RU" sz="1200" b="1" kern="100" dirty="0">
                          <a:solidFill>
                            <a:schemeClr val="accent5">
                              <a:lumMod val="75000"/>
                            </a:schemeClr>
                          </a:solidFill>
                          <a:effectLst/>
                          <a:latin typeface="Times New Roman" panose="02020603050405020304" pitchFamily="18" charset="0"/>
                          <a:cs typeface="Times New Roman" panose="02020603050405020304" pitchFamily="18" charset="0"/>
                        </a:rPr>
                        <a:t>2,035</a:t>
                      </a:r>
                      <a:endParaRPr lang="ru-RU" sz="12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324" marR="19324" marT="0" marB="0"/>
                </a:tc>
                <a:extLst>
                  <a:ext uri="{0D108BD9-81ED-4DB2-BD59-A6C34878D82A}">
                    <a16:rowId xmlns:a16="http://schemas.microsoft.com/office/drawing/2014/main" val="1867627253"/>
                  </a:ext>
                </a:extLst>
              </a:tr>
            </a:tbl>
          </a:graphicData>
        </a:graphic>
      </p:graphicFrame>
      <p:sp>
        <p:nvSpPr>
          <p:cNvPr id="15" name="TextBox 14">
            <a:extLst>
              <a:ext uri="{FF2B5EF4-FFF2-40B4-BE49-F238E27FC236}">
                <a16:creationId xmlns:a16="http://schemas.microsoft.com/office/drawing/2014/main" id="{63BA7BA2-D085-25F1-34E2-7994619CF55C}"/>
              </a:ext>
            </a:extLst>
          </p:cNvPr>
          <p:cNvSpPr txBox="1"/>
          <p:nvPr/>
        </p:nvSpPr>
        <p:spPr>
          <a:xfrm>
            <a:off x="886407" y="3088432"/>
            <a:ext cx="3480319" cy="2156103"/>
          </a:xfrm>
          <a:prstGeom prst="rect">
            <a:avLst/>
          </a:prstGeom>
          <a:noFill/>
        </p:spPr>
        <p:txBody>
          <a:bodyPr wrap="square">
            <a:spAutoFit/>
          </a:bodyPr>
          <a:lstStyle/>
          <a:p>
            <a:pPr>
              <a:lnSpc>
                <a:spcPct val="107000"/>
              </a:lnSpc>
              <a:spcAft>
                <a:spcPts val="800"/>
              </a:spcAft>
            </a:pPr>
            <a:r>
              <a:rPr lang="ru-RU" sz="1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В</a:t>
            </a:r>
            <a:r>
              <a:rPr lang="ru-RU" b="1" u="sng" kern="1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ывод</a:t>
            </a:r>
            <a:r>
              <a:rPr lang="ru-RU" sz="1800" b="1" u="sng"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18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КПД исследуемых ламп</a:t>
            </a:r>
            <a:r>
              <a:rPr lang="ru-RU"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вычислены. Предположение верно. </a:t>
            </a:r>
            <a:r>
              <a:rPr lang="ru-RU" sz="14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Лампа</a:t>
            </a:r>
            <a:r>
              <a:rPr lang="ru-RU"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PHILIPS</a:t>
            </a:r>
            <a:r>
              <a:rPr lang="ru-RU"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имеющая большее напряжение питания, выдает кванты самой высокой энергии, следовательно, она имеет преимущество по производительности среди других ламп</a:t>
            </a:r>
            <a:r>
              <a:rPr lang="ru-RU" sz="18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0038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39E49-868A-3063-44E2-9A6D07FFBB1A}"/>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B4F5DD-45D9-E3E7-E938-04ADA127F846}"/>
              </a:ext>
            </a:extLst>
          </p:cNvPr>
          <p:cNvSpPr>
            <a:spLocks noGrp="1"/>
          </p:cNvSpPr>
          <p:nvPr>
            <p:ph type="title"/>
          </p:nvPr>
        </p:nvSpPr>
        <p:spPr>
          <a:xfrm>
            <a:off x="130630" y="609600"/>
            <a:ext cx="6400800" cy="416767"/>
          </a:xfrm>
        </p:spPr>
        <p:txBody>
          <a:bodyPr>
            <a:normAutofit fontScale="90000"/>
          </a:bodyPr>
          <a:lstStyle/>
          <a:p>
            <a:r>
              <a:rPr lang="ru-RU" sz="1800" b="1" u="sng" dirty="0">
                <a:solidFill>
                  <a:srgbClr val="0070C0"/>
                </a:solidFill>
                <a:effectLst/>
                <a:latin typeface="Times New Roman" panose="02020603050405020304" pitchFamily="18" charset="0"/>
                <a:ea typeface="Calibri" panose="020F0502020204030204" pitchFamily="34" charset="0"/>
              </a:rPr>
              <a:t>Определение длины и частоты волны рентгеновской трубки</a:t>
            </a:r>
            <a:endParaRPr lang="ru-RU" u="sng" dirty="0">
              <a:solidFill>
                <a:srgbClr val="0070C0"/>
              </a:solidFill>
            </a:endParaRPr>
          </a:p>
        </p:txBody>
      </p:sp>
      <p:pic>
        <p:nvPicPr>
          <p:cNvPr id="3" name="Рисунок 2" descr="Изображение выглядит как зарисовка, линия, диаграмма, рисунок&#10;&#10;Автоматически созданное описание">
            <a:extLst>
              <a:ext uri="{FF2B5EF4-FFF2-40B4-BE49-F238E27FC236}">
                <a16:creationId xmlns:a16="http://schemas.microsoft.com/office/drawing/2014/main" id="{85B3054E-A4F6-DF38-20E4-465A49ACCB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090" y="1336039"/>
            <a:ext cx="2080260" cy="1933641"/>
          </a:xfrm>
          <a:prstGeom prst="rect">
            <a:avLst/>
          </a:prstGeom>
          <a:noFill/>
          <a:ln>
            <a:noFill/>
          </a:ln>
        </p:spPr>
      </p:pic>
      <p:sp>
        <p:nvSpPr>
          <p:cNvPr id="5" name="TextBox 4">
            <a:extLst>
              <a:ext uri="{FF2B5EF4-FFF2-40B4-BE49-F238E27FC236}">
                <a16:creationId xmlns:a16="http://schemas.microsoft.com/office/drawing/2014/main" id="{F2AC11D6-3DA8-BC4A-3F2E-0135ABC9C281}"/>
              </a:ext>
            </a:extLst>
          </p:cNvPr>
          <p:cNvSpPr txBox="1"/>
          <p:nvPr/>
        </p:nvSpPr>
        <p:spPr>
          <a:xfrm>
            <a:off x="326571" y="3588321"/>
            <a:ext cx="2687217" cy="3042628"/>
          </a:xfrm>
          <a:prstGeom prst="rect">
            <a:avLst/>
          </a:prstGeom>
          <a:noFill/>
        </p:spPr>
        <p:txBody>
          <a:bodyPr wrap="square">
            <a:spAutoFit/>
          </a:bodyPr>
          <a:lstStyle/>
          <a:p>
            <a:pPr indent="449580" algn="just">
              <a:lnSpc>
                <a:spcPct val="107000"/>
              </a:lnSpc>
              <a:spcAft>
                <a:spcPts val="800"/>
              </a:spcAft>
            </a:pPr>
            <a:r>
              <a:rPr lang="ru-RU" sz="12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При </a:t>
            </a:r>
            <a:r>
              <a:rPr lang="ru-RU" sz="1200" kern="100" spc="-10" dirty="0">
                <a:effectLst/>
                <a:latin typeface="Times New Roman" panose="02020603050405020304" pitchFamily="18" charset="0"/>
                <a:ea typeface="Calibri" panose="020F0502020204030204" pitchFamily="34" charset="0"/>
                <a:cs typeface="Times New Roman" panose="02020603050405020304" pitchFamily="18" charset="0"/>
              </a:rPr>
              <a:t>торможении кинетическая энергия электрона, прошедшего разность потенциалов, может полностью перейти в энергии одного фотона, а следовательно, и максимальную частоту.</a:t>
            </a:r>
            <a:endParaRPr lang="ru-RU"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200" dirty="0" err="1">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λ</a:t>
            </a:r>
            <a:r>
              <a:rPr lang="ru-RU" sz="1200" b="1" dirty="0" err="1">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ν</a:t>
            </a:r>
            <a:r>
              <a:rPr lang="ru-RU" sz="1200" b="1"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ru-RU" sz="1200" spc="-10" dirty="0">
                <a:effectLst/>
                <a:latin typeface="Times New Roman" panose="02020603050405020304" pitchFamily="18" charset="0"/>
                <a:ea typeface="Microsoft Sans Serif" panose="020B0604020202020204" pitchFamily="34" charset="0"/>
                <a:cs typeface="Times New Roman" panose="02020603050405020304" pitchFamily="18" charset="0"/>
              </a:rPr>
              <a:t>=</a:t>
            </a:r>
            <a:r>
              <a:rPr lang="en-US" sz="1200" spc="-10" dirty="0">
                <a:effectLst/>
                <a:latin typeface="Times New Roman" panose="02020603050405020304" pitchFamily="18" charset="0"/>
                <a:ea typeface="Microsoft Sans Serif" panose="020B0604020202020204" pitchFamily="34" charset="0"/>
                <a:cs typeface="Times New Roman" panose="02020603050405020304" pitchFamily="18" charset="0"/>
              </a:rPr>
              <a:t>e</a:t>
            </a:r>
            <a:r>
              <a:rPr lang="ru-RU" sz="1200" spc="-10" dirty="0">
                <a:effectLst/>
                <a:latin typeface="Times New Roman" panose="02020603050405020304" pitchFamily="18" charset="0"/>
                <a:ea typeface="Microsoft Sans Serif" panose="020B0604020202020204" pitchFamily="34" charset="0"/>
                <a:cs typeface="Times New Roman" panose="02020603050405020304" pitchFamily="18" charset="0"/>
              </a:rPr>
              <a:t>*</a:t>
            </a:r>
            <a:r>
              <a:rPr lang="en-US" sz="1200" spc="-10" dirty="0">
                <a:effectLst/>
                <a:latin typeface="Times New Roman" panose="02020603050405020304" pitchFamily="18" charset="0"/>
                <a:ea typeface="Microsoft Sans Serif" panose="020B0604020202020204" pitchFamily="34" charset="0"/>
                <a:cs typeface="Times New Roman" panose="02020603050405020304" pitchFamily="18" charset="0"/>
              </a:rPr>
              <a:t>U</a:t>
            </a:r>
            <a:r>
              <a:rPr lang="ru-RU" sz="1200" spc="-10" dirty="0">
                <a:effectLst/>
                <a:latin typeface="Times New Roman" panose="02020603050405020304" pitchFamily="18" charset="0"/>
                <a:ea typeface="Microsoft Sans Serif" panose="020B0604020202020204" pitchFamily="34" charset="0"/>
                <a:cs typeface="Times New Roman" panose="02020603050405020304" pitchFamily="18" charset="0"/>
              </a:rPr>
              <a:t>=</a:t>
            </a:r>
            <a:r>
              <a:rPr lang="en-US" sz="1200" spc="-10" dirty="0">
                <a:effectLst/>
                <a:latin typeface="Times New Roman" panose="02020603050405020304" pitchFamily="18" charset="0"/>
                <a:ea typeface="Microsoft Sans Serif" panose="020B0604020202020204" pitchFamily="34" charset="0"/>
                <a:cs typeface="Times New Roman" panose="02020603050405020304" pitchFamily="18" charset="0"/>
              </a:rPr>
              <a:t>h</a:t>
            </a:r>
            <a:r>
              <a:rPr lang="ru-RU" sz="1200" spc="-10" dirty="0">
                <a:effectLst/>
                <a:latin typeface="Times New Roman" panose="02020603050405020304" pitchFamily="18" charset="0"/>
                <a:ea typeface="Microsoft Sans Serif" panose="020B0604020202020204" pitchFamily="34" charset="0"/>
                <a:cs typeface="Times New Roman" panose="02020603050405020304" pitchFamily="18" charset="0"/>
              </a:rPr>
              <a:t>*</a:t>
            </a:r>
            <a:r>
              <a:rPr lang="ru-RU" sz="1200" b="1"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ν=</a:t>
            </a:r>
            <a:r>
              <a:rPr lang="en-US" sz="1200" b="1"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h</a:t>
            </a:r>
            <a:r>
              <a:rPr lang="ru-RU" sz="1200" b="1"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a:t>
            </a:r>
            <a:r>
              <a:rPr lang="en-US" sz="1200" b="1"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c</a:t>
            </a:r>
            <a:r>
              <a:rPr lang="ru-RU" sz="1200" b="1"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a:t>
            </a:r>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λ</a:t>
            </a:r>
            <a:r>
              <a:rPr lang="en-US"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min</a:t>
            </a:r>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 =&gt; λ</a:t>
            </a:r>
            <a:r>
              <a:rPr lang="en-US"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min</a:t>
            </a:r>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 = </a:t>
            </a:r>
            <a:r>
              <a:rPr lang="en-US"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h</a:t>
            </a:r>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a:t>
            </a:r>
            <a:r>
              <a:rPr lang="en-US"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c</a:t>
            </a:r>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a:t>
            </a:r>
            <a:r>
              <a:rPr lang="en-US"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e</a:t>
            </a:r>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a:t>
            </a:r>
            <a:r>
              <a:rPr lang="en-US"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U</a:t>
            </a:r>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 = 1,24/</a:t>
            </a:r>
            <a:r>
              <a:rPr lang="en-US"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U</a:t>
            </a:r>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endParaRPr lang="ru-RU" sz="1200" dirty="0">
              <a:effectLst/>
              <a:latin typeface="Times New Roman" panose="02020603050405020304" pitchFamily="18" charset="0"/>
              <a:ea typeface="Microsoft Sans Serif" panose="020B0604020202020204" pitchFamily="34" charset="0"/>
              <a:cs typeface="Times New Roman" panose="02020603050405020304" pitchFamily="18" charset="0"/>
            </a:endParaRPr>
          </a:p>
          <a:p>
            <a:r>
              <a:rPr lang="en-US"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U</a:t>
            </a:r>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-напряжения между электродами (КВ)</a:t>
            </a:r>
            <a:endParaRPr lang="ru-RU" sz="1200" dirty="0">
              <a:effectLst/>
              <a:latin typeface="Times New Roman" panose="02020603050405020304" pitchFamily="18" charset="0"/>
              <a:ea typeface="Microsoft Sans Serif" panose="020B0604020202020204" pitchFamily="34" charset="0"/>
              <a:cs typeface="Times New Roman" panose="02020603050405020304" pitchFamily="18" charset="0"/>
            </a:endParaRPr>
          </a:p>
          <a:p>
            <a:r>
              <a:rPr lang="en-US"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e</a:t>
            </a:r>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-заряд электрона = 1,6*10^-19 (Кл)</a:t>
            </a:r>
            <a:endParaRPr lang="ru-RU" sz="1200" dirty="0">
              <a:effectLst/>
              <a:latin typeface="Times New Roman" panose="02020603050405020304" pitchFamily="18" charset="0"/>
              <a:ea typeface="Microsoft Sans Serif" panose="020B0604020202020204" pitchFamily="34" charset="0"/>
              <a:cs typeface="Times New Roman" panose="02020603050405020304" pitchFamily="18" charset="0"/>
            </a:endParaRPr>
          </a:p>
          <a:p>
            <a:r>
              <a:rPr lang="en-US"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h</a:t>
            </a:r>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-постоянная планка = 6,62*10^-34 (Дж*с)</a:t>
            </a:r>
            <a:r>
              <a:rPr lang="ru-RU" sz="1200" dirty="0">
                <a:effectLst/>
                <a:latin typeface="Times New Roman" panose="02020603050405020304" pitchFamily="18" charset="0"/>
                <a:ea typeface="Microsoft Sans Serif" panose="020B0604020202020204" pitchFamily="34" charset="0"/>
                <a:cs typeface="Times New Roman" panose="02020603050405020304" pitchFamily="18" charset="0"/>
              </a:rPr>
              <a:t>                </a:t>
            </a:r>
          </a:p>
          <a:p>
            <a:r>
              <a:rPr lang="en-US"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c</a:t>
            </a:r>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-скорость света = 3*10^8 (м/с)</a:t>
            </a:r>
            <a:r>
              <a:rPr lang="ru-RU" sz="1200" dirty="0">
                <a:effectLst/>
                <a:latin typeface="Times New Roman" panose="02020603050405020304" pitchFamily="18" charset="0"/>
                <a:ea typeface="Microsoft Sans Serif" panose="020B0604020202020204" pitchFamily="34" charset="0"/>
                <a:cs typeface="Times New Roman" panose="02020603050405020304" pitchFamily="18" charset="0"/>
              </a:rPr>
              <a:t> </a:t>
            </a:r>
          </a:p>
          <a:p>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λ</a:t>
            </a:r>
            <a:r>
              <a:rPr lang="en-US"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min</a:t>
            </a:r>
            <a:r>
              <a:rPr lang="ru-RU" sz="1200" dirty="0">
                <a:solidFill>
                  <a:srgbClr val="333333"/>
                </a:solidFill>
                <a:effectLst/>
                <a:latin typeface="Times New Roman" panose="02020603050405020304" pitchFamily="18" charset="0"/>
                <a:ea typeface="Microsoft Sans Serif" panose="020B0604020202020204" pitchFamily="34" charset="0"/>
                <a:cs typeface="Times New Roman" panose="02020603050405020304" pitchFamily="18" charset="0"/>
              </a:rPr>
              <a:t>-минимальная длина волны (нм)</a:t>
            </a:r>
            <a:endParaRPr lang="ru-RU" sz="1200" dirty="0">
              <a:effectLst/>
              <a:latin typeface="Times New Roman" panose="02020603050405020304" pitchFamily="18" charset="0"/>
              <a:ea typeface="Microsoft Sans Serif" panose="020B0604020202020204" pitchFamily="34" charset="0"/>
              <a:cs typeface="Times New Roman" panose="02020603050405020304" pitchFamily="18" charset="0"/>
            </a:endParaRPr>
          </a:p>
        </p:txBody>
      </p:sp>
      <p:pic>
        <p:nvPicPr>
          <p:cNvPr id="11" name="Рисунок 10" descr="Изображение выглядит как символ, Прямоугольник, Шрифт, снимок экрана&#10;&#10;Автоматически созданное описание">
            <a:extLst>
              <a:ext uri="{FF2B5EF4-FFF2-40B4-BE49-F238E27FC236}">
                <a16:creationId xmlns:a16="http://schemas.microsoft.com/office/drawing/2014/main" id="{AE7F055D-45B9-2D9B-B906-05B9EC9F1F99}"/>
              </a:ext>
            </a:extLst>
          </p:cNvPr>
          <p:cNvPicPr>
            <a:picLocks noChangeAspect="1"/>
          </p:cNvPicPr>
          <p:nvPr/>
        </p:nvPicPr>
        <p:blipFill>
          <a:blip r:embed="rId3"/>
          <a:stretch>
            <a:fillRect/>
          </a:stretch>
        </p:blipFill>
        <p:spPr>
          <a:xfrm>
            <a:off x="3522287" y="1790476"/>
            <a:ext cx="1758839" cy="1016670"/>
          </a:xfrm>
          <a:prstGeom prst="rect">
            <a:avLst/>
          </a:prstGeom>
        </p:spPr>
      </p:pic>
      <p:graphicFrame>
        <p:nvGraphicFramePr>
          <p:cNvPr id="12" name="Таблица 11">
            <a:extLst>
              <a:ext uri="{FF2B5EF4-FFF2-40B4-BE49-F238E27FC236}">
                <a16:creationId xmlns:a16="http://schemas.microsoft.com/office/drawing/2014/main" id="{8CCC9623-63C0-DC90-6E69-D3835259D299}"/>
              </a:ext>
            </a:extLst>
          </p:cNvPr>
          <p:cNvGraphicFramePr>
            <a:graphicFrameLocks noGrp="1"/>
          </p:cNvGraphicFramePr>
          <p:nvPr>
            <p:extLst>
              <p:ext uri="{D42A27DB-BD31-4B8C-83A1-F6EECF244321}">
                <p14:modId xmlns:p14="http://schemas.microsoft.com/office/powerpoint/2010/main" val="443171972"/>
              </p:ext>
            </p:extLst>
          </p:nvPr>
        </p:nvGraphicFramePr>
        <p:xfrm>
          <a:off x="5915608" y="195499"/>
          <a:ext cx="6145762" cy="2889170"/>
        </p:xfrm>
        <a:graphic>
          <a:graphicData uri="http://schemas.openxmlformats.org/drawingml/2006/table">
            <a:tbl>
              <a:tblPr firstRow="1" firstCol="1" bandRow="1">
                <a:tableStyleId>{5C22544A-7EE6-4342-B048-85BDC9FD1C3A}</a:tableStyleId>
              </a:tblPr>
              <a:tblGrid>
                <a:gridCol w="364612">
                  <a:extLst>
                    <a:ext uri="{9D8B030D-6E8A-4147-A177-3AD203B41FA5}">
                      <a16:colId xmlns:a16="http://schemas.microsoft.com/office/drawing/2014/main" val="3864353703"/>
                    </a:ext>
                  </a:extLst>
                </a:gridCol>
                <a:gridCol w="1601433">
                  <a:extLst>
                    <a:ext uri="{9D8B030D-6E8A-4147-A177-3AD203B41FA5}">
                      <a16:colId xmlns:a16="http://schemas.microsoft.com/office/drawing/2014/main" val="4103243469"/>
                    </a:ext>
                  </a:extLst>
                </a:gridCol>
                <a:gridCol w="1563089">
                  <a:extLst>
                    <a:ext uri="{9D8B030D-6E8A-4147-A177-3AD203B41FA5}">
                      <a16:colId xmlns:a16="http://schemas.microsoft.com/office/drawing/2014/main" val="2598223507"/>
                    </a:ext>
                  </a:extLst>
                </a:gridCol>
                <a:gridCol w="1687875">
                  <a:extLst>
                    <a:ext uri="{9D8B030D-6E8A-4147-A177-3AD203B41FA5}">
                      <a16:colId xmlns:a16="http://schemas.microsoft.com/office/drawing/2014/main" val="710924633"/>
                    </a:ext>
                  </a:extLst>
                </a:gridCol>
                <a:gridCol w="928753">
                  <a:extLst>
                    <a:ext uri="{9D8B030D-6E8A-4147-A177-3AD203B41FA5}">
                      <a16:colId xmlns:a16="http://schemas.microsoft.com/office/drawing/2014/main" val="2826241294"/>
                    </a:ext>
                  </a:extLst>
                </a:gridCol>
              </a:tblGrid>
              <a:tr h="568785">
                <a:tc>
                  <a:txBody>
                    <a:bodyPr/>
                    <a:lstStyle/>
                    <a:p>
                      <a:pPr>
                        <a:spcBef>
                          <a:spcPts val="1035"/>
                        </a:spcBef>
                      </a:pPr>
                      <a:r>
                        <a:rPr lang="ru-RU" sz="1800" kern="100">
                          <a:effectLst/>
                        </a:rPr>
                        <a:t>№</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spcBef>
                          <a:spcPts val="1035"/>
                        </a:spcBef>
                      </a:pPr>
                      <a:r>
                        <a:rPr lang="ru-RU" sz="1400" kern="100">
                          <a:effectLst/>
                        </a:rPr>
                        <a:t>Наименование</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ctr">
                        <a:spcBef>
                          <a:spcPts val="1035"/>
                        </a:spcBef>
                      </a:pPr>
                      <a:r>
                        <a:rPr lang="ru-RU" sz="1400" kern="100">
                          <a:effectLst/>
                        </a:rPr>
                        <a:t>Минимальная длина волны λ</a:t>
                      </a:r>
                      <a:r>
                        <a:rPr lang="en-US" sz="1400" kern="100">
                          <a:effectLst/>
                        </a:rPr>
                        <a:t>min</a:t>
                      </a:r>
                      <a:r>
                        <a:rPr lang="ru-RU" sz="1400" kern="100">
                          <a:effectLst/>
                        </a:rPr>
                        <a:t> (нм)</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ctr">
                        <a:spcBef>
                          <a:spcPts val="1035"/>
                        </a:spcBef>
                      </a:pPr>
                      <a:r>
                        <a:rPr lang="ru-RU" sz="1400" kern="100">
                          <a:effectLst/>
                        </a:rPr>
                        <a:t>Рабочее напряжение </a:t>
                      </a:r>
                      <a:r>
                        <a:rPr lang="en-US" sz="1400" kern="100">
                          <a:effectLst/>
                        </a:rPr>
                        <a:t>U </a:t>
                      </a:r>
                      <a:r>
                        <a:rPr lang="ru-RU" sz="1400" kern="100">
                          <a:effectLst/>
                        </a:rPr>
                        <a:t>(кВ)</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ctr">
                        <a:spcBef>
                          <a:spcPts val="1035"/>
                        </a:spcBef>
                      </a:pPr>
                      <a:r>
                        <a:rPr lang="ru-RU" sz="1400" kern="100">
                          <a:effectLst/>
                        </a:rPr>
                        <a:t>Частота волны </a:t>
                      </a:r>
                      <a:r>
                        <a:rPr lang="en-US" sz="1600" kern="100">
                          <a:effectLst/>
                        </a:rPr>
                        <a:t>v</a:t>
                      </a:r>
                      <a:r>
                        <a:rPr lang="ru-RU" sz="1400" kern="100">
                          <a:effectLst/>
                        </a:rPr>
                        <a:t> (Гц)</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3819358"/>
                  </a:ext>
                </a:extLst>
              </a:tr>
              <a:tr h="336779">
                <a:tc>
                  <a:txBody>
                    <a:bodyPr/>
                    <a:lstStyle/>
                    <a:p>
                      <a:pPr>
                        <a:spcBef>
                          <a:spcPts val="1035"/>
                        </a:spcBef>
                      </a:pPr>
                      <a:r>
                        <a:rPr lang="ru-RU" sz="1800" kern="100">
                          <a:effectLst/>
                        </a:rPr>
                        <a:t>1</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spcBef>
                          <a:spcPts val="1035"/>
                        </a:spcBef>
                      </a:pPr>
                      <a:r>
                        <a:rPr lang="ru-RU" sz="1400" kern="100" dirty="0">
                          <a:effectLst/>
                        </a:rPr>
                        <a:t>Кенотрон 1Ц11П  </a:t>
                      </a:r>
                      <a:endParaRPr lang="ru-RU" sz="1800" kern="100" dirty="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ctr">
                        <a:spcBef>
                          <a:spcPts val="1035"/>
                        </a:spcBef>
                      </a:pPr>
                      <a:r>
                        <a:rPr lang="ru-RU" sz="1400" kern="100" dirty="0">
                          <a:effectLst/>
                        </a:rPr>
                        <a:t>0,06</a:t>
                      </a:r>
                      <a:endParaRPr lang="ru-RU" sz="1800" kern="100" dirty="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ctr">
                        <a:spcBef>
                          <a:spcPts val="1035"/>
                        </a:spcBef>
                      </a:pPr>
                      <a:r>
                        <a:rPr lang="en-US" sz="1400" kern="100" dirty="0">
                          <a:effectLst/>
                        </a:rPr>
                        <a:t>20</a:t>
                      </a:r>
                      <a:r>
                        <a:rPr lang="ru-RU" sz="1400" kern="100" dirty="0">
                          <a:effectLst/>
                        </a:rPr>
                        <a:t>,5</a:t>
                      </a:r>
                      <a:endParaRPr lang="ru-RU" sz="1800" kern="100" dirty="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spcBef>
                          <a:spcPts val="1035"/>
                        </a:spcBef>
                      </a:pPr>
                      <a:r>
                        <a:rPr lang="ru-RU" sz="1400" kern="100">
                          <a:effectLst/>
                        </a:rPr>
                        <a:t>5*10</a:t>
                      </a:r>
                      <a:r>
                        <a:rPr lang="en-US" sz="1400" kern="100">
                          <a:effectLst/>
                        </a:rPr>
                        <a:t>^18</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6061633"/>
                  </a:ext>
                </a:extLst>
              </a:tr>
              <a:tr h="620223">
                <a:tc>
                  <a:txBody>
                    <a:bodyPr/>
                    <a:lstStyle/>
                    <a:p>
                      <a:pPr>
                        <a:spcBef>
                          <a:spcPts val="1035"/>
                        </a:spcBef>
                      </a:pPr>
                      <a:r>
                        <a:rPr lang="ru-RU" sz="1800" kern="100">
                          <a:effectLst/>
                        </a:rPr>
                        <a:t>2</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1400" kern="100" dirty="0">
                          <a:effectLst/>
                        </a:rPr>
                        <a:t>ГП5 </a:t>
                      </a:r>
                      <a:endParaRPr lang="ru-RU" sz="1100" kern="100" dirty="0">
                        <a:effectLst/>
                      </a:endParaRPr>
                    </a:p>
                    <a:p>
                      <a:pPr>
                        <a:spcBef>
                          <a:spcPts val="1035"/>
                        </a:spcBef>
                      </a:pPr>
                      <a:r>
                        <a:rPr lang="ru-RU" sz="1800" kern="100" dirty="0">
                          <a:effectLst/>
                        </a:rPr>
                        <a:t> </a:t>
                      </a:r>
                      <a:endParaRPr lang="ru-RU" sz="1800" kern="100" dirty="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ctr">
                        <a:spcBef>
                          <a:spcPts val="1035"/>
                        </a:spcBef>
                      </a:pPr>
                      <a:r>
                        <a:rPr lang="ru-RU" sz="1400" kern="100">
                          <a:effectLst/>
                        </a:rPr>
                        <a:t>0,015</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ctr">
                        <a:spcBef>
                          <a:spcPts val="1035"/>
                        </a:spcBef>
                      </a:pPr>
                      <a:r>
                        <a:rPr lang="ru-RU" sz="1400" kern="100">
                          <a:effectLst/>
                        </a:rPr>
                        <a:t>80,3</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spcBef>
                          <a:spcPts val="1035"/>
                        </a:spcBef>
                      </a:pPr>
                      <a:r>
                        <a:rPr lang="ru-RU" sz="1400" kern="100">
                          <a:effectLst/>
                        </a:rPr>
                        <a:t>2*10</a:t>
                      </a:r>
                      <a:r>
                        <a:rPr lang="en-US" sz="1400" kern="100">
                          <a:effectLst/>
                        </a:rPr>
                        <a:t>^19</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8919696"/>
                  </a:ext>
                </a:extLst>
              </a:tr>
              <a:tr h="361954">
                <a:tc>
                  <a:txBody>
                    <a:bodyPr/>
                    <a:lstStyle/>
                    <a:p>
                      <a:pPr>
                        <a:spcBef>
                          <a:spcPts val="1035"/>
                        </a:spcBef>
                      </a:pPr>
                      <a:r>
                        <a:rPr lang="ru-RU" sz="1800" kern="100">
                          <a:effectLst/>
                        </a:rPr>
                        <a:t>3</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spcBef>
                          <a:spcPts val="1035"/>
                        </a:spcBef>
                      </a:pPr>
                      <a:r>
                        <a:rPr lang="ru-RU" sz="1400" kern="100">
                          <a:effectLst/>
                        </a:rPr>
                        <a:t>Радиолампа 2Ц 2С</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ctr">
                        <a:spcBef>
                          <a:spcPts val="1035"/>
                        </a:spcBef>
                      </a:pPr>
                      <a:r>
                        <a:rPr lang="ru-RU" sz="1400" kern="100" dirty="0">
                          <a:effectLst/>
                        </a:rPr>
                        <a:t>0,025</a:t>
                      </a:r>
                      <a:endParaRPr lang="ru-RU" sz="1800" kern="100" dirty="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ctr">
                        <a:spcBef>
                          <a:spcPts val="1035"/>
                        </a:spcBef>
                      </a:pPr>
                      <a:r>
                        <a:rPr lang="ru-RU" sz="1400" kern="100">
                          <a:effectLst/>
                        </a:rPr>
                        <a:t>50,4</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spcBef>
                          <a:spcPts val="1035"/>
                        </a:spcBef>
                      </a:pPr>
                      <a:r>
                        <a:rPr lang="en-US" sz="1400" kern="100">
                          <a:effectLst/>
                        </a:rPr>
                        <a:t>1,2*10^19</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3930945"/>
                  </a:ext>
                </a:extLst>
              </a:tr>
              <a:tr h="361954">
                <a:tc>
                  <a:txBody>
                    <a:bodyPr/>
                    <a:lstStyle/>
                    <a:p>
                      <a:pPr>
                        <a:spcBef>
                          <a:spcPts val="1035"/>
                        </a:spcBef>
                      </a:pPr>
                      <a:r>
                        <a:rPr lang="ru-RU" sz="1800" kern="100">
                          <a:effectLst/>
                        </a:rPr>
                        <a:t>4</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spcBef>
                          <a:spcPts val="1035"/>
                        </a:spcBef>
                      </a:pPr>
                      <a:r>
                        <a:rPr lang="ru-RU" sz="1400" kern="100">
                          <a:effectLst/>
                        </a:rPr>
                        <a:t>КРМ 125</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ctr">
                        <a:spcBef>
                          <a:spcPts val="1035"/>
                        </a:spcBef>
                      </a:pPr>
                      <a:r>
                        <a:rPr lang="ru-RU" sz="1400" kern="100">
                          <a:effectLst/>
                        </a:rPr>
                        <a:t>0,009</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ctr">
                        <a:spcBef>
                          <a:spcPts val="1035"/>
                        </a:spcBef>
                      </a:pPr>
                      <a:r>
                        <a:rPr lang="ru-RU" sz="1400" kern="100">
                          <a:effectLst/>
                        </a:rPr>
                        <a:t>140,9</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spcBef>
                          <a:spcPts val="1035"/>
                        </a:spcBef>
                      </a:pPr>
                      <a:r>
                        <a:rPr lang="en-US" sz="1400" b="0" kern="100" dirty="0">
                          <a:solidFill>
                            <a:srgbClr val="FF0000"/>
                          </a:solidFill>
                          <a:effectLst/>
                        </a:rPr>
                        <a:t>3</a:t>
                      </a:r>
                      <a:r>
                        <a:rPr lang="ru-RU" sz="1400" b="0" kern="100" dirty="0">
                          <a:solidFill>
                            <a:srgbClr val="FF0000"/>
                          </a:solidFill>
                          <a:effectLst/>
                        </a:rPr>
                        <a:t>,3*10</a:t>
                      </a:r>
                      <a:r>
                        <a:rPr lang="en-US" sz="1400" b="0" kern="100" dirty="0">
                          <a:solidFill>
                            <a:srgbClr val="FF0000"/>
                          </a:solidFill>
                          <a:effectLst/>
                        </a:rPr>
                        <a:t>^19</a:t>
                      </a:r>
                      <a:endParaRPr lang="ru-RU" sz="1800" b="0" kern="100" dirty="0">
                        <a:solidFill>
                          <a:srgbClr val="FF000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4623658"/>
                  </a:ext>
                </a:extLst>
              </a:tr>
              <a:tr h="361954">
                <a:tc>
                  <a:txBody>
                    <a:bodyPr/>
                    <a:lstStyle/>
                    <a:p>
                      <a:pPr>
                        <a:spcBef>
                          <a:spcPts val="1035"/>
                        </a:spcBef>
                      </a:pPr>
                      <a:r>
                        <a:rPr lang="ru-RU" sz="1800" kern="100">
                          <a:effectLst/>
                        </a:rPr>
                        <a:t>5</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spcBef>
                          <a:spcPts val="1035"/>
                        </a:spcBef>
                      </a:pPr>
                      <a:r>
                        <a:rPr lang="ru-RU" sz="1400" kern="100" dirty="0">
                          <a:effectLst/>
                        </a:rPr>
                        <a:t>Philips 9860</a:t>
                      </a:r>
                      <a:endParaRPr lang="ru-RU" sz="1800" kern="100" dirty="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ctr">
                        <a:spcBef>
                          <a:spcPts val="1035"/>
                        </a:spcBef>
                      </a:pPr>
                      <a:r>
                        <a:rPr lang="ru-RU" sz="1400" kern="100" dirty="0">
                          <a:effectLst/>
                        </a:rPr>
                        <a:t>0,0041</a:t>
                      </a:r>
                      <a:endParaRPr lang="ru-RU" sz="1800" kern="100" dirty="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ctr">
                        <a:spcBef>
                          <a:spcPts val="1035"/>
                        </a:spcBef>
                      </a:pPr>
                      <a:r>
                        <a:rPr lang="ru-RU" sz="1400" kern="100">
                          <a:effectLst/>
                        </a:rPr>
                        <a:t>300</a:t>
                      </a:r>
                      <a:endParaRPr lang="ru-RU" sz="1800" kern="1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spcBef>
                          <a:spcPts val="1035"/>
                        </a:spcBef>
                      </a:pPr>
                      <a:r>
                        <a:rPr lang="en-US" sz="1400" kern="100" dirty="0">
                          <a:solidFill>
                            <a:srgbClr val="FF0000"/>
                          </a:solidFill>
                          <a:effectLst/>
                        </a:rPr>
                        <a:t>7</a:t>
                      </a:r>
                      <a:r>
                        <a:rPr lang="ru-RU" sz="1400" kern="100" dirty="0">
                          <a:solidFill>
                            <a:srgbClr val="FF0000"/>
                          </a:solidFill>
                          <a:effectLst/>
                        </a:rPr>
                        <a:t>,3*10</a:t>
                      </a:r>
                      <a:r>
                        <a:rPr lang="en-US" sz="1400" kern="100" dirty="0">
                          <a:solidFill>
                            <a:srgbClr val="FF0000"/>
                          </a:solidFill>
                          <a:effectLst/>
                        </a:rPr>
                        <a:t>^19</a:t>
                      </a:r>
                      <a:endParaRPr lang="ru-RU" sz="1800" kern="100" dirty="0">
                        <a:solidFill>
                          <a:srgbClr val="FF000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6352818"/>
                  </a:ext>
                </a:extLst>
              </a:tr>
            </a:tbl>
          </a:graphicData>
        </a:graphic>
      </p:graphicFrame>
      <p:sp>
        <p:nvSpPr>
          <p:cNvPr id="16" name="TextBox 15">
            <a:extLst>
              <a:ext uri="{FF2B5EF4-FFF2-40B4-BE49-F238E27FC236}">
                <a16:creationId xmlns:a16="http://schemas.microsoft.com/office/drawing/2014/main" id="{9E5CF31C-F9D3-CDC4-AD2A-8622FC89F964}"/>
              </a:ext>
            </a:extLst>
          </p:cNvPr>
          <p:cNvSpPr txBox="1"/>
          <p:nvPr/>
        </p:nvSpPr>
        <p:spPr>
          <a:xfrm rot="10800000" flipV="1">
            <a:off x="4413379" y="3361527"/>
            <a:ext cx="7548463" cy="505010"/>
          </a:xfrm>
          <a:prstGeom prst="rect">
            <a:avLst/>
          </a:prstGeom>
          <a:noFill/>
        </p:spPr>
        <p:txBody>
          <a:bodyPr wrap="square">
            <a:spAutoFit/>
          </a:bodyPr>
          <a:lstStyle/>
          <a:p>
            <a:pPr indent="449580">
              <a:lnSpc>
                <a:spcPct val="107000"/>
              </a:lnSpc>
              <a:spcAft>
                <a:spcPts val="800"/>
              </a:spcAft>
            </a:pPr>
            <a:r>
              <a:rPr lang="ru-RU" sz="12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В этой таблицы важно рассмотреть длину волны двух (!) последних ламп </a:t>
            </a:r>
            <a:r>
              <a:rPr lang="ru-RU" sz="1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КРМ 125 и Philips 9860).</a:t>
            </a:r>
            <a:r>
              <a:rPr lang="ru-RU" sz="1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Их значения </a:t>
            </a:r>
            <a:r>
              <a:rPr lang="ru-RU" sz="1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выходят за пределы жесткого рентгеновского излучения. </a:t>
            </a:r>
          </a:p>
        </p:txBody>
      </p:sp>
      <p:pic>
        <p:nvPicPr>
          <p:cNvPr id="18" name="Рисунок 17" descr="Изображение выглядит как текст, снимок экрана, Шрифт, диаграмма&#10;&#10;Автоматически созданное описание">
            <a:extLst>
              <a:ext uri="{FF2B5EF4-FFF2-40B4-BE49-F238E27FC236}">
                <a16:creationId xmlns:a16="http://schemas.microsoft.com/office/drawing/2014/main" id="{77FEFE29-9CF3-E8A1-EDA1-834AD5C786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4522" y="3866538"/>
            <a:ext cx="5917320" cy="2800358"/>
          </a:xfrm>
          <a:prstGeom prst="rect">
            <a:avLst/>
          </a:prstGeom>
          <a:noFill/>
          <a:ln>
            <a:noFill/>
          </a:ln>
        </p:spPr>
      </p:pic>
      <p:sp>
        <p:nvSpPr>
          <p:cNvPr id="20" name="TextBox 19">
            <a:extLst>
              <a:ext uri="{FF2B5EF4-FFF2-40B4-BE49-F238E27FC236}">
                <a16:creationId xmlns:a16="http://schemas.microsoft.com/office/drawing/2014/main" id="{CC96B478-CDA4-590B-96E6-335C87879C9E}"/>
              </a:ext>
            </a:extLst>
          </p:cNvPr>
          <p:cNvSpPr txBox="1"/>
          <p:nvPr/>
        </p:nvSpPr>
        <p:spPr>
          <a:xfrm>
            <a:off x="3236009" y="4402233"/>
            <a:ext cx="2687217" cy="2254400"/>
          </a:xfrm>
          <a:prstGeom prst="rect">
            <a:avLst/>
          </a:prstGeom>
          <a:noFill/>
        </p:spPr>
        <p:txBody>
          <a:bodyPr wrap="square">
            <a:spAutoFit/>
          </a:bodyPr>
          <a:lstStyle/>
          <a:p>
            <a:pPr>
              <a:lnSpc>
                <a:spcPct val="107000"/>
              </a:lnSpc>
              <a:spcAft>
                <a:spcPts val="800"/>
              </a:spcAft>
            </a:pPr>
            <a:r>
              <a:rPr lang="ru-RU" sz="20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В</a:t>
            </a:r>
            <a:r>
              <a:rPr lang="ru-RU" sz="2000" b="1" u="sng" kern="1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ывод</a:t>
            </a:r>
            <a:r>
              <a:rPr lang="ru-RU" sz="1400" b="1" u="sng"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1" dirty="0">
                <a:solidFill>
                  <a:srgbClr val="7030A0"/>
                </a:solidFill>
                <a:effectLst/>
                <a:latin typeface="Times New Roman" panose="02020603050405020304" pitchFamily="18" charset="0"/>
                <a:ea typeface="Calibri" panose="020F0502020204030204" pitchFamily="34" charset="0"/>
              </a:rPr>
              <a:t>при увеличении анодного напряжения длина волны и период гамма-кванта уменьшаются, при этом растет его частота и энергия</a:t>
            </a:r>
            <a:r>
              <a:rPr lang="ru-RU" sz="1400" dirty="0">
                <a:solidFill>
                  <a:srgbClr val="333333"/>
                </a:solidFill>
                <a:effectLst/>
                <a:latin typeface="Times New Roman" panose="02020603050405020304" pitchFamily="18" charset="0"/>
                <a:ea typeface="Calibri" panose="020F0502020204030204" pitchFamily="34" charset="0"/>
              </a:rPr>
              <a:t>. Значит, при увеличении высокого напряжения усиливается жесткость рентгеновского излучения</a:t>
            </a:r>
            <a:r>
              <a:rPr lang="ru-RU" sz="14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5568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0BE40E3-5550-4CDD-B4FD-387C33EBF15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71A6B738-E50C-4653-B343-B9D6A5EA2771}"/>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8768D6-B28C-40A3-B381-39306F5816D5}"/>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27C15B9-7795-4321-AB30-DF1DEF65C19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17" name="Rectangle 25">
              <a:extLst>
                <a:ext uri="{FF2B5EF4-FFF2-40B4-BE49-F238E27FC236}">
                  <a16:creationId xmlns:a16="http://schemas.microsoft.com/office/drawing/2014/main" id="{578EC957-1F3F-4C00-B023-C8725C2171C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18" name="Isosceles Triangle 17">
              <a:extLst>
                <a:ext uri="{FF2B5EF4-FFF2-40B4-BE49-F238E27FC236}">
                  <a16:creationId xmlns:a16="http://schemas.microsoft.com/office/drawing/2014/main" id="{3D642632-BBD5-46D6-A91D-9B2BF68219B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19" name="Rectangle 27">
              <a:extLst>
                <a:ext uri="{FF2B5EF4-FFF2-40B4-BE49-F238E27FC236}">
                  <a16:creationId xmlns:a16="http://schemas.microsoft.com/office/drawing/2014/main" id="{BF9D518D-AFF5-4DE2-AEE2-0EC15479A9A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0" name="Rectangle 28">
              <a:extLst>
                <a:ext uri="{FF2B5EF4-FFF2-40B4-BE49-F238E27FC236}">
                  <a16:creationId xmlns:a16="http://schemas.microsoft.com/office/drawing/2014/main" id="{14EF979B-B00D-460C-BD56-7EEAFB7E0F9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1" name="Rectangle 29">
              <a:extLst>
                <a:ext uri="{FF2B5EF4-FFF2-40B4-BE49-F238E27FC236}">
                  <a16:creationId xmlns:a16="http://schemas.microsoft.com/office/drawing/2014/main" id="{3E40F9A1-6B82-400F-9397-26D1D36F1F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2" name="Isosceles Triangle 21">
              <a:extLst>
                <a:ext uri="{FF2B5EF4-FFF2-40B4-BE49-F238E27FC236}">
                  <a16:creationId xmlns:a16="http://schemas.microsoft.com/office/drawing/2014/main" id="{2EF7DDF1-FF86-4CA4-B08B-8939557EBD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3" name="Isosceles Triangle 22">
              <a:extLst>
                <a:ext uri="{FF2B5EF4-FFF2-40B4-BE49-F238E27FC236}">
                  <a16:creationId xmlns:a16="http://schemas.microsoft.com/office/drawing/2014/main" id="{6D7C1F89-72B2-4FDC-B9E2-04F52D5C504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grpSp>
      <p:pic>
        <p:nvPicPr>
          <p:cNvPr id="8" name="image3.jpeg" descr="Mrt">
            <a:extLst>
              <a:ext uri="{FF2B5EF4-FFF2-40B4-BE49-F238E27FC236}">
                <a16:creationId xmlns:a16="http://schemas.microsoft.com/office/drawing/2014/main" id="{C479E75F-1CA0-8B28-0E96-B9D6FA1F5E64}"/>
              </a:ext>
            </a:extLst>
          </p:cNvPr>
          <p:cNvPicPr>
            <a:picLocks noChangeAspect="1"/>
          </p:cNvPicPr>
          <p:nvPr/>
        </p:nvPicPr>
        <p:blipFill rotWithShape="1">
          <a:blip r:embed="rId2" cstate="print"/>
          <a:srcRect l="8643" r="472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4">
            <a:extLst>
              <a:ext uri="{FF2B5EF4-FFF2-40B4-BE49-F238E27FC236}">
                <a16:creationId xmlns:a16="http://schemas.microsoft.com/office/drawing/2014/main" id="{1297C9CD-C6AA-7F71-190A-3D87CCBB1425}"/>
              </a:ext>
            </a:extLst>
          </p:cNvPr>
          <p:cNvSpPr txBox="1"/>
          <p:nvPr/>
        </p:nvSpPr>
        <p:spPr>
          <a:xfrm>
            <a:off x="677333" y="609600"/>
            <a:ext cx="3851123" cy="1320800"/>
          </a:xfrm>
          <a:prstGeom prst="rect">
            <a:avLst/>
          </a:prstGeom>
        </p:spPr>
        <p:txBody>
          <a:bodyPr vert="horz" lIns="91440" tIns="45720" rIns="91440" bIns="45720" rtlCol="0" anchor="t">
            <a:normAutofit/>
          </a:bodyPr>
          <a:lstStyle/>
          <a:p>
            <a:pPr>
              <a:spcBef>
                <a:spcPct val="0"/>
              </a:spcBef>
              <a:spcAft>
                <a:spcPts val="600"/>
              </a:spcAft>
            </a:pPr>
            <a:r>
              <a:rPr lang="en-US" b="1" u="sng" dirty="0" err="1">
                <a:solidFill>
                  <a:srgbClr val="7030A0"/>
                </a:solidFill>
                <a:effectLst/>
                <a:latin typeface="Times New Roman" panose="02020603050405020304" pitchFamily="18" charset="0"/>
                <a:ea typeface="+mj-ea"/>
                <a:cs typeface="Times New Roman" panose="02020603050405020304" pitchFamily="18" charset="0"/>
              </a:rPr>
              <a:t>Заключение</a:t>
            </a:r>
            <a:r>
              <a:rPr lang="en-US" b="1" u="sng" dirty="0">
                <a:solidFill>
                  <a:srgbClr val="7030A0"/>
                </a:solidFill>
                <a:effectLst/>
                <a:latin typeface="Times New Roman" panose="02020603050405020304" pitchFamily="18" charset="0"/>
                <a:ea typeface="+mj-ea"/>
                <a:cs typeface="Times New Roman" panose="02020603050405020304" pitchFamily="18" charset="0"/>
              </a:rPr>
              <a:t>:</a:t>
            </a:r>
            <a:endParaRPr lang="en-US" dirty="0">
              <a:solidFill>
                <a:srgbClr val="7030A0"/>
              </a:solidFill>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91A22A83-C15C-CAF6-212B-A20FA346CD87}"/>
              </a:ext>
            </a:extLst>
          </p:cNvPr>
          <p:cNvSpPr txBox="1"/>
          <p:nvPr/>
        </p:nvSpPr>
        <p:spPr>
          <a:xfrm>
            <a:off x="229378" y="1156997"/>
            <a:ext cx="4881834" cy="5415254"/>
          </a:xfrm>
          <a:prstGeom prst="rect">
            <a:avLst/>
          </a:prstGeom>
        </p:spPr>
        <p:txBody>
          <a:bodyPr vert="horz" lIns="91440" tIns="45720" rIns="91440" bIns="45720" rtlCol="0">
            <a:noAutofit/>
          </a:bodyPr>
          <a:lstStyle/>
          <a:p>
            <a:pPr indent="449580">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В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ходе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работы</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мне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удалось</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создать</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рабочую</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модель</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переносной</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рентгеновской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установки</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способной</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вырабатывать</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Х-</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лучи</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p>
          <a:p>
            <a:pPr indent="449580">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В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целом</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разработка</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получилась</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удачной</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хотя</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и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имеет</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ряд</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недостатков</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например</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ее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непортативность</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Цель</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работы</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была</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достигнута</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Поставленные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задачи</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выполнены</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подобраны</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все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необходимые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радиодетали</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Платы</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собранные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по</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схемам</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успешно</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работали</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без</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проблем</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выдерживая</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высокие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нагрузки</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В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создание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блоков</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возник</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ряд</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проблем</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связанный</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с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пробоем</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высокого</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напряжения</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на</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накал</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трубки</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Так</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же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низкое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качество</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ряда</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радиокомпонентов</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ru-RU" sz="1400" dirty="0">
                <a:solidFill>
                  <a:schemeClr val="tx1">
                    <a:lumMod val="75000"/>
                    <a:lumOff val="25000"/>
                  </a:schemeClr>
                </a:solidFill>
                <a:effectLst/>
                <a:latin typeface="Times New Roman" panose="02020603050405020304" pitchFamily="18" charset="0"/>
                <a:cs typeface="Times New Roman" panose="02020603050405020304" pitchFamily="18" charset="0"/>
              </a:rPr>
              <a:t>потребовало замены, что увеличило время с</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борки</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a:t>
            </a:r>
          </a:p>
          <a:p>
            <a:pPr indent="228600">
              <a:lnSpc>
                <a:spcPct val="90000"/>
              </a:lnSpc>
              <a:spcBef>
                <a:spcPts val="1000"/>
              </a:spcBef>
              <a:buClr>
                <a:schemeClr val="accent1"/>
              </a:buClr>
              <a:buSzPct val="80000"/>
              <a:buFont typeface="Wingdings 3" charset="2"/>
              <a:buChar char=""/>
            </a:pP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Также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считаю</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важным</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отметить</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что</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при</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работе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с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источником</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жесткого</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рентгеновского</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излучения</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важно</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соблюдать</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технику</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безопасности</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т.е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соблюдать</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три</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главных</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принципа</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a:t>
            </a:r>
          </a:p>
          <a:p>
            <a:pPr marL="342900" lvl="0" indent="-342900">
              <a:lnSpc>
                <a:spcPct val="90000"/>
              </a:lnSpc>
              <a:spcBef>
                <a:spcPts val="1000"/>
              </a:spcBef>
              <a:buClr>
                <a:schemeClr val="accent1"/>
              </a:buClr>
              <a:buSzPct val="80000"/>
              <a:buFont typeface="Wingdings 3" charset="2"/>
              <a:buChar char=""/>
            </a:pP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нормирование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времени</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облучения</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a:t>
            </a:r>
          </a:p>
          <a:p>
            <a:pPr marL="342900" lvl="0" indent="-342900">
              <a:lnSpc>
                <a:spcPct val="90000"/>
              </a:lnSpc>
              <a:spcBef>
                <a:spcPts val="1000"/>
              </a:spcBef>
              <a:buClr>
                <a:schemeClr val="accent1"/>
              </a:buClr>
              <a:buSzPct val="80000"/>
              <a:buFont typeface="Wingdings 3" charset="2"/>
              <a:buChar char=""/>
            </a:pP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удаление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на</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безопасное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расстояние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a:t>
            </a:r>
          </a:p>
          <a:p>
            <a:pPr marL="342900" lvl="0" indent="-342900">
              <a:lnSpc>
                <a:spcPct val="90000"/>
              </a:lnSpc>
              <a:spcBef>
                <a:spcPts val="1000"/>
              </a:spcBef>
              <a:buClr>
                <a:schemeClr val="accent1"/>
              </a:buClr>
              <a:buSzPct val="80000"/>
              <a:buFont typeface="Wingdings 3" charset="2"/>
              <a:buChar char=""/>
            </a:pP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использование</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защитных</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средств</a:t>
            </a:r>
            <a:endPar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endParaRPr>
          </a:p>
          <a:p>
            <a:pPr>
              <a:lnSpc>
                <a:spcPct val="90000"/>
              </a:lnSpc>
              <a:spcBef>
                <a:spcPts val="1000"/>
              </a:spcBef>
              <a:buClr>
                <a:schemeClr val="accent1"/>
              </a:buClr>
              <a:buSzPct val="80000"/>
            </a:pP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Несоблюдении</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правил</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пользования</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может</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оказаться</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опасным</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для</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здоровья</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1400" dirty="0" err="1">
                <a:solidFill>
                  <a:schemeClr val="tx1">
                    <a:lumMod val="75000"/>
                    <a:lumOff val="25000"/>
                  </a:schemeClr>
                </a:solidFill>
                <a:effectLst/>
                <a:latin typeface="Times New Roman" panose="02020603050405020304" pitchFamily="18" charset="0"/>
                <a:cs typeface="Times New Roman" panose="02020603050405020304" pitchFamily="18" charset="0"/>
              </a:rPr>
              <a:t>человека</a:t>
            </a:r>
            <a:r>
              <a:rPr lang="en-US" sz="1400" dirty="0">
                <a:solidFill>
                  <a:schemeClr val="tx1">
                    <a:lumMod val="75000"/>
                    <a:lumOff val="25000"/>
                  </a:schemeClr>
                </a:solidFill>
                <a:effectLst/>
                <a:latin typeface="Times New Roman" panose="02020603050405020304" pitchFamily="18" charset="0"/>
                <a:cs typeface="Times New Roman" panose="02020603050405020304" pitchFamily="18" charset="0"/>
              </a:rPr>
              <a:t>.</a:t>
            </a:r>
          </a:p>
        </p:txBody>
      </p:sp>
      <p:cxnSp>
        <p:nvCxnSpPr>
          <p:cNvPr id="25" name="Straight Connector 24">
            <a:extLst>
              <a:ext uri="{FF2B5EF4-FFF2-40B4-BE49-F238E27FC236}">
                <a16:creationId xmlns:a16="http://schemas.microsoft.com/office/drawing/2014/main" id="{64FA5DFF-7FE6-4855-84E6-DFA78EE978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26">
            <a:extLst>
              <a:ext uri="{FF2B5EF4-FFF2-40B4-BE49-F238E27FC236}">
                <a16:creationId xmlns:a16="http://schemas.microsoft.com/office/drawing/2014/main" id="{2AFD8CBA-54A3-4363-991B-B9C631BBFA7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3F088236-D655-4F88-B238-E16762358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42" name="Rectangle 25">
            <a:extLst>
              <a:ext uri="{FF2B5EF4-FFF2-40B4-BE49-F238E27FC236}">
                <a16:creationId xmlns:a16="http://schemas.microsoft.com/office/drawing/2014/main" id="{3DAC0C92-199E-475C-9390-119A9B027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43" name="Isosceles Triangle 24">
            <a:extLst>
              <a:ext uri="{FF2B5EF4-FFF2-40B4-BE49-F238E27FC236}">
                <a16:creationId xmlns:a16="http://schemas.microsoft.com/office/drawing/2014/main" id="{C4CFB339-0ED8-4FE2-9EF1-6D1375B849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44" name="Rectangle 27">
            <a:extLst>
              <a:ext uri="{FF2B5EF4-FFF2-40B4-BE49-F238E27FC236}">
                <a16:creationId xmlns:a16="http://schemas.microsoft.com/office/drawing/2014/main" id="{31896C80-2069-4431-9C19-83B9137344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37" name="Rectangle 28">
            <a:extLst>
              <a:ext uri="{FF2B5EF4-FFF2-40B4-BE49-F238E27FC236}">
                <a16:creationId xmlns:a16="http://schemas.microsoft.com/office/drawing/2014/main" id="{BF120A21-0841-4823-B0C4-28AEBCEF9B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39" name="Rectangle 29">
            <a:extLst>
              <a:ext uri="{FF2B5EF4-FFF2-40B4-BE49-F238E27FC236}">
                <a16:creationId xmlns:a16="http://schemas.microsoft.com/office/drawing/2014/main" id="{DBB05BAE-BBD3-4289-899F-A6851503C6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41" name="Isosceles Triangle 29">
            <a:extLst>
              <a:ext uri="{FF2B5EF4-FFF2-40B4-BE49-F238E27FC236}">
                <a16:creationId xmlns:a16="http://schemas.microsoft.com/office/drawing/2014/main" id="{9874D11C-36F5-4BBE-A490-019A54E95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Tree>
    <p:extLst>
      <p:ext uri="{BB962C8B-B14F-4D97-AF65-F5344CB8AC3E}">
        <p14:creationId xmlns:p14="http://schemas.microsoft.com/office/powerpoint/2010/main" val="2755126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41C084EB-9263-956F-BB01-A41403C10E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TextBox 4">
            <a:extLst>
              <a:ext uri="{FF2B5EF4-FFF2-40B4-BE49-F238E27FC236}">
                <a16:creationId xmlns:a16="http://schemas.microsoft.com/office/drawing/2014/main" id="{FCF33B14-F772-0568-061E-644F129E8A42}"/>
              </a:ext>
            </a:extLst>
          </p:cNvPr>
          <p:cNvSpPr txBox="1"/>
          <p:nvPr/>
        </p:nvSpPr>
        <p:spPr>
          <a:xfrm>
            <a:off x="132734" y="471949"/>
            <a:ext cx="10766323" cy="1200329"/>
          </a:xfrm>
          <a:prstGeom prst="rect">
            <a:avLst/>
          </a:prstGeom>
          <a:noFill/>
        </p:spPr>
        <p:txBody>
          <a:bodyPr wrap="square">
            <a:spAutoFit/>
          </a:bodyPr>
          <a:lstStyle/>
          <a:p>
            <a:pPr algn="ctr"/>
            <a:r>
              <a:rPr lang="ru-RU" sz="1800" kern="0" dirty="0">
                <a:solidFill>
                  <a:srgbClr val="000000"/>
                </a:solidFill>
                <a:effectLst/>
                <a:latin typeface="Times New Roman" panose="02020603050405020304" pitchFamily="18" charset="0"/>
                <a:ea typeface="Times New Roman" panose="02020603050405020304" pitchFamily="18" charset="0"/>
              </a:rPr>
              <a:t> </a:t>
            </a:r>
            <a:r>
              <a:rPr lang="ru-RU" sz="1800" i="1" kern="0" dirty="0">
                <a:solidFill>
                  <a:srgbClr val="0070C0"/>
                </a:solidFill>
                <a:effectLst/>
                <a:latin typeface="Times New Roman" panose="02020603050405020304" pitchFamily="18" charset="0"/>
                <a:ea typeface="Times New Roman" panose="02020603050405020304" pitchFamily="18" charset="0"/>
              </a:rPr>
              <a:t>Все мы знаем, что рентгеновские лучи, </a:t>
            </a:r>
            <a:r>
              <a:rPr lang="ru-RU" sz="1800" b="1" i="1" kern="0" dirty="0">
                <a:solidFill>
                  <a:srgbClr val="FF0000"/>
                </a:solidFill>
                <a:effectLst/>
                <a:latin typeface="Times New Roman" panose="02020603050405020304" pitchFamily="18" charset="0"/>
                <a:ea typeface="Times New Roman" panose="02020603050405020304" pitchFamily="18" charset="0"/>
              </a:rPr>
              <a:t>Х-лучи</a:t>
            </a:r>
            <a:r>
              <a:rPr lang="ru-RU" sz="1800" i="1" kern="0" dirty="0">
                <a:solidFill>
                  <a:srgbClr val="0070C0"/>
                </a:solidFill>
                <a:effectLst/>
                <a:latin typeface="Times New Roman" panose="02020603050405020304" pitchFamily="18" charset="0"/>
                <a:ea typeface="Times New Roman" panose="02020603050405020304" pitchFamily="18" charset="0"/>
              </a:rPr>
              <a:t> обладают удивительным свойством: проходить через вещества, непрозрачные для видимого света (картон, металлические фольги, человеческое тело, дерево и пр.). Излучение, открытое немецким физиком </a:t>
            </a:r>
            <a:r>
              <a:rPr lang="ru-RU" sz="1800" i="1" u="sng" kern="0" dirty="0">
                <a:solidFill>
                  <a:srgbClr val="0070C0"/>
                </a:solidFill>
                <a:effectLst/>
                <a:latin typeface="Times New Roman" panose="02020603050405020304" pitchFamily="18" charset="0"/>
                <a:ea typeface="Times New Roman" panose="02020603050405020304" pitchFamily="18" charset="0"/>
              </a:rPr>
              <a:t>Вильгельмом Конрадом Рентгеном </a:t>
            </a:r>
            <a:r>
              <a:rPr lang="ru-RU" sz="1800" i="1" kern="0" dirty="0">
                <a:solidFill>
                  <a:srgbClr val="0070C0"/>
                </a:solidFill>
                <a:effectLst/>
                <a:latin typeface="Times New Roman" panose="02020603050405020304" pitchFamily="18" charset="0"/>
                <a:ea typeface="Times New Roman" panose="02020603050405020304" pitchFamily="18" charset="0"/>
              </a:rPr>
              <a:t>в </a:t>
            </a:r>
            <a:r>
              <a:rPr lang="ru-RU" sz="1800" i="1" kern="0" dirty="0">
                <a:solidFill>
                  <a:srgbClr val="FF0000"/>
                </a:solidFill>
                <a:effectLst/>
                <a:latin typeface="Times New Roman" panose="02020603050405020304" pitchFamily="18" charset="0"/>
                <a:ea typeface="Times New Roman" panose="02020603050405020304" pitchFamily="18" charset="0"/>
              </a:rPr>
              <a:t>1895</a:t>
            </a:r>
            <a:r>
              <a:rPr lang="ru-RU" sz="1800" i="1" kern="0" dirty="0">
                <a:solidFill>
                  <a:srgbClr val="0070C0"/>
                </a:solidFill>
                <a:effectLst/>
                <a:latin typeface="Times New Roman" panose="02020603050405020304" pitchFamily="18" charset="0"/>
                <a:ea typeface="Times New Roman" panose="02020603050405020304" pitchFamily="18" charset="0"/>
              </a:rPr>
              <a:t> году и последующие исследования, изменили наш взгляд на мир…  </a:t>
            </a:r>
            <a:endParaRPr lang="ru-RU" i="1" dirty="0">
              <a:solidFill>
                <a:srgbClr val="0070C0"/>
              </a:solidFill>
            </a:endParaRPr>
          </a:p>
        </p:txBody>
      </p:sp>
      <p:sp>
        <p:nvSpPr>
          <p:cNvPr id="3" name="TextBox 2">
            <a:extLst>
              <a:ext uri="{FF2B5EF4-FFF2-40B4-BE49-F238E27FC236}">
                <a16:creationId xmlns:a16="http://schemas.microsoft.com/office/drawing/2014/main" id="{E9C94935-7743-ED0A-03FC-EBC2A55023AE}"/>
              </a:ext>
            </a:extLst>
          </p:cNvPr>
          <p:cNvSpPr txBox="1"/>
          <p:nvPr/>
        </p:nvSpPr>
        <p:spPr>
          <a:xfrm>
            <a:off x="513184" y="1931437"/>
            <a:ext cx="10459616" cy="369332"/>
          </a:xfrm>
          <a:prstGeom prst="rect">
            <a:avLst/>
          </a:prstGeom>
          <a:noFill/>
        </p:spPr>
        <p:txBody>
          <a:bodyPr wrap="square">
            <a:spAutoFit/>
          </a:bodyPr>
          <a:lstStyle/>
          <a:p>
            <a:r>
              <a:rPr lang="ru-RU" sz="1800" b="1" dirty="0">
                <a:solidFill>
                  <a:srgbClr val="7030A0"/>
                </a:solidFill>
                <a:effectLst/>
                <a:latin typeface="Times New Roman" panose="02020603050405020304" pitchFamily="18" charset="0"/>
                <a:ea typeface="Calibri" panose="020F0502020204030204" pitchFamily="34" charset="0"/>
              </a:rPr>
              <a:t>Рентгеновское излучение – это электромагнитные волны с очень малыми длинами  от 10</a:t>
            </a:r>
            <a:r>
              <a:rPr lang="ru-RU" sz="1800" b="1" baseline="30000" dirty="0">
                <a:solidFill>
                  <a:srgbClr val="7030A0"/>
                </a:solidFill>
                <a:effectLst/>
                <a:latin typeface="Times New Roman" panose="02020603050405020304" pitchFamily="18" charset="0"/>
                <a:ea typeface="Calibri" panose="020F0502020204030204" pitchFamily="34" charset="0"/>
              </a:rPr>
              <a:t>-5</a:t>
            </a:r>
            <a:r>
              <a:rPr lang="ru-RU" sz="1100" b="1" dirty="0">
                <a:solidFill>
                  <a:srgbClr val="7030A0"/>
                </a:solidFill>
                <a:effectLst/>
                <a:latin typeface="Arial" panose="020B0604020202020204" pitchFamily="34" charset="0"/>
                <a:ea typeface="Calibri" panose="020F0502020204030204" pitchFamily="34" charset="0"/>
              </a:rPr>
              <a:t> </a:t>
            </a:r>
            <a:r>
              <a:rPr lang="ru-RU" sz="1800" b="1" dirty="0">
                <a:solidFill>
                  <a:srgbClr val="7030A0"/>
                </a:solidFill>
                <a:effectLst/>
                <a:latin typeface="Times New Roman" panose="02020603050405020304" pitchFamily="18" charset="0"/>
                <a:ea typeface="Calibri" panose="020F0502020204030204" pitchFamily="34" charset="0"/>
              </a:rPr>
              <a:t>до 80 нм</a:t>
            </a:r>
            <a:endParaRPr lang="ru-RU" b="1" dirty="0">
              <a:solidFill>
                <a:srgbClr val="7030A0"/>
              </a:solidFill>
            </a:endParaRPr>
          </a:p>
        </p:txBody>
      </p:sp>
      <p:pic>
        <p:nvPicPr>
          <p:cNvPr id="6" name="Image 113" descr="img4">
            <a:extLst>
              <a:ext uri="{FF2B5EF4-FFF2-40B4-BE49-F238E27FC236}">
                <a16:creationId xmlns:a16="http://schemas.microsoft.com/office/drawing/2014/main" id="{A2802E0F-29C7-C9EB-F24A-3C9CB41152BD}"/>
              </a:ext>
            </a:extLst>
          </p:cNvPr>
          <p:cNvPicPr>
            <a:picLocks/>
          </p:cNvPicPr>
          <p:nvPr/>
        </p:nvPicPr>
        <p:blipFill>
          <a:blip r:embed="rId2" cstate="print"/>
          <a:stretch>
            <a:fillRect/>
          </a:stretch>
        </p:blipFill>
        <p:spPr>
          <a:xfrm>
            <a:off x="2209799" y="2300769"/>
            <a:ext cx="6448425" cy="3366606"/>
          </a:xfrm>
          <a:prstGeom prst="rect">
            <a:avLst/>
          </a:prstGeom>
        </p:spPr>
      </p:pic>
    </p:spTree>
    <p:extLst>
      <p:ext uri="{BB962C8B-B14F-4D97-AF65-F5344CB8AC3E}">
        <p14:creationId xmlns:p14="http://schemas.microsoft.com/office/powerpoint/2010/main" val="2093223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41C084EB-9263-956F-BB01-A41403C10E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TextBox 6">
            <a:extLst>
              <a:ext uri="{FF2B5EF4-FFF2-40B4-BE49-F238E27FC236}">
                <a16:creationId xmlns:a16="http://schemas.microsoft.com/office/drawing/2014/main" id="{36E16D01-CA65-90D9-520A-7BEC8AC48542}"/>
              </a:ext>
            </a:extLst>
          </p:cNvPr>
          <p:cNvSpPr txBox="1"/>
          <p:nvPr/>
        </p:nvSpPr>
        <p:spPr>
          <a:xfrm>
            <a:off x="578498" y="550506"/>
            <a:ext cx="10823510" cy="3228191"/>
          </a:xfrm>
          <a:prstGeom prst="rect">
            <a:avLst/>
          </a:prstGeom>
          <a:noFill/>
        </p:spPr>
        <p:txBody>
          <a:bodyPr wrap="square">
            <a:spAutoFit/>
          </a:bodyPr>
          <a:lstStyle/>
          <a:p>
            <a:pPr>
              <a:lnSpc>
                <a:spcPct val="107000"/>
              </a:lnSpc>
              <a:spcAft>
                <a:spcPts val="800"/>
              </a:spcAft>
            </a:pPr>
            <a:r>
              <a:rPr lang="ru-RU" sz="1800" b="1" u="sng" kern="100" dirty="0">
                <a:effectLst/>
                <a:latin typeface="Times New Roman" panose="02020603050405020304" pitchFamily="18" charset="0"/>
                <a:ea typeface="Calibri" panose="020F0502020204030204" pitchFamily="34" charset="0"/>
                <a:cs typeface="Times New Roman" panose="02020603050405020304" pitchFamily="18" charset="0"/>
              </a:rPr>
              <a:t>Цель</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создание модели рентгеновской установки, способной формировать пучок рентгеновского излучения </a:t>
            </a:r>
          </a:p>
          <a:p>
            <a:pPr>
              <a:lnSpc>
                <a:spcPct val="107000"/>
              </a:lnSpc>
              <a:spcAft>
                <a:spcPts val="800"/>
              </a:spcAft>
            </a:pPr>
            <a:r>
              <a:rPr lang="ru-RU" sz="1800" b="1" u="sng" kern="100" dirty="0">
                <a:effectLst/>
                <a:latin typeface="Times New Roman" panose="02020603050405020304" pitchFamily="18" charset="0"/>
                <a:ea typeface="Calibri" panose="020F0502020204030204" pitchFamily="34" charset="0"/>
                <a:cs typeface="Times New Roman" panose="02020603050405020304" pitchFamily="18" charset="0"/>
              </a:rPr>
              <a:t>Задачи:</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подобрать материалы для сборки </a:t>
            </a:r>
            <a:r>
              <a:rPr lang="ru-RU" sz="1800" b="1" kern="100" dirty="0">
                <a:effectLst/>
                <a:latin typeface="Times New Roman" panose="02020603050405020304" pitchFamily="18" charset="0"/>
                <a:ea typeface="Calibri" panose="020F0502020204030204" pitchFamily="34" charset="0"/>
                <a:cs typeface="Times New Roman" panose="02020603050405020304" pitchFamily="18" charset="0"/>
              </a:rPr>
              <a:t>основных элементов рентгеновской установки:</a:t>
            </a:r>
          </a:p>
          <a:p>
            <a:r>
              <a:rPr lang="en-US" dirty="0">
                <a:latin typeface="Times New Roman" panose="02020603050405020304" pitchFamily="18" charset="0"/>
                <a:cs typeface="Times New Roman" panose="02020603050405020304" pitchFamily="18" charset="0"/>
              </a:rPr>
              <a:t>A)</a:t>
            </a:r>
            <a:r>
              <a:rPr lang="ru-RU" b="1" dirty="0">
                <a:latin typeface="Times New Roman" panose="02020603050405020304" pitchFamily="18" charset="0"/>
                <a:cs typeface="Times New Roman" panose="02020603050405020304" pitchFamily="18" charset="0"/>
              </a:rPr>
              <a:t>рентгеновская трубка      </a:t>
            </a:r>
            <a:r>
              <a:rPr lang="ru-RU" dirty="0">
                <a:latin typeface="Times New Roman" panose="02020603050405020304" pitchFamily="18" charset="0"/>
                <a:cs typeface="Times New Roman" panose="02020603050405020304" pitchFamily="18" charset="0"/>
              </a:rPr>
              <a:t>Б) </a:t>
            </a:r>
            <a:r>
              <a:rPr lang="ru-RU" b="1" dirty="0">
                <a:latin typeface="Times New Roman" panose="02020603050405020304" pitchFamily="18" charset="0"/>
                <a:cs typeface="Times New Roman" panose="02020603050405020304" pitchFamily="18" charset="0"/>
              </a:rPr>
              <a:t>рентгеновское</a:t>
            </a:r>
            <a:r>
              <a:rPr lang="ru-RU" dirty="0">
                <a:latin typeface="Times New Roman" panose="02020603050405020304" pitchFamily="18" charset="0"/>
                <a:cs typeface="Times New Roman" panose="02020603050405020304" pitchFamily="18" charset="0"/>
              </a:rPr>
              <a:t>                         С)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приемник излучения:</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питающее</a:t>
            </a:r>
            <a:r>
              <a:rPr lang="ru-RU" dirty="0">
                <a:latin typeface="Times New Roman" panose="02020603050405020304" pitchFamily="18" charset="0"/>
                <a:cs typeface="Times New Roman" panose="02020603050405020304" pitchFamily="18" charset="0"/>
              </a:rPr>
              <a:t>                                      усиливающий</a:t>
            </a:r>
          </a:p>
          <a:p>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устройство</a:t>
            </a:r>
            <a:r>
              <a:rPr lang="ru-RU" dirty="0">
                <a:latin typeface="Times New Roman" panose="02020603050405020304" pitchFamily="18" charset="0"/>
                <a:cs typeface="Times New Roman" panose="02020603050405020304" pitchFamily="18" charset="0"/>
              </a:rPr>
              <a:t>:                                    люминесцентный  </a:t>
            </a:r>
          </a:p>
          <a:p>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 блок накала                                 </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экран</a:t>
            </a:r>
          </a:p>
          <a:p>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высоковольтный блок</a:t>
            </a:r>
          </a:p>
          <a:p>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силовой преобразователь</a:t>
            </a:r>
            <a:endParaRPr lang="ru-RU" dirty="0">
              <a:latin typeface="Times New Roman" panose="02020603050405020304" pitchFamily="18" charset="0"/>
              <a:cs typeface="Times New Roman" panose="02020603050405020304" pitchFamily="18" charset="0"/>
            </a:endParaRPr>
          </a:p>
          <a:p>
            <a:endParaRPr lang="ru-RU" dirty="0"/>
          </a:p>
        </p:txBody>
      </p:sp>
      <p:pic>
        <p:nvPicPr>
          <p:cNvPr id="11" name="image32.jpeg" descr="Изображение выглядит как трубка&#10;&#10;Автоматически созданное описание">
            <a:extLst>
              <a:ext uri="{FF2B5EF4-FFF2-40B4-BE49-F238E27FC236}">
                <a16:creationId xmlns:a16="http://schemas.microsoft.com/office/drawing/2014/main" id="{FB37078F-E7DD-4234-1EBE-00BD6D6BA051}"/>
              </a:ext>
            </a:extLst>
          </p:cNvPr>
          <p:cNvPicPr>
            <a:picLocks noChangeAspect="1"/>
          </p:cNvPicPr>
          <p:nvPr/>
        </p:nvPicPr>
        <p:blipFill>
          <a:blip r:embed="rId2" cstate="print"/>
          <a:stretch>
            <a:fillRect/>
          </a:stretch>
        </p:blipFill>
        <p:spPr>
          <a:xfrm>
            <a:off x="677334" y="3668890"/>
            <a:ext cx="2634063" cy="1647281"/>
          </a:xfrm>
          <a:prstGeom prst="rect">
            <a:avLst/>
          </a:prstGeom>
        </p:spPr>
      </p:pic>
      <p:pic>
        <p:nvPicPr>
          <p:cNvPr id="12" name="image34.jpeg" descr="p0020">
            <a:extLst>
              <a:ext uri="{FF2B5EF4-FFF2-40B4-BE49-F238E27FC236}">
                <a16:creationId xmlns:a16="http://schemas.microsoft.com/office/drawing/2014/main" id="{D5FF3DDA-792C-C198-C8B7-6B9DEB1219AA}"/>
              </a:ext>
            </a:extLst>
          </p:cNvPr>
          <p:cNvPicPr>
            <a:picLocks noChangeAspect="1"/>
          </p:cNvPicPr>
          <p:nvPr/>
        </p:nvPicPr>
        <p:blipFill>
          <a:blip r:embed="rId3" cstate="print"/>
          <a:stretch>
            <a:fillRect/>
          </a:stretch>
        </p:blipFill>
        <p:spPr>
          <a:xfrm>
            <a:off x="4575773" y="3500600"/>
            <a:ext cx="2524824" cy="1868678"/>
          </a:xfrm>
          <a:prstGeom prst="rect">
            <a:avLst/>
          </a:prstGeom>
        </p:spPr>
      </p:pic>
      <p:pic>
        <p:nvPicPr>
          <p:cNvPr id="13" name="Рисунок 12" descr="Изображение выглядит как весы&#10;&#10;Автоматически созданное описание">
            <a:extLst>
              <a:ext uri="{FF2B5EF4-FFF2-40B4-BE49-F238E27FC236}">
                <a16:creationId xmlns:a16="http://schemas.microsoft.com/office/drawing/2014/main" id="{94BBCFE7-3792-5A0A-F986-FD91E04A80B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7060" y="3581400"/>
            <a:ext cx="3143117" cy="1988269"/>
          </a:xfrm>
          <a:prstGeom prst="rect">
            <a:avLst/>
          </a:prstGeom>
          <a:noFill/>
          <a:ln>
            <a:noFill/>
          </a:ln>
        </p:spPr>
      </p:pic>
      <p:sp>
        <p:nvSpPr>
          <p:cNvPr id="15" name="TextBox 14">
            <a:extLst>
              <a:ext uri="{FF2B5EF4-FFF2-40B4-BE49-F238E27FC236}">
                <a16:creationId xmlns:a16="http://schemas.microsoft.com/office/drawing/2014/main" id="{13F06366-59A4-BEBB-7E34-50F2C0677E3B}"/>
              </a:ext>
            </a:extLst>
          </p:cNvPr>
          <p:cNvSpPr txBox="1"/>
          <p:nvPr/>
        </p:nvSpPr>
        <p:spPr>
          <a:xfrm rot="10800000" flipV="1">
            <a:off x="699321" y="5824221"/>
            <a:ext cx="7618769" cy="670440"/>
          </a:xfrm>
          <a:prstGeom prst="rect">
            <a:avLst/>
          </a:prstGeom>
          <a:noFill/>
        </p:spPr>
        <p:txBody>
          <a:bodyPr wrap="square">
            <a:spAutoFit/>
          </a:bodyPr>
          <a:lstStyle/>
          <a:p>
            <a:pPr marL="342900" lvl="0" indent="-342900">
              <a:lnSpc>
                <a:spcPct val="107000"/>
              </a:lnSpc>
              <a:buFont typeface="Wingdings" panose="05000000000000000000" pitchFamily="2" charset="2"/>
              <a:buChar char=""/>
            </a:pPr>
            <a:r>
              <a:rPr lang="ru-RU" sz="1800" b="1" kern="100" dirty="0">
                <a:effectLst/>
                <a:latin typeface="Times New Roman" panose="02020603050405020304" pitchFamily="18" charset="0"/>
                <a:ea typeface="Calibri" panose="020F0502020204030204" pitchFamily="34" charset="0"/>
                <a:cs typeface="Times New Roman" panose="02020603050405020304" pitchFamily="18" charset="0"/>
              </a:rPr>
              <a:t>собрать модель</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рентген-установки и запустить ее</a:t>
            </a:r>
            <a:endParaRPr lang="ru-RU"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провести замеры и </a:t>
            </a:r>
            <a:r>
              <a:rPr lang="ru-RU" sz="1800" b="1" kern="100" dirty="0">
                <a:effectLst/>
                <a:latin typeface="Times New Roman" panose="02020603050405020304" pitchFamily="18" charset="0"/>
                <a:ea typeface="Calibri" panose="020F0502020204030204" pitchFamily="34" charset="0"/>
                <a:cs typeface="Times New Roman" panose="02020603050405020304" pitchFamily="18" charset="0"/>
              </a:rPr>
              <a:t>выявить зависимости в работе</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рентген установки</a:t>
            </a:r>
            <a:endParaRPr lang="ru-R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9503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34F1EB-1893-DCD2-849B-446FB1A6792A}"/>
              </a:ext>
            </a:extLst>
          </p:cNvPr>
          <p:cNvSpPr>
            <a:spLocks noGrp="1"/>
          </p:cNvSpPr>
          <p:nvPr>
            <p:ph type="title"/>
          </p:nvPr>
        </p:nvSpPr>
        <p:spPr/>
        <p:txBody>
          <a:bodyPr/>
          <a:lstStyle/>
          <a:p>
            <a:r>
              <a:rPr lang="ru-RU" sz="1800" b="1" u="sng"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Оборудование и материалы</a:t>
            </a:r>
            <a:r>
              <a:rPr lang="ru-RU" sz="1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ru-RU" sz="1800" b="1" dirty="0">
                <a:solidFill>
                  <a:srgbClr val="7030A0"/>
                </a:solidFill>
                <a:effectLst/>
                <a:latin typeface="Times New Roman" panose="02020603050405020304" pitchFamily="18" charset="0"/>
                <a:ea typeface="Calibri" panose="020F0502020204030204" pitchFamily="34" charset="0"/>
              </a:rPr>
              <a:t>А)</a:t>
            </a:r>
            <a:r>
              <a:rPr lang="ru-RU" sz="1800" b="1" dirty="0">
                <a:effectLst/>
                <a:latin typeface="Times New Roman" panose="02020603050405020304" pitchFamily="18" charset="0"/>
                <a:ea typeface="Calibri" panose="020F0502020204030204" pitchFamily="34" charset="0"/>
              </a:rPr>
              <a:t> </a:t>
            </a:r>
            <a:r>
              <a:rPr lang="ru-RU" sz="1800" b="1" u="sng" dirty="0">
                <a:solidFill>
                  <a:srgbClr val="7030A0"/>
                </a:solidFill>
                <a:effectLst/>
                <a:latin typeface="Times New Roman" panose="02020603050405020304" pitchFamily="18" charset="0"/>
                <a:ea typeface="Calibri" panose="020F0502020204030204" pitchFamily="34" charset="0"/>
              </a:rPr>
              <a:t>Рентгеновская трубка </a:t>
            </a:r>
            <a:r>
              <a:rPr lang="ru-RU" sz="1800" b="1" dirty="0">
                <a:effectLst/>
                <a:latin typeface="Times New Roman" panose="02020603050405020304" pitchFamily="18" charset="0"/>
                <a:ea typeface="Calibri" panose="020F0502020204030204" pitchFamily="34" charset="0"/>
              </a:rPr>
              <a:t>– </a:t>
            </a:r>
            <a:r>
              <a:rPr lang="ru-RU" sz="1400" dirty="0">
                <a:solidFill>
                  <a:schemeClr val="tx1"/>
                </a:solidFill>
                <a:effectLst/>
                <a:latin typeface="Times New Roman" panose="02020603050405020304" pitchFamily="18" charset="0"/>
                <a:ea typeface="Calibri" panose="020F0502020204030204" pitchFamily="34" charset="0"/>
              </a:rPr>
              <a:t>является</a:t>
            </a:r>
            <a:r>
              <a:rPr lang="ru-RU" sz="1400" b="1" dirty="0">
                <a:solidFill>
                  <a:schemeClr val="tx1"/>
                </a:solidFill>
                <a:effectLst/>
                <a:latin typeface="Times New Roman" panose="02020603050405020304" pitchFamily="18" charset="0"/>
                <a:ea typeface="Calibri" panose="020F0502020204030204" pitchFamily="34" charset="0"/>
              </a:rPr>
              <a:t> </a:t>
            </a:r>
            <a:r>
              <a:rPr lang="ru-RU" sz="1400" dirty="0">
                <a:solidFill>
                  <a:schemeClr val="tx1"/>
                </a:solidFill>
                <a:effectLst/>
                <a:latin typeface="Times New Roman" panose="02020603050405020304" pitchFamily="18" charset="0"/>
                <a:ea typeface="Calibri" panose="020F0502020204030204" pitchFamily="34" charset="0"/>
              </a:rPr>
              <a:t>наиболее распространенным источником рентгеновского излучения</a:t>
            </a:r>
            <a:endParaRPr lang="ru-RU" sz="1400" dirty="0">
              <a:solidFill>
                <a:schemeClr val="tx1"/>
              </a:solidFill>
            </a:endParaRPr>
          </a:p>
        </p:txBody>
      </p:sp>
      <p:sp>
        <p:nvSpPr>
          <p:cNvPr id="3" name="Объект 2">
            <a:extLst>
              <a:ext uri="{FF2B5EF4-FFF2-40B4-BE49-F238E27FC236}">
                <a16:creationId xmlns:a16="http://schemas.microsoft.com/office/drawing/2014/main" id="{6A9E5E70-5031-FE14-03CE-F9117A699482}"/>
              </a:ext>
            </a:extLst>
          </p:cNvPr>
          <p:cNvSpPr>
            <a:spLocks noGrp="1"/>
          </p:cNvSpPr>
          <p:nvPr>
            <p:ph idx="1"/>
          </p:nvPr>
        </p:nvSpPr>
        <p:spPr>
          <a:xfrm>
            <a:off x="677334" y="2160589"/>
            <a:ext cx="5275597" cy="3880773"/>
          </a:xfrm>
        </p:spPr>
        <p:txBody>
          <a:bodyPr>
            <a:normAutofit lnSpcReduction="10000"/>
          </a:bodyPr>
          <a:lstStyle/>
          <a:p>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Трубка состоит из анода (А) и катода (К), которые помещены в металлический или стеклянный корпус с </a:t>
            </a:r>
            <a:r>
              <a:rPr lang="ru-RU" sz="1800" kern="100" dirty="0" err="1">
                <a:effectLst/>
                <a:latin typeface="Times New Roman" panose="02020603050405020304" pitchFamily="18" charset="0"/>
                <a:ea typeface="Calibri" panose="020F0502020204030204" pitchFamily="34" charset="0"/>
                <a:cs typeface="Times New Roman" panose="02020603050405020304" pitchFamily="18" charset="0"/>
              </a:rPr>
              <a:t>берилевым</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окном для выхода рентгеновского излучения. Катод представляет собой обычную нить накала, при ее нагревании образуется облако электронов. На электроды трубки подается высокое напряжение порядка несколько десятков киловольт. </a:t>
            </a:r>
            <a:r>
              <a:rPr lang="ru-RU" sz="18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Ускорение электронов происходит в электрическом поле за счет разности потенциалов. В момент ускорения электрон получает энергию. Чтобы избежать столкновения электронов с газовыми молекулами, внутри корпуса создается вакуум</a:t>
            </a:r>
            <a:r>
              <a:rPr lang="ru-RU" sz="1800" kern="1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5" name="Image 12">
            <a:extLst>
              <a:ext uri="{FF2B5EF4-FFF2-40B4-BE49-F238E27FC236}">
                <a16:creationId xmlns:a16="http://schemas.microsoft.com/office/drawing/2014/main" id="{907455C4-D6DB-480F-B32B-A8A4C064D533}"/>
              </a:ext>
            </a:extLst>
          </p:cNvPr>
          <p:cNvPicPr>
            <a:picLocks/>
          </p:cNvPicPr>
          <p:nvPr/>
        </p:nvPicPr>
        <p:blipFill>
          <a:blip r:embed="rId2" cstate="print"/>
          <a:stretch>
            <a:fillRect/>
          </a:stretch>
        </p:blipFill>
        <p:spPr>
          <a:xfrm>
            <a:off x="5878656" y="1391126"/>
            <a:ext cx="3357245" cy="2157730"/>
          </a:xfrm>
          <a:prstGeom prst="rect">
            <a:avLst/>
          </a:prstGeom>
        </p:spPr>
      </p:pic>
      <p:pic>
        <p:nvPicPr>
          <p:cNvPr id="6" name="Рисунок 5" descr="Roentgen">
            <a:extLst>
              <a:ext uri="{FF2B5EF4-FFF2-40B4-BE49-F238E27FC236}">
                <a16:creationId xmlns:a16="http://schemas.microsoft.com/office/drawing/2014/main" id="{6CD467E3-3AA3-23DF-70E4-60AEEB5F2D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94579" y="3663950"/>
            <a:ext cx="4436745" cy="2901950"/>
          </a:xfrm>
          <a:prstGeom prst="rect">
            <a:avLst/>
          </a:prstGeom>
          <a:noFill/>
          <a:ln>
            <a:noFill/>
          </a:ln>
        </p:spPr>
      </p:pic>
    </p:spTree>
    <p:extLst>
      <p:ext uri="{BB962C8B-B14F-4D97-AF65-F5344CB8AC3E}">
        <p14:creationId xmlns:p14="http://schemas.microsoft.com/office/powerpoint/2010/main" val="3085839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141F53-5510-4F27-666A-F09C38797F63}"/>
              </a:ext>
            </a:extLst>
          </p:cNvPr>
          <p:cNvSpPr>
            <a:spLocks noGrp="1"/>
          </p:cNvSpPr>
          <p:nvPr>
            <p:ph type="title"/>
          </p:nvPr>
        </p:nvSpPr>
        <p:spPr>
          <a:xfrm>
            <a:off x="677334" y="609600"/>
            <a:ext cx="8596668" cy="594049"/>
          </a:xfrm>
        </p:spPr>
        <p:txBody>
          <a:bodyPr>
            <a:normAutofit/>
          </a:bodyPr>
          <a:lstStyle/>
          <a:p>
            <a:r>
              <a:rPr lang="ru-RU" sz="2000" b="1" dirty="0">
                <a:solidFill>
                  <a:srgbClr val="7030A0"/>
                </a:solidFill>
                <a:effectLst/>
                <a:latin typeface="Times New Roman" panose="02020603050405020304" pitchFamily="18" charset="0"/>
                <a:ea typeface="Calibri" panose="020F0502020204030204" pitchFamily="34" charset="0"/>
              </a:rPr>
              <a:t>Принцип образования характеристического рентгеновского излучения</a:t>
            </a:r>
            <a:endParaRPr lang="ru-RU" sz="2000" b="1" dirty="0">
              <a:solidFill>
                <a:srgbClr val="7030A0"/>
              </a:solidFill>
            </a:endParaRPr>
          </a:p>
        </p:txBody>
      </p:sp>
      <p:pic>
        <p:nvPicPr>
          <p:cNvPr id="4" name="Рисунок 3" descr="Изображение выглядит как текст, круг, диаграмма, зарисовка&#10;&#10;Автоматически созданное описание">
            <a:extLst>
              <a:ext uri="{FF2B5EF4-FFF2-40B4-BE49-F238E27FC236}">
                <a16:creationId xmlns:a16="http://schemas.microsoft.com/office/drawing/2014/main" id="{D67A029D-FC48-8B86-4452-A6DD915239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9673" y="1640521"/>
            <a:ext cx="7946540" cy="4784913"/>
          </a:xfrm>
          <a:prstGeom prst="rect">
            <a:avLst/>
          </a:prstGeom>
          <a:noFill/>
          <a:ln>
            <a:noFill/>
          </a:ln>
        </p:spPr>
      </p:pic>
    </p:spTree>
    <p:extLst>
      <p:ext uri="{BB962C8B-B14F-4D97-AF65-F5344CB8AC3E}">
        <p14:creationId xmlns:p14="http://schemas.microsoft.com/office/powerpoint/2010/main" val="2327312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B95941C1-C604-E9FD-E988-A102104E9D9E}"/>
              </a:ext>
            </a:extLst>
          </p:cNvPr>
          <p:cNvSpPr>
            <a:spLocks noGrp="1"/>
          </p:cNvSpPr>
          <p:nvPr>
            <p:ph sz="half" idx="2"/>
          </p:nvPr>
        </p:nvSpPr>
        <p:spPr>
          <a:xfrm>
            <a:off x="675745" y="1240971"/>
            <a:ext cx="3569683" cy="4488025"/>
          </a:xfrm>
        </p:spPr>
        <p:txBody>
          <a:bodyPr>
            <a:normAutofit fontScale="85000" lnSpcReduction="10000"/>
          </a:bodyPr>
          <a:lstStyle/>
          <a:p>
            <a:pPr marL="408305">
              <a:lnSpc>
                <a:spcPct val="107000"/>
              </a:lnSpc>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В исследовании с целью сравнения эффективности работы я подобрал </a:t>
            </a:r>
            <a:r>
              <a:rPr lang="ru-RU" sz="1800" i="1" u="sng" kern="100" dirty="0">
                <a:effectLst/>
                <a:latin typeface="Times New Roman" panose="02020603050405020304" pitchFamily="18" charset="0"/>
                <a:ea typeface="Calibri" panose="020F0502020204030204" pitchFamily="34" charset="0"/>
                <a:cs typeface="Times New Roman" panose="02020603050405020304" pitchFamily="18" charset="0"/>
              </a:rPr>
              <a:t>несколько видов излучателей</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среди них: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ru-RU" sz="1800" b="1"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Кенотрон 1Ц11П  -</a:t>
            </a:r>
            <a:r>
              <a:rPr lang="ru-RU" sz="18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высоковольтный кенотрон с оксидным катодом прямого накала</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ru-RU" sz="1800" b="1"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ГП5 - </a:t>
            </a:r>
            <a:r>
              <a:rPr lang="ru-RU" sz="18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высоковольтный регулирующий триод</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ru-RU"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Радиолампа 2Ц 2С-</a:t>
            </a:r>
            <a:r>
              <a:rPr lang="ru-RU"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высоковольтный маломощный кенотрон</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ru-RU" sz="1800" b="1"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КРМ 125-</a:t>
            </a:r>
            <a:r>
              <a:rPr lang="ru-RU" sz="1800" kern="1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электронная лампа кенотрон</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arenR"/>
            </a:pPr>
            <a:r>
              <a:rPr lang="ru-RU" sz="1800" b="1"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Philips 9860-</a:t>
            </a:r>
            <a:r>
              <a:rPr lang="ru-RU" sz="18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рентгеновская лампа</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Текст 6">
            <a:extLst>
              <a:ext uri="{FF2B5EF4-FFF2-40B4-BE49-F238E27FC236}">
                <a16:creationId xmlns:a16="http://schemas.microsoft.com/office/drawing/2014/main" id="{4DB3FEA7-69A4-2871-49EE-0E4C78DF4EC8}"/>
              </a:ext>
            </a:extLst>
          </p:cNvPr>
          <p:cNvSpPr>
            <a:spLocks noGrp="1"/>
          </p:cNvSpPr>
          <p:nvPr>
            <p:ph type="body" sz="quarter" idx="3"/>
          </p:nvPr>
        </p:nvSpPr>
        <p:spPr/>
        <p:txBody>
          <a:bodyPr/>
          <a:lstStyle/>
          <a:p>
            <a:endParaRPr lang="ru-RU" dirty="0"/>
          </a:p>
        </p:txBody>
      </p:sp>
      <p:pic>
        <p:nvPicPr>
          <p:cNvPr id="8" name="Объект 7" descr="Изображение выглядит как электроника, трубка, в помещении, пол&#10;&#10;Автоматически созданное описание">
            <a:extLst>
              <a:ext uri="{FF2B5EF4-FFF2-40B4-BE49-F238E27FC236}">
                <a16:creationId xmlns:a16="http://schemas.microsoft.com/office/drawing/2014/main" id="{07970EC8-C45C-5334-C2A0-B094196ACD03}"/>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860926" y="1073021"/>
            <a:ext cx="6307494" cy="4730620"/>
          </a:xfrm>
          <a:prstGeom prst="rect">
            <a:avLst/>
          </a:prstGeom>
          <a:noFill/>
          <a:ln>
            <a:noFill/>
          </a:ln>
        </p:spPr>
      </p:pic>
    </p:spTree>
    <p:extLst>
      <p:ext uri="{BB962C8B-B14F-4D97-AF65-F5344CB8AC3E}">
        <p14:creationId xmlns:p14="http://schemas.microsoft.com/office/powerpoint/2010/main" val="1187602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E6719-B7D9-322F-C317-1837BFF6EBFC}"/>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1ADEEC-937E-2D39-9FEF-4A6EEAA581AA}"/>
              </a:ext>
            </a:extLst>
          </p:cNvPr>
          <p:cNvSpPr>
            <a:spLocks noGrp="1"/>
          </p:cNvSpPr>
          <p:nvPr>
            <p:ph type="title"/>
          </p:nvPr>
        </p:nvSpPr>
        <p:spPr/>
        <p:txBody>
          <a:bodyPr/>
          <a:lstStyle/>
          <a:p>
            <a:r>
              <a:rPr lang="ru-RU" sz="18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Б) Рентгеновское питающее устройство</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a:r>
            <a:br>
              <a:rPr lang="ru-RU" sz="1800" kern="100" dirty="0">
                <a:effectLst/>
                <a:latin typeface="Calibri" panose="020F0502020204030204" pitchFamily="34" charset="0"/>
                <a:ea typeface="Calibri" panose="020F0502020204030204" pitchFamily="34" charset="0"/>
                <a:cs typeface="Times New Roman" panose="02020603050405020304" pitchFamily="18" charset="0"/>
              </a:rPr>
            </a:br>
            <a:r>
              <a:rPr lang="ru-RU" sz="1800" b="1" dirty="0">
                <a:solidFill>
                  <a:srgbClr val="7030A0"/>
                </a:solidFill>
                <a:effectLst/>
                <a:latin typeface="Times New Roman" panose="02020603050405020304" pitchFamily="18" charset="0"/>
                <a:ea typeface="Calibri" panose="020F0502020204030204" pitchFamily="34" charset="0"/>
              </a:rPr>
              <a:t> </a:t>
            </a:r>
            <a:r>
              <a:rPr lang="en-US" sz="1800" b="1" dirty="0">
                <a:solidFill>
                  <a:srgbClr val="7030A0"/>
                </a:solidFill>
                <a:effectLst/>
                <a:latin typeface="Times New Roman" panose="02020603050405020304" pitchFamily="18" charset="0"/>
                <a:ea typeface="Calibri" panose="020F0502020204030204" pitchFamily="34" charset="0"/>
              </a:rPr>
              <a:t/>
            </a:r>
            <a:br>
              <a:rPr lang="en-US" sz="1800" b="1" dirty="0">
                <a:solidFill>
                  <a:srgbClr val="7030A0"/>
                </a:solidFill>
                <a:effectLst/>
                <a:latin typeface="Times New Roman" panose="02020603050405020304" pitchFamily="18" charset="0"/>
                <a:ea typeface="Calibri" panose="020F0502020204030204" pitchFamily="34" charset="0"/>
              </a:rPr>
            </a:br>
            <a:r>
              <a:rPr lang="ru-RU" sz="1800" b="1" u="sng" dirty="0">
                <a:solidFill>
                  <a:srgbClr val="7030A0"/>
                </a:solidFill>
                <a:effectLst/>
                <a:latin typeface="Times New Roman" panose="02020603050405020304" pitchFamily="18" charset="0"/>
                <a:ea typeface="Calibri" panose="020F0502020204030204" pitchFamily="34" charset="0"/>
              </a:rPr>
              <a:t>Б.1) Блок накала </a:t>
            </a:r>
            <a:endParaRPr lang="ru-RU" sz="1400" u="sng" dirty="0">
              <a:solidFill>
                <a:srgbClr val="7030A0"/>
              </a:solidFill>
            </a:endParaRPr>
          </a:p>
        </p:txBody>
      </p:sp>
      <p:sp>
        <p:nvSpPr>
          <p:cNvPr id="3" name="Объект 2">
            <a:extLst>
              <a:ext uri="{FF2B5EF4-FFF2-40B4-BE49-F238E27FC236}">
                <a16:creationId xmlns:a16="http://schemas.microsoft.com/office/drawing/2014/main" id="{C0B12983-30BF-5786-7CA1-A840109C2004}"/>
              </a:ext>
            </a:extLst>
          </p:cNvPr>
          <p:cNvSpPr>
            <a:spLocks noGrp="1"/>
          </p:cNvSpPr>
          <p:nvPr>
            <p:ph idx="1"/>
          </p:nvPr>
        </p:nvSpPr>
        <p:spPr>
          <a:xfrm>
            <a:off x="677335" y="1754155"/>
            <a:ext cx="4781074" cy="4287207"/>
          </a:xfrm>
        </p:spPr>
        <p:txBody>
          <a:bodyPr>
            <a:normAutofit fontScale="85000" lnSpcReduction="20000"/>
          </a:bodyPr>
          <a:lstStyle/>
          <a:p>
            <a:pPr indent="449580" algn="just">
              <a:lnSpc>
                <a:spcPct val="107000"/>
              </a:lnSpc>
              <a:spcAft>
                <a:spcPts val="800"/>
              </a:spcAft>
            </a:pP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Сам блок гальванической развязки для рентгеновский трубки является импульсным </a:t>
            </a:r>
            <a:r>
              <a:rPr lang="ru-RU" sz="1800" kern="100" dirty="0" err="1">
                <a:effectLst/>
                <a:latin typeface="Times New Roman" panose="02020603050405020304" pitchFamily="18" charset="0"/>
                <a:ea typeface="Calibri" panose="020F0502020204030204" pitchFamily="34" charset="0"/>
                <a:cs typeface="Times New Roman" panose="02020603050405020304" pitchFamily="18" charset="0"/>
              </a:rPr>
              <a:t>полумостовым</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преобразователем на ШИМ-контроллере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Tl</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494</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CN</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Изначально планировалось собрать на ПУШ-ПУЛ схеме, но из-за низкого КПД и нестабильности был выбран полумост.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Регулировка напряжения осуществляется за счет широтно-импульсной модуляции (скважности) от 0 до 3,5В с током до 3А. Регулировка частоты генератора варьируется от 8 до 10 кГц за счет частотозадающего резистора и конденсатора. </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800" dirty="0">
                <a:effectLst/>
                <a:latin typeface="Times New Roman" panose="02020603050405020304" pitchFamily="18" charset="0"/>
                <a:ea typeface="Calibri" panose="020F0502020204030204" pitchFamily="34" charset="0"/>
              </a:rPr>
              <a:t>В качестве импульсного трансформатора был выбран сердечник (40</a:t>
            </a:r>
            <a:r>
              <a:rPr lang="en-US" sz="1800" dirty="0">
                <a:effectLst/>
                <a:latin typeface="Times New Roman" panose="02020603050405020304" pitchFamily="18" charset="0"/>
                <a:ea typeface="Calibri" panose="020F0502020204030204" pitchFamily="34" charset="0"/>
              </a:rPr>
              <a:t>TDK</a:t>
            </a:r>
            <a:r>
              <a:rPr lang="ru-RU" sz="1800" dirty="0">
                <a:effectLst/>
                <a:latin typeface="Times New Roman" panose="02020603050405020304" pitchFamily="18" charset="0"/>
                <a:ea typeface="Calibri" panose="020F0502020204030204" pitchFamily="34" charset="0"/>
              </a:rPr>
              <a:t>) от ТДКС. В отличие от Ш образных он имеет высокую габаритную мощность и отдаленные друг от друга места для обмоток. Паровичная обмотка из расчета намотана изолированным проводом и содержит 10 витков с отводом от середины, вторичная 3</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D610704A-2E85-E932-5580-D5A375F5B8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0500" y="304801"/>
            <a:ext cx="5782751" cy="3752850"/>
          </a:xfrm>
          <a:prstGeom prst="rect">
            <a:avLst/>
          </a:prstGeom>
          <a:noFill/>
          <a:ln>
            <a:noFill/>
          </a:ln>
        </p:spPr>
      </p:pic>
      <p:pic>
        <p:nvPicPr>
          <p:cNvPr id="7" name="Рисунок 6">
            <a:extLst>
              <a:ext uri="{FF2B5EF4-FFF2-40B4-BE49-F238E27FC236}">
                <a16:creationId xmlns:a16="http://schemas.microsoft.com/office/drawing/2014/main" id="{B1C83CDA-1B52-C95B-E6AC-FAF8822EDF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67" t="-1" r="12332" b="25934"/>
          <a:stretch/>
        </p:blipFill>
        <p:spPr bwMode="auto">
          <a:xfrm>
            <a:off x="7337249" y="4438015"/>
            <a:ext cx="2548255" cy="18103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8576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текст, снимок экрана, Шрифт, число&#10;&#10;Автоматически созданное описание">
            <a:extLst>
              <a:ext uri="{FF2B5EF4-FFF2-40B4-BE49-F238E27FC236}">
                <a16:creationId xmlns:a16="http://schemas.microsoft.com/office/drawing/2014/main" id="{F70E1718-2009-A3B1-08BF-ACF7A76197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4684" y="818798"/>
            <a:ext cx="6103620" cy="3648533"/>
          </a:xfrm>
          <a:prstGeom prst="rect">
            <a:avLst/>
          </a:prstGeom>
          <a:noFill/>
          <a:ln>
            <a:noFill/>
          </a:ln>
        </p:spPr>
      </p:pic>
      <p:sp>
        <p:nvSpPr>
          <p:cNvPr id="6" name="TextBox 5">
            <a:extLst>
              <a:ext uri="{FF2B5EF4-FFF2-40B4-BE49-F238E27FC236}">
                <a16:creationId xmlns:a16="http://schemas.microsoft.com/office/drawing/2014/main" id="{A6171EF3-8231-4F2E-09BD-B5FCCE3A5F01}"/>
              </a:ext>
            </a:extLst>
          </p:cNvPr>
          <p:cNvSpPr txBox="1"/>
          <p:nvPr/>
        </p:nvSpPr>
        <p:spPr>
          <a:xfrm rot="10800000" flipV="1">
            <a:off x="5803641" y="159384"/>
            <a:ext cx="5934267" cy="861774"/>
          </a:xfrm>
          <a:prstGeom prst="rect">
            <a:avLst/>
          </a:prstGeom>
          <a:noFill/>
        </p:spPr>
        <p:txBody>
          <a:bodyPr wrap="square">
            <a:spAutoFit/>
          </a:bodyPr>
          <a:lstStyle/>
          <a:p>
            <a:pPr algn="r"/>
            <a:r>
              <a:rPr lang="ru-RU" sz="1600" b="1" i="1" dirty="0">
                <a:solidFill>
                  <a:srgbClr val="7030A0"/>
                </a:solidFill>
                <a:effectLst/>
                <a:latin typeface="Times New Roman" panose="02020603050405020304" pitchFamily="18" charset="0"/>
                <a:ea typeface="Calibri" panose="020F0502020204030204" pitchFamily="34" charset="0"/>
              </a:rPr>
              <a:t>Расчет импульсного трансформатора двухтактного преобразователя</a:t>
            </a:r>
            <a:endParaRPr lang="ru-RU" sz="1600" b="1" i="1" dirty="0">
              <a:solidFill>
                <a:srgbClr val="7030A0"/>
              </a:solidFill>
            </a:endParaRPr>
          </a:p>
          <a:p>
            <a:endParaRPr lang="ru-RU" dirty="0"/>
          </a:p>
        </p:txBody>
      </p:sp>
      <p:sp>
        <p:nvSpPr>
          <p:cNvPr id="8" name="TextBox 7">
            <a:extLst>
              <a:ext uri="{FF2B5EF4-FFF2-40B4-BE49-F238E27FC236}">
                <a16:creationId xmlns:a16="http://schemas.microsoft.com/office/drawing/2014/main" id="{4FD39D40-915F-9F22-321D-15788258479F}"/>
              </a:ext>
            </a:extLst>
          </p:cNvPr>
          <p:cNvSpPr txBox="1"/>
          <p:nvPr/>
        </p:nvSpPr>
        <p:spPr>
          <a:xfrm>
            <a:off x="183696" y="923730"/>
            <a:ext cx="5004124" cy="1815882"/>
          </a:xfrm>
          <a:prstGeom prst="rect">
            <a:avLst/>
          </a:prstGeom>
          <a:noFill/>
        </p:spPr>
        <p:txBody>
          <a:bodyPr wrap="square">
            <a:spAutoFit/>
          </a:bodyPr>
          <a:lstStyle/>
          <a:p>
            <a:r>
              <a:rPr lang="ru-RU" sz="1400" dirty="0">
                <a:effectLst/>
                <a:latin typeface="Times New Roman" panose="02020603050405020304" pitchFamily="18" charset="0"/>
                <a:ea typeface="Calibri" panose="020F0502020204030204" pitchFamily="34" charset="0"/>
              </a:rPr>
              <a:t>Принцип работы : микросхема генерирует импульсы для затворов МОП- транзисторов, а они, поочередно открываясь и закрываясь, качают первичную обмотку, возбуждая тем самым вторичную</a:t>
            </a:r>
            <a:r>
              <a:rPr lang="en-US" sz="1400" dirty="0">
                <a:effectLst/>
                <a:latin typeface="Times New Roman" panose="02020603050405020304" pitchFamily="18" charset="0"/>
                <a:ea typeface="Calibri" panose="020F0502020204030204" pitchFamily="34" charset="0"/>
              </a:rPr>
              <a:t>.</a:t>
            </a:r>
          </a:p>
          <a:p>
            <a:r>
              <a:rPr lang="ru-RU" sz="1400" dirty="0">
                <a:effectLst/>
                <a:latin typeface="Times New Roman" panose="02020603050405020304" pitchFamily="18" charset="0"/>
                <a:ea typeface="Calibri" panose="020F0502020204030204" pitchFamily="34" charset="0"/>
              </a:rPr>
              <a:t>Важно отметить, что накал трубки подсоединен к отрицательному выводу высоковольтного блока, поэтому сам трансформатор следует хорошо заизолировать, дабы избежать дальнейшего пробоя и вывода из строя всего устройства. </a:t>
            </a:r>
            <a:endParaRPr lang="ru-RU" sz="1400" dirty="0"/>
          </a:p>
        </p:txBody>
      </p:sp>
      <p:pic>
        <p:nvPicPr>
          <p:cNvPr id="9" name="Рисунок 8" descr="Изображение выглядит как электроника, Электронная техника, Электрическая проводка, машина&#10;&#10;Автоматически созданное описание">
            <a:extLst>
              <a:ext uri="{FF2B5EF4-FFF2-40B4-BE49-F238E27FC236}">
                <a16:creationId xmlns:a16="http://schemas.microsoft.com/office/drawing/2014/main" id="{A0E21186-D912-89CC-259D-038524C482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336" y="3023119"/>
            <a:ext cx="5221151" cy="3279635"/>
          </a:xfrm>
          <a:prstGeom prst="rect">
            <a:avLst/>
          </a:prstGeom>
          <a:noFill/>
          <a:ln>
            <a:noFill/>
          </a:ln>
        </p:spPr>
      </p:pic>
    </p:spTree>
    <p:extLst>
      <p:ext uri="{BB962C8B-B14F-4D97-AF65-F5344CB8AC3E}">
        <p14:creationId xmlns:p14="http://schemas.microsoft.com/office/powerpoint/2010/main" val="4131080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F1FF4-B065-0DA8-4C13-CA6EB55F479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A21F36-41EA-93D9-4D9C-93046AD73751}"/>
              </a:ext>
            </a:extLst>
          </p:cNvPr>
          <p:cNvSpPr>
            <a:spLocks noGrp="1"/>
          </p:cNvSpPr>
          <p:nvPr>
            <p:ph type="title"/>
          </p:nvPr>
        </p:nvSpPr>
        <p:spPr/>
        <p:txBody>
          <a:bodyPr/>
          <a:lstStyle/>
          <a:p>
            <a:r>
              <a:rPr lang="ru-RU" sz="18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Б) Рентгеновское питающее устройство</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a:r>
            <a:br>
              <a:rPr lang="ru-RU" sz="1800" kern="100" dirty="0">
                <a:effectLst/>
                <a:latin typeface="Calibri" panose="020F0502020204030204" pitchFamily="34" charset="0"/>
                <a:ea typeface="Calibri" panose="020F0502020204030204" pitchFamily="34" charset="0"/>
                <a:cs typeface="Times New Roman" panose="02020603050405020304" pitchFamily="18" charset="0"/>
              </a:rPr>
            </a:br>
            <a:r>
              <a:rPr lang="ru-RU" sz="1800" b="1" dirty="0">
                <a:solidFill>
                  <a:srgbClr val="7030A0"/>
                </a:solidFill>
                <a:effectLst/>
                <a:latin typeface="Times New Roman" panose="02020603050405020304" pitchFamily="18" charset="0"/>
                <a:ea typeface="Calibri" panose="020F0502020204030204" pitchFamily="34" charset="0"/>
              </a:rPr>
              <a:t> </a:t>
            </a:r>
            <a:r>
              <a:rPr lang="en-US" sz="1800" b="1" dirty="0">
                <a:solidFill>
                  <a:srgbClr val="7030A0"/>
                </a:solidFill>
                <a:effectLst/>
                <a:latin typeface="Times New Roman" panose="02020603050405020304" pitchFamily="18" charset="0"/>
                <a:ea typeface="Calibri" panose="020F0502020204030204" pitchFamily="34" charset="0"/>
              </a:rPr>
              <a:t/>
            </a:r>
            <a:br>
              <a:rPr lang="en-US" sz="1800" b="1" dirty="0">
                <a:solidFill>
                  <a:srgbClr val="7030A0"/>
                </a:solidFill>
                <a:effectLst/>
                <a:latin typeface="Times New Roman" panose="02020603050405020304" pitchFamily="18" charset="0"/>
                <a:ea typeface="Calibri" panose="020F0502020204030204" pitchFamily="34" charset="0"/>
              </a:rPr>
            </a:br>
            <a:r>
              <a:rPr lang="ru-RU" sz="1800" b="1" u="sng" dirty="0">
                <a:solidFill>
                  <a:srgbClr val="7030A0"/>
                </a:solidFill>
                <a:effectLst/>
                <a:latin typeface="Times New Roman" panose="02020603050405020304" pitchFamily="18" charset="0"/>
                <a:ea typeface="Calibri" panose="020F0502020204030204" pitchFamily="34" charset="0"/>
              </a:rPr>
              <a:t>Б.</a:t>
            </a:r>
            <a:r>
              <a:rPr lang="en-US" sz="1800" b="1" u="sng" dirty="0">
                <a:solidFill>
                  <a:srgbClr val="7030A0"/>
                </a:solidFill>
                <a:effectLst/>
                <a:latin typeface="Times New Roman" panose="02020603050405020304" pitchFamily="18" charset="0"/>
                <a:ea typeface="Calibri" panose="020F0502020204030204" pitchFamily="34" charset="0"/>
              </a:rPr>
              <a:t>2</a:t>
            </a:r>
            <a:r>
              <a:rPr lang="ru-RU" sz="1800" b="1" u="sng" dirty="0">
                <a:solidFill>
                  <a:srgbClr val="7030A0"/>
                </a:solidFill>
                <a:effectLst/>
                <a:latin typeface="Times New Roman" panose="02020603050405020304" pitchFamily="18" charset="0"/>
                <a:ea typeface="Calibri" panose="020F0502020204030204" pitchFamily="34" charset="0"/>
              </a:rPr>
              <a:t>) </a:t>
            </a:r>
            <a:r>
              <a:rPr lang="en-US" sz="1800" b="1" u="sng" dirty="0">
                <a:solidFill>
                  <a:srgbClr val="7030A0"/>
                </a:solidFill>
                <a:effectLst/>
                <a:latin typeface="Times New Roman" panose="02020603050405020304" pitchFamily="18" charset="0"/>
                <a:ea typeface="Calibri" panose="020F0502020204030204" pitchFamily="34" charset="0"/>
              </a:rPr>
              <a:t>C</a:t>
            </a:r>
            <a:r>
              <a:rPr lang="ru-RU" sz="1800" b="1" u="sng" dirty="0">
                <a:solidFill>
                  <a:srgbClr val="7030A0"/>
                </a:solidFill>
                <a:effectLst/>
                <a:latin typeface="Times New Roman" panose="02020603050405020304" pitchFamily="18" charset="0"/>
                <a:ea typeface="Calibri" panose="020F0502020204030204" pitchFamily="34" charset="0"/>
              </a:rPr>
              <a:t>иловой преобразователь</a:t>
            </a:r>
            <a:endParaRPr lang="ru-RU" sz="1400" u="sng" dirty="0">
              <a:solidFill>
                <a:srgbClr val="7030A0"/>
              </a:solidFill>
            </a:endParaRPr>
          </a:p>
        </p:txBody>
      </p:sp>
      <p:sp>
        <p:nvSpPr>
          <p:cNvPr id="3" name="Объект 2">
            <a:extLst>
              <a:ext uri="{FF2B5EF4-FFF2-40B4-BE49-F238E27FC236}">
                <a16:creationId xmlns:a16="http://schemas.microsoft.com/office/drawing/2014/main" id="{120A1506-3DC9-34FC-3040-21D77CCC1D7C}"/>
              </a:ext>
            </a:extLst>
          </p:cNvPr>
          <p:cNvSpPr>
            <a:spLocks noGrp="1"/>
          </p:cNvSpPr>
          <p:nvPr>
            <p:ph idx="1"/>
          </p:nvPr>
        </p:nvSpPr>
        <p:spPr>
          <a:xfrm>
            <a:off x="171450" y="1754155"/>
            <a:ext cx="4533900" cy="4287207"/>
          </a:xfrm>
        </p:spPr>
        <p:txBody>
          <a:bodyPr>
            <a:noAutofit/>
          </a:bodyPr>
          <a:lstStyle/>
          <a:p>
            <a:pPr indent="449580" algn="just">
              <a:lnSpc>
                <a:spcPct val="107000"/>
              </a:lnSpc>
              <a:spcAft>
                <a:spcPts val="800"/>
              </a:spcAft>
            </a:pPr>
            <a:r>
              <a:rPr lang="ru-RU" sz="1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Силовой преобразователь был собран из 2 частей:</a:t>
            </a:r>
          </a:p>
          <a:p>
            <a:pPr indent="449580" algn="just">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 Блок питания от серверного компьютера способный выдавать около 600ват при напряжении 24в.Его преимуществом над обычными сетевыми трансформаторами (50Гц) является высокая мощность при относительно маленьких размерах.</a:t>
            </a:r>
          </a:p>
          <a:p>
            <a:pPr indent="449580" algn="just">
              <a:lnSpc>
                <a:spcPct val="107000"/>
              </a:lnSpc>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2) Вторая часть – понижающий преобразователь, благодаря которому регулируется напряжение на первичном блоке. Собран на той же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tl</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494</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cn</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по принципу ШИМ. Напряжение регулируется от 0-24В с током до 20А с помощью отсекания части положительной волны, т. е. скважности. Входное напряжение самого преобразователя варьируется от 12 до 48в .Но важно учесть ,что дальнейшее увеличение напряжения приведет к перегреву и выхода из строя силового  биполярного транзистора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TIP</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35</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5" name="Рисунок 4" descr="Изображение выглядит как Электрическая проводка, кабель, электроника, Электронная техника&#10;&#10;Автоматически созданное описание">
            <a:extLst>
              <a:ext uri="{FF2B5EF4-FFF2-40B4-BE49-F238E27FC236}">
                <a16:creationId xmlns:a16="http://schemas.microsoft.com/office/drawing/2014/main" id="{EFE9EBD3-AD34-863E-9451-1662431A60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9245" y="184149"/>
            <a:ext cx="3624238" cy="2720976"/>
          </a:xfrm>
          <a:prstGeom prst="rect">
            <a:avLst/>
          </a:prstGeom>
          <a:noFill/>
          <a:ln>
            <a:noFill/>
          </a:ln>
        </p:spPr>
      </p:pic>
      <p:pic>
        <p:nvPicPr>
          <p:cNvPr id="6" name="Рисунок 5" descr="Изображение выглядит как диаграмма, План, зарисовка, Технический чертеж&#10;&#10;Автоматически созданное описание">
            <a:extLst>
              <a:ext uri="{FF2B5EF4-FFF2-40B4-BE49-F238E27FC236}">
                <a16:creationId xmlns:a16="http://schemas.microsoft.com/office/drawing/2014/main" id="{E81BC430-26FB-9374-65EA-1DDF858450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32" r="10159" b="32"/>
          <a:stretch/>
        </p:blipFill>
        <p:spPr bwMode="auto">
          <a:xfrm>
            <a:off x="5355070" y="2947356"/>
            <a:ext cx="6124253" cy="35296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9295575"/>
      </p:ext>
    </p:extLst>
  </p:cSld>
  <p:clrMapOvr>
    <a:masterClrMapping/>
  </p:clrMapOvr>
</p:sld>
</file>

<file path=ppt/theme/theme1.xml><?xml version="1.0" encoding="utf-8"?>
<a:theme xmlns:a="http://schemas.openxmlformats.org/drawingml/2006/main" name="Аспект">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484</TotalTime>
  <Words>1667</Words>
  <Application>Microsoft Office PowerPoint</Application>
  <PresentationFormat>Широкоэкранный</PresentationFormat>
  <Paragraphs>184</Paragraphs>
  <Slides>19</Slides>
  <Notes>0</Notes>
  <HiddenSlides>0</HiddenSlides>
  <MMClips>2</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19</vt:i4>
      </vt:variant>
    </vt:vector>
  </HeadingPairs>
  <TitlesOfParts>
    <vt:vector size="28" baseType="lpstr">
      <vt:lpstr>Arial</vt:lpstr>
      <vt:lpstr>Calibri</vt:lpstr>
      <vt:lpstr>Microsoft Sans Serif</vt:lpstr>
      <vt:lpstr>Symbol</vt:lpstr>
      <vt:lpstr>Times New Roman</vt:lpstr>
      <vt:lpstr>Trebuchet MS</vt:lpstr>
      <vt:lpstr>Wingdings</vt:lpstr>
      <vt:lpstr>Wingdings 3</vt:lpstr>
      <vt:lpstr>Аспект</vt:lpstr>
      <vt:lpstr>Презентация PowerPoint</vt:lpstr>
      <vt:lpstr>Презентация PowerPoint</vt:lpstr>
      <vt:lpstr>Презентация PowerPoint</vt:lpstr>
      <vt:lpstr>Оборудование и материалы: А) Рентгеновская трубка – является наиболее распространенным источником рентгеновского излучения</vt:lpstr>
      <vt:lpstr>Принцип образования характеристического рентгеновского излучения</vt:lpstr>
      <vt:lpstr>Презентация PowerPoint</vt:lpstr>
      <vt:lpstr>Б) Рентгеновское питающее устройство   Б.1) Блок накала </vt:lpstr>
      <vt:lpstr>Презентация PowerPoint</vt:lpstr>
      <vt:lpstr>Б) Рентгеновское питающее устройство   Б.2) Cиловой преобразователь</vt:lpstr>
      <vt:lpstr>Б) Рентгеновское питающее устройство   Б.2) Высоковольтный генератор</vt:lpstr>
      <vt:lpstr>Презентация PowerPoint</vt:lpstr>
      <vt:lpstr>Презентация PowerPoint</vt:lpstr>
      <vt:lpstr>Презентация PowerPoint</vt:lpstr>
      <vt:lpstr>Вывод </vt:lpstr>
      <vt:lpstr>Рентгеновское излучение</vt:lpstr>
      <vt:lpstr>Рентгеновское излучение</vt:lpstr>
      <vt:lpstr>Определение КПД рентгеновской трубки</vt:lpstr>
      <vt:lpstr>Определение длины и частоты волны рентгеновской трубки</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Наташа</dc:creator>
  <cp:lastModifiedBy>Александра Овсянникова</cp:lastModifiedBy>
  <cp:revision>24</cp:revision>
  <dcterms:created xsi:type="dcterms:W3CDTF">2024-02-01T19:52:10Z</dcterms:created>
  <dcterms:modified xsi:type="dcterms:W3CDTF">2024-06-26T19:51:43Z</dcterms:modified>
</cp:coreProperties>
</file>