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65" r:id="rId3"/>
    <p:sldId id="267" r:id="rId4"/>
    <p:sldId id="268" r:id="rId5"/>
    <p:sldId id="270" r:id="rId6"/>
    <p:sldId id="269" r:id="rId7"/>
    <p:sldId id="257" r:id="rId8"/>
    <p:sldId id="264" r:id="rId9"/>
    <p:sldId id="258" r:id="rId10"/>
    <p:sldId id="261" r:id="rId11"/>
    <p:sldId id="263" r:id="rId12"/>
    <p:sldId id="287" r:id="rId13"/>
    <p:sldId id="288" r:id="rId14"/>
    <p:sldId id="289" r:id="rId15"/>
    <p:sldId id="290" r:id="rId16"/>
    <p:sldId id="291" r:id="rId17"/>
    <p:sldId id="260" r:id="rId18"/>
    <p:sldId id="283" r:id="rId19"/>
    <p:sldId id="284" r:id="rId20"/>
    <p:sldId id="285" r:id="rId21"/>
    <p:sldId id="262" r:id="rId22"/>
    <p:sldId id="259" r:id="rId23"/>
    <p:sldId id="272" r:id="rId24"/>
    <p:sldId id="273" r:id="rId25"/>
    <p:sldId id="276" r:id="rId26"/>
    <p:sldId id="277" r:id="rId27"/>
    <p:sldId id="274" r:id="rId28"/>
    <p:sldId id="280" r:id="rId29"/>
    <p:sldId id="279" r:id="rId30"/>
    <p:sldId id="286" r:id="rId31"/>
    <p:sldId id="282" r:id="rId32"/>
    <p:sldId id="293" r:id="rId33"/>
    <p:sldId id="294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330" autoAdjust="0"/>
  </p:normalViewPr>
  <p:slideViewPr>
    <p:cSldViewPr snapToGrid="0">
      <p:cViewPr varScale="1">
        <p:scale>
          <a:sx n="66" d="100"/>
          <a:sy n="66" d="100"/>
        </p:scale>
        <p:origin x="87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58BFC0-6C5D-48AA-A347-9386C96A136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2050A7-E01A-4042-8FF5-F17C4F5246F3}">
      <dgm:prSet phldrT="[Текст]" custT="1"/>
      <dgm:spPr/>
      <dgm:t>
        <a:bodyPr/>
        <a:lstStyle/>
        <a:p>
          <a:r>
            <a:rPr lang="ru-RU" sz="2400" b="1" dirty="0" smtClean="0"/>
            <a:t>Освоение новой системной предметности в учебной деятельности с элементами исследования при усилении коллективно – индивидуальной творческой самостоятельности</a:t>
          </a:r>
          <a:endParaRPr lang="ru-RU" sz="2400" b="1" dirty="0"/>
        </a:p>
      </dgm:t>
    </dgm:pt>
    <dgm:pt modelId="{AEFC5C79-E87A-4A5A-92BB-EF74480E1725}" type="parTrans" cxnId="{01B400B2-BFAA-4950-A97D-2FFC51431C64}">
      <dgm:prSet/>
      <dgm:spPr/>
      <dgm:t>
        <a:bodyPr/>
        <a:lstStyle/>
        <a:p>
          <a:endParaRPr lang="ru-RU"/>
        </a:p>
      </dgm:t>
    </dgm:pt>
    <dgm:pt modelId="{A6E30AEC-4975-468E-A06C-7E08E8F71F49}" type="sibTrans" cxnId="{01B400B2-BFAA-4950-A97D-2FFC51431C64}">
      <dgm:prSet/>
      <dgm:spPr/>
      <dgm:t>
        <a:bodyPr/>
        <a:lstStyle/>
        <a:p>
          <a:endParaRPr lang="ru-RU"/>
        </a:p>
      </dgm:t>
    </dgm:pt>
    <dgm:pt modelId="{4017633D-9698-4842-ABED-3DD9517A5850}">
      <dgm:prSet phldrT="[Текст]" custT="1"/>
      <dgm:spPr/>
      <dgm:t>
        <a:bodyPr/>
        <a:lstStyle/>
        <a:p>
          <a:r>
            <a:rPr lang="ru-RU" sz="3200" b="1" dirty="0" smtClean="0"/>
            <a:t>Опробование освоенных способов действий в широких (</a:t>
          </a:r>
          <a:r>
            <a:rPr lang="ru-RU" sz="3200" b="1" dirty="0" err="1" smtClean="0"/>
            <a:t>межтемных</a:t>
          </a:r>
          <a:r>
            <a:rPr lang="ru-RU" sz="3200" b="1" dirty="0" smtClean="0"/>
            <a:t> и </a:t>
          </a:r>
          <a:r>
            <a:rPr lang="ru-RU" sz="3200" b="1" dirty="0" err="1" smtClean="0"/>
            <a:t>межпредметных</a:t>
          </a:r>
          <a:r>
            <a:rPr lang="ru-RU" sz="3200" b="1" dirty="0" smtClean="0"/>
            <a:t>) задачах контекстах</a:t>
          </a:r>
          <a:endParaRPr lang="ru-RU" sz="3200" b="1" dirty="0"/>
        </a:p>
      </dgm:t>
    </dgm:pt>
    <dgm:pt modelId="{2383615E-8F04-481C-B300-7A28CDCB775B}" type="parTrans" cxnId="{79BF2A57-8A0A-447C-AE14-A22E44F31E9D}">
      <dgm:prSet/>
      <dgm:spPr/>
      <dgm:t>
        <a:bodyPr/>
        <a:lstStyle/>
        <a:p>
          <a:endParaRPr lang="ru-RU"/>
        </a:p>
      </dgm:t>
    </dgm:pt>
    <dgm:pt modelId="{FB369141-E45F-43CE-BB0F-EE7740D7A891}" type="sibTrans" cxnId="{79BF2A57-8A0A-447C-AE14-A22E44F31E9D}">
      <dgm:prSet/>
      <dgm:spPr/>
      <dgm:t>
        <a:bodyPr/>
        <a:lstStyle/>
        <a:p>
          <a:endParaRPr lang="ru-RU"/>
        </a:p>
      </dgm:t>
    </dgm:pt>
    <dgm:pt modelId="{5E4E5ABF-E605-46B7-A6E5-6CA384D4B1DB}">
      <dgm:prSet phldrT="[Текст]" custT="1"/>
      <dgm:spPr/>
      <dgm:t>
        <a:bodyPr/>
        <a:lstStyle/>
        <a:p>
          <a:r>
            <a:rPr lang="ru-RU" sz="2800" b="1" dirty="0" smtClean="0"/>
            <a:t>Индивидуальная учебная деятельность в рамках дисциплин, который осваивались с начала школы</a:t>
          </a:r>
          <a:endParaRPr lang="ru-RU" sz="2800" b="1" dirty="0"/>
        </a:p>
      </dgm:t>
    </dgm:pt>
    <dgm:pt modelId="{042DD4C6-13C3-4DF2-B09F-A8FE0CD8D010}" type="sibTrans" cxnId="{6E97E1E3-11AA-4A52-8A7F-421C65AD6D14}">
      <dgm:prSet/>
      <dgm:spPr/>
      <dgm:t>
        <a:bodyPr/>
        <a:lstStyle/>
        <a:p>
          <a:endParaRPr lang="ru-RU"/>
        </a:p>
      </dgm:t>
    </dgm:pt>
    <dgm:pt modelId="{9CC0A3F5-918C-4A03-BE14-6450112C3A85}" type="parTrans" cxnId="{6E97E1E3-11AA-4A52-8A7F-421C65AD6D14}">
      <dgm:prSet/>
      <dgm:spPr/>
      <dgm:t>
        <a:bodyPr/>
        <a:lstStyle/>
        <a:p>
          <a:endParaRPr lang="ru-RU"/>
        </a:p>
      </dgm:t>
    </dgm:pt>
    <dgm:pt modelId="{3F881B83-4727-4481-8019-6EB26A4FF924}" type="pres">
      <dgm:prSet presAssocID="{9A58BFC0-6C5D-48AA-A347-9386C96A136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9AA3D1-A873-4D92-B588-BF21407DC035}" type="pres">
      <dgm:prSet presAssocID="{5E4E5ABF-E605-46B7-A6E5-6CA384D4B1DB}" presName="parentLin" presStyleCnt="0"/>
      <dgm:spPr/>
    </dgm:pt>
    <dgm:pt modelId="{B770EF9C-D79F-4FF4-94BC-7B13AA03D8A3}" type="pres">
      <dgm:prSet presAssocID="{5E4E5ABF-E605-46B7-A6E5-6CA384D4B1D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3961A61-FB65-4EE2-ADFE-C48CD9EEFD91}" type="pres">
      <dgm:prSet presAssocID="{5E4E5ABF-E605-46B7-A6E5-6CA384D4B1DB}" presName="parentText" presStyleLbl="node1" presStyleIdx="0" presStyleCnt="3" custScaleX="142857" custScaleY="14877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894BF3-ED79-4E6F-8B5A-D909E211FE87}" type="pres">
      <dgm:prSet presAssocID="{5E4E5ABF-E605-46B7-A6E5-6CA384D4B1DB}" presName="negativeSpace" presStyleCnt="0"/>
      <dgm:spPr/>
    </dgm:pt>
    <dgm:pt modelId="{355A2B51-D15A-4F5C-9696-E47265E82F6C}" type="pres">
      <dgm:prSet presAssocID="{5E4E5ABF-E605-46B7-A6E5-6CA384D4B1DB}" presName="childText" presStyleLbl="conFgAcc1" presStyleIdx="0" presStyleCnt="3">
        <dgm:presLayoutVars>
          <dgm:bulletEnabled val="1"/>
        </dgm:presLayoutVars>
      </dgm:prSet>
      <dgm:spPr/>
    </dgm:pt>
    <dgm:pt modelId="{C086EA49-1CCD-48C7-98B8-04A5A70BC18C}" type="pres">
      <dgm:prSet presAssocID="{042DD4C6-13C3-4DF2-B09F-A8FE0CD8D010}" presName="spaceBetweenRectangles" presStyleCnt="0"/>
      <dgm:spPr/>
    </dgm:pt>
    <dgm:pt modelId="{780EF436-B951-4823-A5D8-62B3E37C862F}" type="pres">
      <dgm:prSet presAssocID="{E62050A7-E01A-4042-8FF5-F17C4F5246F3}" presName="parentLin" presStyleCnt="0"/>
      <dgm:spPr/>
    </dgm:pt>
    <dgm:pt modelId="{4EBD7A5D-6FF4-4FBA-BD15-2DCE89128A30}" type="pres">
      <dgm:prSet presAssocID="{E62050A7-E01A-4042-8FF5-F17C4F5246F3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592CDCE-036A-4DC1-A37F-1A43B04BCF80}" type="pres">
      <dgm:prSet presAssocID="{E62050A7-E01A-4042-8FF5-F17C4F5246F3}" presName="parentText" presStyleLbl="node1" presStyleIdx="1" presStyleCnt="3" custScaleX="142857" custScaleY="189710" custLinFactNeighborX="11558" custLinFactNeighborY="94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62BFB6-21B3-4F7F-B7AD-9D6CAC2A2FB4}" type="pres">
      <dgm:prSet presAssocID="{E62050A7-E01A-4042-8FF5-F17C4F5246F3}" presName="negativeSpace" presStyleCnt="0"/>
      <dgm:spPr/>
    </dgm:pt>
    <dgm:pt modelId="{1FCA687D-F582-4EE6-8876-F2141F53EF15}" type="pres">
      <dgm:prSet presAssocID="{E62050A7-E01A-4042-8FF5-F17C4F5246F3}" presName="childText" presStyleLbl="conFgAcc1" presStyleIdx="1" presStyleCnt="3">
        <dgm:presLayoutVars>
          <dgm:bulletEnabled val="1"/>
        </dgm:presLayoutVars>
      </dgm:prSet>
      <dgm:spPr/>
    </dgm:pt>
    <dgm:pt modelId="{914D0090-3B1D-41C3-BB17-72CB7AA0E103}" type="pres">
      <dgm:prSet presAssocID="{A6E30AEC-4975-468E-A06C-7E08E8F71F49}" presName="spaceBetweenRectangles" presStyleCnt="0"/>
      <dgm:spPr/>
    </dgm:pt>
    <dgm:pt modelId="{0D20AE78-1DD4-4289-BABA-D5FCC0A1C8F4}" type="pres">
      <dgm:prSet presAssocID="{4017633D-9698-4842-ABED-3DD9517A5850}" presName="parentLin" presStyleCnt="0"/>
      <dgm:spPr/>
    </dgm:pt>
    <dgm:pt modelId="{0336641D-B0DB-4C86-9159-B3572A1643D8}" type="pres">
      <dgm:prSet presAssocID="{4017633D-9698-4842-ABED-3DD9517A5850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A8958142-F9A3-4E29-8B77-66B2D58B8169}" type="pres">
      <dgm:prSet presAssocID="{4017633D-9698-4842-ABED-3DD9517A5850}" presName="parentText" presStyleLbl="node1" presStyleIdx="2" presStyleCnt="3" custScaleX="142190" custScaleY="1489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FAD55D-35E9-430C-8167-B38B08FE9F13}" type="pres">
      <dgm:prSet presAssocID="{4017633D-9698-4842-ABED-3DD9517A5850}" presName="negativeSpace" presStyleCnt="0"/>
      <dgm:spPr/>
    </dgm:pt>
    <dgm:pt modelId="{BE642064-B6E8-4793-B41F-0B31B532F49B}" type="pres">
      <dgm:prSet presAssocID="{4017633D-9698-4842-ABED-3DD9517A585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5D08A52-4D44-41A7-8280-424E61EDACF6}" type="presOf" srcId="{9A58BFC0-6C5D-48AA-A347-9386C96A136D}" destId="{3F881B83-4727-4481-8019-6EB26A4FF924}" srcOrd="0" destOrd="0" presId="urn:microsoft.com/office/officeart/2005/8/layout/list1"/>
    <dgm:cxn modelId="{50C1BD28-D582-4A7E-86AE-DBE8D635CEB7}" type="presOf" srcId="{5E4E5ABF-E605-46B7-A6E5-6CA384D4B1DB}" destId="{03961A61-FB65-4EE2-ADFE-C48CD9EEFD91}" srcOrd="1" destOrd="0" presId="urn:microsoft.com/office/officeart/2005/8/layout/list1"/>
    <dgm:cxn modelId="{EEFF3F76-F66F-45A4-AB49-3FD5C75104B7}" type="presOf" srcId="{E62050A7-E01A-4042-8FF5-F17C4F5246F3}" destId="{B592CDCE-036A-4DC1-A37F-1A43B04BCF80}" srcOrd="1" destOrd="0" presId="urn:microsoft.com/office/officeart/2005/8/layout/list1"/>
    <dgm:cxn modelId="{79BF2A57-8A0A-447C-AE14-A22E44F31E9D}" srcId="{9A58BFC0-6C5D-48AA-A347-9386C96A136D}" destId="{4017633D-9698-4842-ABED-3DD9517A5850}" srcOrd="2" destOrd="0" parTransId="{2383615E-8F04-481C-B300-7A28CDCB775B}" sibTransId="{FB369141-E45F-43CE-BB0F-EE7740D7A891}"/>
    <dgm:cxn modelId="{6E97E1E3-11AA-4A52-8A7F-421C65AD6D14}" srcId="{9A58BFC0-6C5D-48AA-A347-9386C96A136D}" destId="{5E4E5ABF-E605-46B7-A6E5-6CA384D4B1DB}" srcOrd="0" destOrd="0" parTransId="{9CC0A3F5-918C-4A03-BE14-6450112C3A85}" sibTransId="{042DD4C6-13C3-4DF2-B09F-A8FE0CD8D010}"/>
    <dgm:cxn modelId="{A9A30783-53E4-499A-920A-5F2C717EDB38}" type="presOf" srcId="{4017633D-9698-4842-ABED-3DD9517A5850}" destId="{0336641D-B0DB-4C86-9159-B3572A1643D8}" srcOrd="0" destOrd="0" presId="urn:microsoft.com/office/officeart/2005/8/layout/list1"/>
    <dgm:cxn modelId="{01B400B2-BFAA-4950-A97D-2FFC51431C64}" srcId="{9A58BFC0-6C5D-48AA-A347-9386C96A136D}" destId="{E62050A7-E01A-4042-8FF5-F17C4F5246F3}" srcOrd="1" destOrd="0" parTransId="{AEFC5C79-E87A-4A5A-92BB-EF74480E1725}" sibTransId="{A6E30AEC-4975-468E-A06C-7E08E8F71F49}"/>
    <dgm:cxn modelId="{826CA2BE-F9CD-4DD2-898C-7452701FD18A}" type="presOf" srcId="{4017633D-9698-4842-ABED-3DD9517A5850}" destId="{A8958142-F9A3-4E29-8B77-66B2D58B8169}" srcOrd="1" destOrd="0" presId="urn:microsoft.com/office/officeart/2005/8/layout/list1"/>
    <dgm:cxn modelId="{4F8521C9-2F80-403E-AD54-B16697C0F89B}" type="presOf" srcId="{E62050A7-E01A-4042-8FF5-F17C4F5246F3}" destId="{4EBD7A5D-6FF4-4FBA-BD15-2DCE89128A30}" srcOrd="0" destOrd="0" presId="urn:microsoft.com/office/officeart/2005/8/layout/list1"/>
    <dgm:cxn modelId="{9FFBDD39-B754-4300-A736-AAF9461DD5BF}" type="presOf" srcId="{5E4E5ABF-E605-46B7-A6E5-6CA384D4B1DB}" destId="{B770EF9C-D79F-4FF4-94BC-7B13AA03D8A3}" srcOrd="0" destOrd="0" presId="urn:microsoft.com/office/officeart/2005/8/layout/list1"/>
    <dgm:cxn modelId="{C4497EB6-D04C-46B8-9A16-B0049E86F912}" type="presParOf" srcId="{3F881B83-4727-4481-8019-6EB26A4FF924}" destId="{5A9AA3D1-A873-4D92-B588-BF21407DC035}" srcOrd="0" destOrd="0" presId="urn:microsoft.com/office/officeart/2005/8/layout/list1"/>
    <dgm:cxn modelId="{8EBC11D3-7EDF-491B-9E1F-4FE0FE520DD2}" type="presParOf" srcId="{5A9AA3D1-A873-4D92-B588-BF21407DC035}" destId="{B770EF9C-D79F-4FF4-94BC-7B13AA03D8A3}" srcOrd="0" destOrd="0" presId="urn:microsoft.com/office/officeart/2005/8/layout/list1"/>
    <dgm:cxn modelId="{A270A641-30D5-4D33-9694-72529FB0D9FB}" type="presParOf" srcId="{5A9AA3D1-A873-4D92-B588-BF21407DC035}" destId="{03961A61-FB65-4EE2-ADFE-C48CD9EEFD91}" srcOrd="1" destOrd="0" presId="urn:microsoft.com/office/officeart/2005/8/layout/list1"/>
    <dgm:cxn modelId="{A5ED1150-A60F-44C5-99F3-A0BAFAF16EBD}" type="presParOf" srcId="{3F881B83-4727-4481-8019-6EB26A4FF924}" destId="{2F894BF3-ED79-4E6F-8B5A-D909E211FE87}" srcOrd="1" destOrd="0" presId="urn:microsoft.com/office/officeart/2005/8/layout/list1"/>
    <dgm:cxn modelId="{2B0844E9-9961-4763-A737-9A143EF6178D}" type="presParOf" srcId="{3F881B83-4727-4481-8019-6EB26A4FF924}" destId="{355A2B51-D15A-4F5C-9696-E47265E82F6C}" srcOrd="2" destOrd="0" presId="urn:microsoft.com/office/officeart/2005/8/layout/list1"/>
    <dgm:cxn modelId="{B240404A-5FD7-4056-8668-C600B36B7288}" type="presParOf" srcId="{3F881B83-4727-4481-8019-6EB26A4FF924}" destId="{C086EA49-1CCD-48C7-98B8-04A5A70BC18C}" srcOrd="3" destOrd="0" presId="urn:microsoft.com/office/officeart/2005/8/layout/list1"/>
    <dgm:cxn modelId="{DEA81F19-3953-4C2B-A843-29ABC456CF9D}" type="presParOf" srcId="{3F881B83-4727-4481-8019-6EB26A4FF924}" destId="{780EF436-B951-4823-A5D8-62B3E37C862F}" srcOrd="4" destOrd="0" presId="urn:microsoft.com/office/officeart/2005/8/layout/list1"/>
    <dgm:cxn modelId="{7F71DD9B-1E43-47A0-A851-E1A5BE70F011}" type="presParOf" srcId="{780EF436-B951-4823-A5D8-62B3E37C862F}" destId="{4EBD7A5D-6FF4-4FBA-BD15-2DCE89128A30}" srcOrd="0" destOrd="0" presId="urn:microsoft.com/office/officeart/2005/8/layout/list1"/>
    <dgm:cxn modelId="{FF49022A-A61F-4C3C-A91A-58A8225C5FED}" type="presParOf" srcId="{780EF436-B951-4823-A5D8-62B3E37C862F}" destId="{B592CDCE-036A-4DC1-A37F-1A43B04BCF80}" srcOrd="1" destOrd="0" presId="urn:microsoft.com/office/officeart/2005/8/layout/list1"/>
    <dgm:cxn modelId="{FC8AB0D8-BF25-47D3-80EA-93D2D3DD2028}" type="presParOf" srcId="{3F881B83-4727-4481-8019-6EB26A4FF924}" destId="{7F62BFB6-21B3-4F7F-B7AD-9D6CAC2A2FB4}" srcOrd="5" destOrd="0" presId="urn:microsoft.com/office/officeart/2005/8/layout/list1"/>
    <dgm:cxn modelId="{6E8D424E-441F-4623-9C5A-95699EF03A84}" type="presParOf" srcId="{3F881B83-4727-4481-8019-6EB26A4FF924}" destId="{1FCA687D-F582-4EE6-8876-F2141F53EF15}" srcOrd="6" destOrd="0" presId="urn:microsoft.com/office/officeart/2005/8/layout/list1"/>
    <dgm:cxn modelId="{99007B26-D7C4-4012-88DD-A85BA17222D2}" type="presParOf" srcId="{3F881B83-4727-4481-8019-6EB26A4FF924}" destId="{914D0090-3B1D-41C3-BB17-72CB7AA0E103}" srcOrd="7" destOrd="0" presId="urn:microsoft.com/office/officeart/2005/8/layout/list1"/>
    <dgm:cxn modelId="{C504A58D-DB8E-4EE4-B3E8-D947E2CB19EE}" type="presParOf" srcId="{3F881B83-4727-4481-8019-6EB26A4FF924}" destId="{0D20AE78-1DD4-4289-BABA-D5FCC0A1C8F4}" srcOrd="8" destOrd="0" presId="urn:microsoft.com/office/officeart/2005/8/layout/list1"/>
    <dgm:cxn modelId="{213DFF3D-F295-4BD9-B318-F20FA901DF71}" type="presParOf" srcId="{0D20AE78-1DD4-4289-BABA-D5FCC0A1C8F4}" destId="{0336641D-B0DB-4C86-9159-B3572A1643D8}" srcOrd="0" destOrd="0" presId="urn:microsoft.com/office/officeart/2005/8/layout/list1"/>
    <dgm:cxn modelId="{86E632CB-F851-49A9-8C99-762C0CAC7E72}" type="presParOf" srcId="{0D20AE78-1DD4-4289-BABA-D5FCC0A1C8F4}" destId="{A8958142-F9A3-4E29-8B77-66B2D58B8169}" srcOrd="1" destOrd="0" presId="urn:microsoft.com/office/officeart/2005/8/layout/list1"/>
    <dgm:cxn modelId="{CC3FE345-F57C-4B99-8D12-2B9C7870A296}" type="presParOf" srcId="{3F881B83-4727-4481-8019-6EB26A4FF924}" destId="{38FAD55D-35E9-430C-8167-B38B08FE9F13}" srcOrd="9" destOrd="0" presId="urn:microsoft.com/office/officeart/2005/8/layout/list1"/>
    <dgm:cxn modelId="{E1347C39-5A39-469F-975B-DFF1DA3CA9AD}" type="presParOf" srcId="{3F881B83-4727-4481-8019-6EB26A4FF924}" destId="{BE642064-B6E8-4793-B41F-0B31B532F49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5A2B51-D15A-4F5C-9696-E47265E82F6C}">
      <dsp:nvSpPr>
        <dsp:cNvPr id="0" name=""/>
        <dsp:cNvSpPr/>
      </dsp:nvSpPr>
      <dsp:spPr>
        <a:xfrm>
          <a:off x="0" y="857658"/>
          <a:ext cx="9450316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961A61-FB65-4EE2-ADFE-C48CD9EEFD91}">
      <dsp:nvSpPr>
        <dsp:cNvPr id="0" name=""/>
        <dsp:cNvSpPr/>
      </dsp:nvSpPr>
      <dsp:spPr>
        <a:xfrm>
          <a:off x="449905" y="12065"/>
          <a:ext cx="8998094" cy="12736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040" tIns="0" rIns="25004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Индивидуальная учебная деятельность в рамках дисциплин, который осваивались с начала школы</a:t>
          </a:r>
          <a:endParaRPr lang="ru-RU" sz="2800" b="1" kern="1200" dirty="0"/>
        </a:p>
      </dsp:txBody>
      <dsp:txXfrm>
        <a:off x="512079" y="74239"/>
        <a:ext cx="8873746" cy="1149285"/>
      </dsp:txXfrm>
    </dsp:sp>
    <dsp:sp modelId="{1FCA687D-F582-4EE6-8876-F2141F53EF15}">
      <dsp:nvSpPr>
        <dsp:cNvPr id="0" name=""/>
        <dsp:cNvSpPr/>
      </dsp:nvSpPr>
      <dsp:spPr>
        <a:xfrm>
          <a:off x="0" y="2941087"/>
          <a:ext cx="9450316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92CDCE-036A-4DC1-A37F-1A43B04BCF80}">
      <dsp:nvSpPr>
        <dsp:cNvPr id="0" name=""/>
        <dsp:cNvSpPr/>
      </dsp:nvSpPr>
      <dsp:spPr>
        <a:xfrm>
          <a:off x="452221" y="1825658"/>
          <a:ext cx="8998094" cy="16240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040" tIns="0" rIns="25004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Освоение новой системной предметности в учебной деятельности с элементами исследования при усилении коллективно – индивидуальной творческой самостоятельности</a:t>
          </a:r>
          <a:endParaRPr lang="ru-RU" sz="2400" b="1" kern="1200" dirty="0"/>
        </a:p>
      </dsp:txBody>
      <dsp:txXfrm>
        <a:off x="531502" y="1904939"/>
        <a:ext cx="8839532" cy="1465507"/>
      </dsp:txXfrm>
    </dsp:sp>
    <dsp:sp modelId="{BE642064-B6E8-4793-B41F-0B31B532F49B}">
      <dsp:nvSpPr>
        <dsp:cNvPr id="0" name=""/>
        <dsp:cNvSpPr/>
      </dsp:nvSpPr>
      <dsp:spPr>
        <a:xfrm>
          <a:off x="0" y="4675801"/>
          <a:ext cx="9450316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958142-F9A3-4E29-8B77-66B2D58B8169}">
      <dsp:nvSpPr>
        <dsp:cNvPr id="0" name=""/>
        <dsp:cNvSpPr/>
      </dsp:nvSpPr>
      <dsp:spPr>
        <a:xfrm>
          <a:off x="451750" y="3828487"/>
          <a:ext cx="8992825" cy="12753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040" tIns="0" rIns="25004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Опробование освоенных способов действий в широких (</a:t>
          </a:r>
          <a:r>
            <a:rPr lang="ru-RU" sz="3200" b="1" kern="1200" dirty="0" err="1" smtClean="0"/>
            <a:t>межтемных</a:t>
          </a:r>
          <a:r>
            <a:rPr lang="ru-RU" sz="3200" b="1" kern="1200" dirty="0" smtClean="0"/>
            <a:t> и </a:t>
          </a:r>
          <a:r>
            <a:rPr lang="ru-RU" sz="3200" b="1" kern="1200" dirty="0" err="1" smtClean="0"/>
            <a:t>межпредметных</a:t>
          </a:r>
          <a:r>
            <a:rPr lang="ru-RU" sz="3200" b="1" kern="1200" dirty="0" smtClean="0"/>
            <a:t>) задачах контекстах</a:t>
          </a:r>
          <a:endParaRPr lang="ru-RU" sz="3200" b="1" kern="1200" dirty="0"/>
        </a:p>
      </dsp:txBody>
      <dsp:txXfrm>
        <a:off x="514008" y="3890745"/>
        <a:ext cx="8868309" cy="1150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97B5-06CC-408C-8592-B373C91B0E2A}" type="datetimeFigureOut">
              <a:rPr lang="ru-RU" smtClean="0"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1D31-F300-4DB6-AA77-FAFBA38B1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7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97B5-06CC-408C-8592-B373C91B0E2A}" type="datetimeFigureOut">
              <a:rPr lang="ru-RU" smtClean="0"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1D31-F300-4DB6-AA77-FAFBA38B1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82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97B5-06CC-408C-8592-B373C91B0E2A}" type="datetimeFigureOut">
              <a:rPr lang="ru-RU" smtClean="0"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1D31-F300-4DB6-AA77-FAFBA38B1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358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97B5-06CC-408C-8592-B373C91B0E2A}" type="datetimeFigureOut">
              <a:rPr lang="ru-RU" smtClean="0"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1D31-F300-4DB6-AA77-FAFBA38B1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15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97B5-06CC-408C-8592-B373C91B0E2A}" type="datetimeFigureOut">
              <a:rPr lang="ru-RU" smtClean="0"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1D31-F300-4DB6-AA77-FAFBA38B1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48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97B5-06CC-408C-8592-B373C91B0E2A}" type="datetimeFigureOut">
              <a:rPr lang="ru-RU" smtClean="0"/>
              <a:t>28.01.2018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1D31-F300-4DB6-AA77-FAFBA38B1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55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97B5-06CC-408C-8592-B373C91B0E2A}" type="datetimeFigureOut">
              <a:rPr lang="ru-RU" smtClean="0"/>
              <a:t>28.01.2018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1D31-F300-4DB6-AA77-FAFBA38B1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549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97B5-06CC-408C-8592-B373C91B0E2A}" type="datetimeFigureOut">
              <a:rPr lang="ru-RU" smtClean="0"/>
              <a:t>28.01.2018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1D31-F300-4DB6-AA77-FAFBA38B1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346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97B5-06CC-408C-8592-B373C91B0E2A}" type="datetimeFigureOut">
              <a:rPr lang="ru-RU" smtClean="0"/>
              <a:t>28.01.2018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1D31-F300-4DB6-AA77-FAFBA38B1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9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97B5-06CC-408C-8592-B373C91B0E2A}" type="datetimeFigureOut">
              <a:rPr lang="ru-RU" smtClean="0"/>
              <a:t>28.01.2018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1D31-F300-4DB6-AA77-FAFBA38B1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292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97B5-06CC-408C-8592-B373C91B0E2A}" type="datetimeFigureOut">
              <a:rPr lang="ru-RU" smtClean="0"/>
              <a:t>28.01.2018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1D31-F300-4DB6-AA77-FAFBA38B1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424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797B5-06CC-408C-8592-B373C91B0E2A}" type="datetimeFigureOut">
              <a:rPr lang="ru-RU" smtClean="0"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11D31-F300-4DB6-AA77-FAFBA38B1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28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899" y="286603"/>
            <a:ext cx="11054686" cy="327795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Воспитательные возможности экспериментального курса физики в системе развивающего обучения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5-6 классах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46961" y="4898575"/>
            <a:ext cx="4758520" cy="1655762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Овсянникова А.А., учитель физики высшей категории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Лицей № 87 имени Л. И Новиковой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www.equerto.com/wp-content/uploads/2013/11/scho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2" y="3351483"/>
            <a:ext cx="4670019" cy="320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70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609" y="18045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 к результатам изучения курса физики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39486" y="982802"/>
            <a:ext cx="3926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Личностные результаты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32262" y="1651378"/>
            <a:ext cx="11278737" cy="2706308"/>
          </a:xfrm>
          <a:prstGeom prst="flowChartAlternateProcess">
            <a:avLst/>
          </a:pr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32261" y="4661625"/>
            <a:ext cx="11278737" cy="1619070"/>
          </a:xfrm>
          <a:prstGeom prst="flowChartAlternateProcess">
            <a:avLst/>
          </a:pr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64873" y="1853892"/>
            <a:ext cx="107530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устойчивый познавательный интерес, проявляющийся в: инициативном опробовании изученных на уроках физики способов; самостоятельном информационном поиске; постановке реальных и мысленных экспериментов; поиске возможных переносов физических знаний в другие учебные предметы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83608" y="5009495"/>
            <a:ext cx="107530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spcBef>
                <a:spcPts val="1875"/>
              </a:spcBef>
              <a:spcAft>
                <a:spcPts val="1875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способность продолжать изучение физики, осуществляя сознательный выбор своей индивидуальной траектории учения.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53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609" y="18045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 к результатам изучения курса физики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39486" y="982802"/>
            <a:ext cx="3926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Личностные результаты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32262" y="1651378"/>
            <a:ext cx="11278737" cy="3267126"/>
          </a:xfrm>
          <a:prstGeom prst="flowChartAlternateProcess">
            <a:avLst/>
          </a:pr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64613" y="1809961"/>
            <a:ext cx="1081403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spcBef>
                <a:spcPts val="1875"/>
              </a:spcBef>
              <a:spcAft>
                <a:spcPts val="1875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учебная самостоятельность, выражающаяся в систематическом удержании учебных целей в действии, в развитой контрольно-оценочной деятельности, в критическом отношении к получаемой извне информации, в поиске обоснований и опровержений высказываемых другими точек зрения, в умении предъявить свои знания позиционно – т. е. с учетом разных взглядов по данному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вопросу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75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609" y="18045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 к результатам изучения курса физики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40192" y="3223054"/>
            <a:ext cx="8126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Метапредметные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5766" y="1775282"/>
            <a:ext cx="74018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Личностные результаты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2519" y="4578493"/>
            <a:ext cx="6910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Предметные  результаты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871681" y="4196337"/>
            <a:ext cx="7263990" cy="0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06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609" y="18045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 к результатам изучения курса физики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77334" y="982802"/>
            <a:ext cx="4804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Метапредметные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результаты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32262" y="1651378"/>
            <a:ext cx="11278737" cy="2242705"/>
          </a:xfrm>
          <a:prstGeom prst="flowChartAlternateProcess">
            <a:avLst/>
          </a:pr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32261" y="4351283"/>
            <a:ext cx="11278737" cy="1929412"/>
          </a:xfrm>
          <a:prstGeom prst="flowChartAlternateProcess">
            <a:avLst/>
          </a:pr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51186" y="1951672"/>
            <a:ext cx="106007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способность регулировать свою познавательную и учебную деятельность: формулировать вопрос в проблемной ситуации, искать способы действия для решения новой задачи, контролировать и оценивать ход уяснения содержания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1262" y="4464813"/>
            <a:ext cx="106007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описание различными способами физических явлений (процессов) с выделением начального и конечного состояния, действия, существенных условий; различение в опыте реально наблюдаемого и предполагаемого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4750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609" y="18045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 к результатам изучения курса физики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39486" y="982802"/>
            <a:ext cx="4804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Метапредметные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результаты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32262" y="1651378"/>
            <a:ext cx="11278737" cy="2706308"/>
          </a:xfrm>
          <a:prstGeom prst="flowChartAlternateProcess">
            <a:avLst/>
          </a:pr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32261" y="4661625"/>
            <a:ext cx="11278737" cy="1619070"/>
          </a:xfrm>
          <a:prstGeom prst="flowChartAlternateProcess">
            <a:avLst/>
          </a:pr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93532" y="1814248"/>
            <a:ext cx="106995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понимание трудностей и ограничений экспериментального метода изучения природы, недостатки индуктивного подхода; различение процедур схематизации явления (процесса) и построения модели его причин (сущности), факта и объяснительной гипотезы; установка на поиск мысленного эксперимента, позволяющего предсказать последствия принятия гипотезы о сущности явления</a:t>
            </a:r>
            <a:endParaRPr lang="ru-RU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31" y="4661625"/>
            <a:ext cx="10809889" cy="1619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1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609" y="18045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 к результатам изучения курса физики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39486" y="982802"/>
            <a:ext cx="4804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Метапредметные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результаты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32262" y="1651378"/>
            <a:ext cx="11278737" cy="2706308"/>
          </a:xfrm>
          <a:prstGeom prst="flowChartAlternateProcess">
            <a:avLst/>
          </a:pr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32261" y="4661625"/>
            <a:ext cx="11278737" cy="1619070"/>
          </a:xfrm>
          <a:prstGeom prst="flowChartAlternateProcess">
            <a:avLst/>
          </a:pr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66" y="1970690"/>
            <a:ext cx="10887448" cy="181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77918" y="4870995"/>
            <a:ext cx="10830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аналитическое и графическое описание выявленных закономерностей; выполнение и понимание смысла операций, связанных с процедурами усреднения, аппроксимации, интерполяции, экстраполяции</a:t>
            </a:r>
          </a:p>
        </p:txBody>
      </p:sp>
    </p:spTree>
    <p:extLst>
      <p:ext uri="{BB962C8B-B14F-4D97-AF65-F5344CB8AC3E}">
        <p14:creationId xmlns:p14="http://schemas.microsoft.com/office/powerpoint/2010/main" val="79935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609" y="18045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 к результатам изучения курса физики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39486" y="982802"/>
            <a:ext cx="4804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Метапредметные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результаты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32262" y="1651378"/>
            <a:ext cx="11278737" cy="2706308"/>
          </a:xfrm>
          <a:prstGeom prst="flowChartAlternateProcess">
            <a:avLst/>
          </a:pr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35421" y="1881147"/>
            <a:ext cx="103369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умение осуществлять информационный поиск для решения задач в учебной, справочной, </a:t>
            </a:r>
            <a:r>
              <a:rPr lang="ru-RU" sz="2800" dirty="0" smtClean="0">
                <a:latin typeface="Times New Roman"/>
                <a:ea typeface="Times New Roman"/>
              </a:rPr>
              <a:t>научно – популярной л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в сети Интернет, других поисковых системах; умение работать с информацией, представленной в разнообразных знаковых формах (тексты, схемы, таблицы, графики, диаграммы и пр.)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6801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14" y="0"/>
            <a:ext cx="11277600" cy="685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9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819" y="-1616174"/>
            <a:ext cx="7128353" cy="84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1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447" y="0"/>
            <a:ext cx="5938019" cy="84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1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8680" y="16043"/>
            <a:ext cx="9144000" cy="1011237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ФИЗИКА 6(5) – 9 классы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680" y="1087438"/>
            <a:ext cx="9144000" cy="2173922"/>
          </a:xfrm>
        </p:spPr>
        <p:txBody>
          <a:bodyPr>
            <a:normAutofit/>
          </a:bodyPr>
          <a:lstStyle/>
          <a:p>
            <a:r>
              <a:rPr lang="ru-RU" b="1" dirty="0" smtClean="0"/>
              <a:t>Открытый институт Развивающее образование (образовательная система Д.Б. </a:t>
            </a:r>
            <a:r>
              <a:rPr lang="ru-RU" b="1" dirty="0" err="1" smtClean="0"/>
              <a:t>Эльконина</a:t>
            </a:r>
            <a:r>
              <a:rPr lang="ru-RU" b="1" dirty="0" smtClean="0"/>
              <a:t> – В.В. Давыдова)</a:t>
            </a:r>
          </a:p>
          <a:p>
            <a:r>
              <a:rPr lang="ru-RU" b="1" dirty="0" smtClean="0"/>
              <a:t>Некоммерческое партнерство «Авторский клуб»</a:t>
            </a:r>
          </a:p>
          <a:p>
            <a:r>
              <a:rPr lang="en-US" b="1" dirty="0" smtClean="0"/>
              <a:t>www.author-club.org </a:t>
            </a:r>
            <a:endParaRPr lang="ru-RU" b="1" dirty="0" smtClean="0"/>
          </a:p>
          <a:p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347401" y="2413318"/>
            <a:ext cx="4366878" cy="28346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92922" y="3354640"/>
            <a:ext cx="4267200" cy="27363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58328" y="3491071"/>
            <a:ext cx="3959219" cy="246348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83490" y="6211669"/>
            <a:ext cx="2575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Львовский Владимир 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Александрович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490" y="3123339"/>
            <a:ext cx="2983230" cy="298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ovsjannikovaaa\Pictures\ControlCenter4\Scan\CCI18042016_00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902" y="0"/>
            <a:ext cx="5940425" cy="8474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372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144" y="0"/>
            <a:ext cx="9049976" cy="678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1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89141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3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0" y="2286794"/>
            <a:ext cx="457200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5923" cy="6926943"/>
          </a:xfrm>
          <a:prstGeom prst="rect">
            <a:avLst/>
          </a:prstGeom>
        </p:spPr>
      </p:pic>
      <p:pic>
        <p:nvPicPr>
          <p:cNvPr id="1026" name="Picture 2" descr="http://www.fio.vrn.ru/2005/12/!Physics/2/image/index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42" y="3807504"/>
            <a:ext cx="3918857" cy="29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70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050" name="Picture 2" descr="http://detskieradosti.ru/_ld/296/9291398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94" y="3788229"/>
            <a:ext cx="3906981" cy="30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62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8" y="0"/>
            <a:ext cx="8960152" cy="67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0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229" y="-217714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5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657" y="0"/>
            <a:ext cx="8984342" cy="673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076" y="-101600"/>
            <a:ext cx="8863389" cy="664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9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905" y="-1"/>
            <a:ext cx="8902094" cy="667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9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50" y="0"/>
            <a:ext cx="9214832" cy="691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ovsjannikovaaa\Pictures\ControlCenter4\Scan\CCI18042016_000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01" y="-866412"/>
            <a:ext cx="5940425" cy="8474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30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229" y="0"/>
            <a:ext cx="8911770" cy="668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6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200" y="0"/>
            <a:ext cx="115678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Roboto-Regular"/>
              </a:rPr>
              <a:t>Воспитательные задачи </a:t>
            </a:r>
            <a:r>
              <a:rPr lang="ru-RU" sz="3600" dirty="0" smtClean="0">
                <a:solidFill>
                  <a:srgbClr val="000000"/>
                </a:solidFill>
                <a:latin typeface="Roboto-Regular"/>
              </a:rPr>
              <a:t>курса включают формирование </a:t>
            </a:r>
            <a:r>
              <a:rPr lang="ru-RU" sz="3600" dirty="0">
                <a:solidFill>
                  <a:srgbClr val="000000"/>
                </a:solidFill>
                <a:latin typeface="Roboto-Regular"/>
              </a:rPr>
              <a:t>у школьников на основе научных знаний мировоззрения, системы взглядов на законы развития природы, </a:t>
            </a:r>
            <a:r>
              <a:rPr lang="ru-RU" sz="3600" dirty="0" smtClean="0">
                <a:solidFill>
                  <a:srgbClr val="000000"/>
                </a:solidFill>
                <a:latin typeface="Roboto-Regular"/>
              </a:rPr>
              <a:t>общества </a:t>
            </a:r>
            <a:r>
              <a:rPr lang="ru-RU" sz="3600" dirty="0">
                <a:solidFill>
                  <a:srgbClr val="000000"/>
                </a:solidFill>
                <a:latin typeface="Roboto-Regular"/>
              </a:rPr>
              <a:t>и </a:t>
            </a:r>
            <a:r>
              <a:rPr lang="ru-RU" sz="3600" dirty="0" smtClean="0">
                <a:solidFill>
                  <a:srgbClr val="000000"/>
                </a:solidFill>
                <a:latin typeface="Roboto-Regular"/>
              </a:rPr>
              <a:t>мышления, </a:t>
            </a:r>
            <a:r>
              <a:rPr lang="ru-RU" sz="3600" dirty="0">
                <a:solidFill>
                  <a:srgbClr val="000000"/>
                </a:solidFill>
                <a:latin typeface="Roboto-Regular"/>
              </a:rPr>
              <a:t>способности отстаивать свои убеждения</a:t>
            </a:r>
            <a:r>
              <a:rPr lang="ru-RU" sz="3600" dirty="0" smtClean="0">
                <a:solidFill>
                  <a:srgbClr val="000000"/>
                </a:solidFill>
                <a:latin typeface="Roboto-Regular"/>
              </a:rPr>
              <a:t>.</a:t>
            </a:r>
          </a:p>
          <a:p>
            <a:r>
              <a:rPr lang="ru-RU" sz="3600" dirty="0" smtClean="0">
                <a:solidFill>
                  <a:srgbClr val="000000"/>
                </a:solidFill>
                <a:latin typeface="Roboto-Regular"/>
              </a:rPr>
              <a:t> 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112" y="2888343"/>
            <a:ext cx="5955974" cy="396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15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172" y="142466"/>
            <a:ext cx="117511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Roboto-Regular"/>
              </a:rPr>
              <a:t>Задачи курса  предполагают развитие у школьников в процессе учебной деятельности  трудолюбия, </a:t>
            </a:r>
            <a:r>
              <a:rPr lang="ru-RU" sz="3600" dirty="0" smtClean="0">
                <a:solidFill>
                  <a:srgbClr val="000000"/>
                </a:solidFill>
                <a:latin typeface="Roboto-Regular"/>
              </a:rPr>
              <a:t>воли, настойчивости</a:t>
            </a:r>
            <a:r>
              <a:rPr lang="ru-RU" sz="3600" dirty="0">
                <a:solidFill>
                  <a:srgbClr val="000000"/>
                </a:solidFill>
                <a:latin typeface="Roboto-Regular"/>
              </a:rPr>
              <a:t>, целеустремленности, прилежания, сознательной дисциплины, умения доводить дело до конца, честности, критичности в отношении самого себя, самостоятельности и ответственности.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178" y="3626929"/>
            <a:ext cx="5509122" cy="286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55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6" y="-159709"/>
            <a:ext cx="9356943" cy="701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0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8913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8099" name="Rectangle 3"/>
          <p:cNvSpPr>
            <a:spLocks noGrp="1" noChangeArrowheads="1"/>
          </p:cNvSpPr>
          <p:nvPr>
            <p:ph type="title"/>
          </p:nvPr>
        </p:nvSpPr>
        <p:spPr>
          <a:xfrm>
            <a:off x="2640014" y="44450"/>
            <a:ext cx="7272337" cy="850900"/>
          </a:xfrm>
        </p:spPr>
        <p:txBody>
          <a:bodyPr/>
          <a:lstStyle/>
          <a:p>
            <a:r>
              <a:rPr lang="ru-RU" altLang="ru-RU" sz="4000" b="1">
                <a:solidFill>
                  <a:srgbClr val="993300"/>
                </a:solidFill>
              </a:rPr>
              <a:t>Наука и Жизнь</a:t>
            </a:r>
          </a:p>
        </p:txBody>
      </p:sp>
      <p:sp>
        <p:nvSpPr>
          <p:cNvPr id="3881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836057" y="5682344"/>
            <a:ext cx="8229600" cy="10795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b="1" dirty="0">
                <a:solidFill>
                  <a:srgbClr val="1E5A96"/>
                </a:solidFill>
              </a:rPr>
              <a:t>Научные и житейские знания не должны жить «на параллельных путях»</a:t>
            </a:r>
          </a:p>
        </p:txBody>
      </p:sp>
      <p:pic>
        <p:nvPicPr>
          <p:cNvPr id="388102" name="Picture 6" descr="i?id=393802758-43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603" y="765176"/>
            <a:ext cx="9188397" cy="478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18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795" y="0"/>
            <a:ext cx="8614547" cy="646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5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5736" y="113770"/>
            <a:ext cx="9042780" cy="1325563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Линии учебной деятельности</a:t>
            </a:r>
            <a:endParaRPr lang="ru-RU" sz="4800" b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630539418"/>
              </p:ext>
            </p:extLst>
          </p:nvPr>
        </p:nvGraphicFramePr>
        <p:xfrm>
          <a:off x="838200" y="1439333"/>
          <a:ext cx="945031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972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609" y="18045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 к результатам изучения курса физики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40192" y="3223054"/>
            <a:ext cx="8126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Метапредметные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5766" y="1775282"/>
            <a:ext cx="74018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Личностные результаты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2519" y="4578493"/>
            <a:ext cx="6910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Предметные  результаты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783609" y="2698612"/>
            <a:ext cx="7263990" cy="0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63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609" y="18045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 к результатам изучения курса физики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39486" y="982802"/>
            <a:ext cx="3926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Личностные результаты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32262" y="1651378"/>
            <a:ext cx="11278737" cy="2706308"/>
          </a:xfrm>
          <a:prstGeom prst="flowChartAlternateProcess">
            <a:avLst/>
          </a:pr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83608" y="1680030"/>
            <a:ext cx="110273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уважительное отношение к истории физики и к людям, причастным к созданию физической науки;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понимание культурно-исторической обусловленности способов решения технических и духовно-практических задач средствами физики; осознание значимости комплекса физических наук для решения современных задач, стоящих перед человеком (человечеством)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83610" y="4870996"/>
            <a:ext cx="107683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spcBef>
                <a:spcPts val="1875"/>
              </a:spcBef>
              <a:spcAft>
                <a:spcPts val="1875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отношение к физике как основе решения задачи оптимизации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природопользования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(построения целесообразного, безопасного и экологического поведения человека)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32261" y="4661625"/>
            <a:ext cx="11278737" cy="1619070"/>
          </a:xfrm>
          <a:prstGeom prst="flowChartAlternateProcess">
            <a:avLst/>
          </a:pr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77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602</Words>
  <Application>Microsoft Office PowerPoint</Application>
  <PresentationFormat>Широкоэкранный</PresentationFormat>
  <Paragraphs>50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Roboto-Regular</vt:lpstr>
      <vt:lpstr>Times New Roman</vt:lpstr>
      <vt:lpstr>Тема Office</vt:lpstr>
      <vt:lpstr>Воспитательные возможности экспериментального курса физики в системе развивающего обучения  в 5-6 классах</vt:lpstr>
      <vt:lpstr>ФИЗИКА 6(5) – 9 классы</vt:lpstr>
      <vt:lpstr>Презентация PowerPoint</vt:lpstr>
      <vt:lpstr>Презентация PowerPoint</vt:lpstr>
      <vt:lpstr>Наука и Жизнь</vt:lpstr>
      <vt:lpstr>Презентация PowerPoint</vt:lpstr>
      <vt:lpstr>Линии учебной деятельности</vt:lpstr>
      <vt:lpstr>Требования к результатам изучения курса физики </vt:lpstr>
      <vt:lpstr>Требования к результатам изучения курса физики </vt:lpstr>
      <vt:lpstr>Требования к результатам изучения курса физики </vt:lpstr>
      <vt:lpstr>Требования к результатам изучения курса физики </vt:lpstr>
      <vt:lpstr>Требования к результатам изучения курса физики </vt:lpstr>
      <vt:lpstr>Требования к результатам изучения курса физики </vt:lpstr>
      <vt:lpstr>Требования к результатам изучения курса физики </vt:lpstr>
      <vt:lpstr>Требования к результатам изучения курса физики </vt:lpstr>
      <vt:lpstr>Требования к результатам изучения курса физики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Изучение физики в 5 классе в системе развивающего обучения: физический эксперимент</dc:title>
  <dc:creator>Александра Овсянникова</dc:creator>
  <cp:lastModifiedBy>Александра Овсянникова</cp:lastModifiedBy>
  <cp:revision>41</cp:revision>
  <dcterms:created xsi:type="dcterms:W3CDTF">2016-04-12T17:56:40Z</dcterms:created>
  <dcterms:modified xsi:type="dcterms:W3CDTF">2018-01-28T17:43:04Z</dcterms:modified>
</cp:coreProperties>
</file>