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51" r:id="rId3"/>
    <p:sldId id="350" r:id="rId4"/>
    <p:sldId id="257" r:id="rId5"/>
    <p:sldId id="258" r:id="rId6"/>
    <p:sldId id="259" r:id="rId7"/>
    <p:sldId id="303" r:id="rId8"/>
    <p:sldId id="333" r:id="rId9"/>
    <p:sldId id="329" r:id="rId10"/>
    <p:sldId id="334" r:id="rId11"/>
    <p:sldId id="330" r:id="rId12"/>
    <p:sldId id="335" r:id="rId13"/>
    <p:sldId id="336" r:id="rId14"/>
    <p:sldId id="265" r:id="rId15"/>
    <p:sldId id="313" r:id="rId16"/>
    <p:sldId id="317" r:id="rId17"/>
    <p:sldId id="262" r:id="rId18"/>
    <p:sldId id="316" r:id="rId19"/>
    <p:sldId id="338" r:id="rId20"/>
    <p:sldId id="339" r:id="rId21"/>
    <p:sldId id="340" r:id="rId22"/>
    <p:sldId id="341" r:id="rId23"/>
    <p:sldId id="342" r:id="rId24"/>
    <p:sldId id="346" r:id="rId25"/>
    <p:sldId id="345" r:id="rId26"/>
    <p:sldId id="266" r:id="rId27"/>
    <p:sldId id="267" r:id="rId28"/>
    <p:sldId id="268" r:id="rId29"/>
    <p:sldId id="269" r:id="rId30"/>
    <p:sldId id="319" r:id="rId31"/>
    <p:sldId id="322" r:id="rId32"/>
    <p:sldId id="290" r:id="rId33"/>
    <p:sldId id="291" r:id="rId34"/>
    <p:sldId id="344" r:id="rId35"/>
    <p:sldId id="320" r:id="rId36"/>
    <p:sldId id="337" r:id="rId37"/>
    <p:sldId id="348" r:id="rId38"/>
    <p:sldId id="273" r:id="rId39"/>
    <p:sldId id="349" r:id="rId40"/>
    <p:sldId id="347" r:id="rId41"/>
    <p:sldId id="274" r:id="rId42"/>
    <p:sldId id="275" r:id="rId43"/>
    <p:sldId id="276" r:id="rId44"/>
    <p:sldId id="278" r:id="rId45"/>
    <p:sldId id="307" r:id="rId46"/>
    <p:sldId id="29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D16681-7767-40E2-BCA4-F04EFDB41E65}"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DE186D-599B-4956-AD2E-2072C64B3F6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16681-7767-40E2-BCA4-F04EFDB41E65}" type="datetimeFigureOut">
              <a:rPr lang="ru-RU" smtClean="0"/>
              <a:pPr/>
              <a:t>27.03.2018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E186D-599B-4956-AD2E-2072C64B3F6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tass.ru/ekonomika/2646987"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vseshkolam.ru/assets/art/icons/icon_366_view.jpg"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tass.ru/info/2205534"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tass.ru/tek/255155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tass.ru/obschestvo/4130719"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um.dk/en/~/media/UM/English-site/Documents/Politics-and-diplomacy/Arktis_Rapport_UK_210x270_Final_Web.ashx"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regnum.ru/pictures/2385195/3.html" TargetMode="Externa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regnum.ru/pictures/2282301/2.html"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hyperlink" Target="http://tass.ru/obschestvo/4942296" TargetMode="External"/><Relationship Id="rId3" Type="http://schemas.openxmlformats.org/officeDocument/2006/relationships/hyperlink" Target="http://tass.ru/tek/2551550" TargetMode="External"/><Relationship Id="rId7" Type="http://schemas.openxmlformats.org/officeDocument/2006/relationships/hyperlink" Target="https://regnum.ru/news/polit/2392233.html" TargetMode="External"/><Relationship Id="rId2" Type="http://schemas.openxmlformats.org/officeDocument/2006/relationships/hyperlink" Target="http://tass.ru/info/2649335" TargetMode="External"/><Relationship Id="rId1" Type="http://schemas.openxmlformats.org/officeDocument/2006/relationships/slideLayout" Target="../slideLayouts/slideLayout4.xml"/><Relationship Id="rId6" Type="http://schemas.openxmlformats.org/officeDocument/2006/relationships/hyperlink" Target="https://regnum.ru/news/2282301.html" TargetMode="External"/><Relationship Id="rId5" Type="http://schemas.openxmlformats.org/officeDocument/2006/relationships/hyperlink" Target="http://tass.ru/info/895685" TargetMode="External"/><Relationship Id="rId4" Type="http://schemas.openxmlformats.org/officeDocument/2006/relationships/hyperlink" Target="http://tass.ru/ekonomika/2646987" TargetMode="External"/><Relationship Id="rId9"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norge.ru/file/mod_news/1006/olje.jpg"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Кому принадлежит Арктика ?</a:t>
            </a:r>
            <a:endParaRPr lang="ru-RU" dirty="0"/>
          </a:p>
        </p:txBody>
      </p:sp>
      <p:sp>
        <p:nvSpPr>
          <p:cNvPr id="4" name="Содержимое 3"/>
          <p:cNvSpPr>
            <a:spLocks noGrp="1"/>
          </p:cNvSpPr>
          <p:nvPr>
            <p:ph sz="half" idx="1"/>
          </p:nvPr>
        </p:nvSpPr>
        <p:spPr>
          <a:xfrm>
            <a:off x="457200" y="1484784"/>
            <a:ext cx="3754760" cy="4641379"/>
          </a:xfrm>
        </p:spPr>
        <p:txBody>
          <a:bodyPr>
            <a:normAutofit fontScale="92500" lnSpcReduction="20000"/>
          </a:bodyPr>
          <a:lstStyle/>
          <a:p>
            <a:pPr>
              <a:buNone/>
            </a:pPr>
            <a:r>
              <a:rPr lang="ru-RU" dirty="0" smtClean="0"/>
              <a:t>Учебный проект по обществознанию</a:t>
            </a:r>
          </a:p>
          <a:p>
            <a:pPr>
              <a:buNone/>
            </a:pPr>
            <a:r>
              <a:rPr lang="ru-RU" dirty="0" smtClean="0"/>
              <a:t>выполнен группой учащихся 10 класса МБОУ «Лицей№87 имени Л.И.Новиковой»</a:t>
            </a:r>
          </a:p>
          <a:p>
            <a:pPr>
              <a:buNone/>
            </a:pPr>
            <a:r>
              <a:rPr lang="ru-RU" b="1" dirty="0" smtClean="0"/>
              <a:t>Руководитель:</a:t>
            </a:r>
          </a:p>
          <a:p>
            <a:pPr>
              <a:buNone/>
            </a:pPr>
            <a:r>
              <a:rPr lang="ru-RU" dirty="0" smtClean="0"/>
              <a:t>учитель истории и обществознания </a:t>
            </a:r>
          </a:p>
          <a:p>
            <a:pPr>
              <a:buNone/>
            </a:pPr>
            <a:r>
              <a:rPr lang="ru-RU" dirty="0" smtClean="0"/>
              <a:t>Светлана Викторовна </a:t>
            </a:r>
            <a:r>
              <a:rPr lang="ru-RU" dirty="0" err="1" smtClean="0"/>
              <a:t>Кулева</a:t>
            </a:r>
            <a:endParaRPr lang="ru-RU" dirty="0" smtClean="0"/>
          </a:p>
          <a:p>
            <a:endParaRPr lang="ru-RU" dirty="0"/>
          </a:p>
        </p:txBody>
      </p:sp>
      <p:pic>
        <p:nvPicPr>
          <p:cNvPr id="6" name="Picture 1" descr="C:\Users\Светлана Викторовна\Desktop\картинки по арктике 23 03\карта арктика6.jpg"/>
          <p:cNvPicPr>
            <a:picLocks noGrp="1" noChangeAspect="1" noChangeArrowheads="1"/>
          </p:cNvPicPr>
          <p:nvPr>
            <p:ph sz="half" idx="2"/>
          </p:nvPr>
        </p:nvPicPr>
        <p:blipFill>
          <a:blip r:embed="rId2" cstate="print"/>
          <a:srcRect/>
          <a:stretch>
            <a:fillRect/>
          </a:stretch>
        </p:blipFill>
        <p:spPr bwMode="auto">
          <a:xfrm>
            <a:off x="4355976" y="1556792"/>
            <a:ext cx="4392488" cy="44644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Конвенция ООН по морскому праву 1982г.</a:t>
            </a:r>
            <a:endParaRPr lang="ru-RU" sz="3600" dirty="0"/>
          </a:p>
        </p:txBody>
      </p:sp>
      <p:sp>
        <p:nvSpPr>
          <p:cNvPr id="3" name="Содержимое 2"/>
          <p:cNvSpPr>
            <a:spLocks noGrp="1"/>
          </p:cNvSpPr>
          <p:nvPr>
            <p:ph sz="half" idx="1"/>
          </p:nvPr>
        </p:nvSpPr>
        <p:spPr/>
        <p:txBody>
          <a:bodyPr>
            <a:normAutofit fontScale="85000" lnSpcReduction="20000"/>
          </a:bodyPr>
          <a:lstStyle/>
          <a:p>
            <a:r>
              <a:rPr lang="ru-RU" b="1" dirty="0" smtClean="0"/>
              <a:t>Вопросы использования и освоения различных зон Мирового океана регулируются Конвенцией ООН по морскому праву от 1982 года. На сегодняшний день участниками Конвенции являются 155 стран, в том числе Российская Федерация, Конвенцию ратифицировала ещё 20 лет назад.</a:t>
            </a:r>
            <a:endParaRPr lang="ru-RU" dirty="0" smtClean="0"/>
          </a:p>
          <a:p>
            <a:endParaRPr lang="ru-RU" dirty="0"/>
          </a:p>
        </p:txBody>
      </p:sp>
      <p:pic>
        <p:nvPicPr>
          <p:cNvPr id="5" name="Содержимое 4" descr="https://cdn2.tass.ru/width/333_3412a45b/tass/m2/uploads/i/20160207/4181737.jpg">
            <a:hlinkClick r:id="rId2" tgtFrame="&quot;_blank&quot;"/>
          </p:cNvPr>
          <p:cNvPicPr>
            <a:picLocks noGrp="1"/>
          </p:cNvPicPr>
          <p:nvPr>
            <p:ph sz="half" idx="2"/>
          </p:nvPr>
        </p:nvPicPr>
        <p:blipFill>
          <a:blip r:embed="rId3" cstate="print"/>
          <a:srcRect/>
          <a:stretch>
            <a:fillRect/>
          </a:stretch>
        </p:blipFill>
        <p:spPr bwMode="auto">
          <a:xfrm>
            <a:off x="4355976" y="4265713"/>
            <a:ext cx="4038600" cy="2592287"/>
          </a:xfrm>
          <a:prstGeom prst="rect">
            <a:avLst/>
          </a:prstGeom>
          <a:noFill/>
          <a:ln w="9525">
            <a:noFill/>
            <a:miter lim="800000"/>
            <a:headEnd/>
            <a:tailEnd/>
          </a:ln>
        </p:spPr>
      </p:pic>
      <p:pic>
        <p:nvPicPr>
          <p:cNvPr id="6" name="Picture 2" descr="C:\Users\Светлана Викторовна\Desktop\картинки по арктике 23 03\полярники.jpg"/>
          <p:cNvPicPr>
            <a:picLocks noChangeAspect="1" noChangeArrowheads="1"/>
          </p:cNvPicPr>
          <p:nvPr/>
        </p:nvPicPr>
        <p:blipFill>
          <a:blip r:embed="rId4" cstate="print"/>
          <a:srcRect/>
          <a:stretch>
            <a:fillRect/>
          </a:stretch>
        </p:blipFill>
        <p:spPr bwMode="auto">
          <a:xfrm>
            <a:off x="4499992" y="1988840"/>
            <a:ext cx="2619375" cy="1743075"/>
          </a:xfrm>
          <a:prstGeom prst="rect">
            <a:avLst/>
          </a:prstGeom>
          <a:noFill/>
        </p:spPr>
      </p:pic>
      <p:pic>
        <p:nvPicPr>
          <p:cNvPr id="7" name="Picture 1" descr="C:\Users\Светлана Викторовна\Desktop\картинки по арктике 23 03\коренные1.jpg"/>
          <p:cNvPicPr>
            <a:picLocks noChangeAspect="1" noChangeArrowheads="1"/>
          </p:cNvPicPr>
          <p:nvPr/>
        </p:nvPicPr>
        <p:blipFill>
          <a:blip r:embed="rId5" cstate="print"/>
          <a:srcRect/>
          <a:stretch>
            <a:fillRect/>
          </a:stretch>
        </p:blipFill>
        <p:spPr bwMode="auto">
          <a:xfrm>
            <a:off x="6084168" y="2852936"/>
            <a:ext cx="2880320" cy="20882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Что такое арктический континентальный шельф</a:t>
            </a:r>
            <a:endParaRPr lang="ru-RU" sz="3200" b="1" dirty="0"/>
          </a:p>
        </p:txBody>
      </p:sp>
      <p:sp>
        <p:nvSpPr>
          <p:cNvPr id="3" name="Содержимое 2"/>
          <p:cNvSpPr>
            <a:spLocks noGrp="1"/>
          </p:cNvSpPr>
          <p:nvPr>
            <p:ph idx="1"/>
          </p:nvPr>
        </p:nvSpPr>
        <p:spPr>
          <a:xfrm>
            <a:off x="179512" y="1700808"/>
            <a:ext cx="4896544" cy="4525963"/>
          </a:xfrm>
        </p:spPr>
        <p:txBody>
          <a:bodyPr>
            <a:normAutofit fontScale="62500" lnSpcReduction="20000"/>
          </a:bodyPr>
          <a:lstStyle/>
          <a:p>
            <a:pPr>
              <a:buNone/>
            </a:pPr>
            <a:r>
              <a:rPr lang="ru-RU" b="1" dirty="0" smtClean="0"/>
              <a:t>    	Арктический континентальный шельф – дно океана, являющееся продолжением материка</a:t>
            </a:r>
            <a:r>
              <a:rPr lang="ru-RU" dirty="0" smtClean="0"/>
              <a:t>. </a:t>
            </a:r>
          </a:p>
          <a:p>
            <a:pPr>
              <a:buNone/>
            </a:pPr>
            <a:r>
              <a:rPr lang="ru-RU" dirty="0" smtClean="0"/>
              <a:t>	Его протяженность по Конвенции о континентальном шельфе 1958 года определяется – без ограничений до шельфа противолежащего государства. </a:t>
            </a:r>
          </a:p>
          <a:p>
            <a:pPr>
              <a:buNone/>
            </a:pPr>
            <a:r>
              <a:rPr lang="ru-RU" dirty="0" smtClean="0"/>
              <a:t>	</a:t>
            </a:r>
          </a:p>
          <a:p>
            <a:pPr>
              <a:buNone/>
            </a:pPr>
            <a:r>
              <a:rPr lang="ru-RU" dirty="0" smtClean="0"/>
              <a:t>	Поэтому выдвигая свои претензии на российский шельф, Канада, Дания, Норвегия и США, которые считают себя главными поборниками демократии и защиты основ правового регулирования отношений между государствами, фактически нарушают международное законодательство.</a:t>
            </a:r>
          </a:p>
          <a:p>
            <a:pPr>
              <a:buNone/>
            </a:pPr>
            <a:r>
              <a:rPr lang="ru-RU" b="1" dirty="0" smtClean="0"/>
              <a:t> </a:t>
            </a:r>
            <a:endParaRPr lang="ru-RU" dirty="0" smtClean="0"/>
          </a:p>
          <a:p>
            <a:endParaRPr lang="ru-RU" dirty="0"/>
          </a:p>
        </p:txBody>
      </p:sp>
      <p:pic>
        <p:nvPicPr>
          <p:cNvPr id="4" name="Picture 3" descr="C:\Users\Светлана Викторовна\Desktop\картинки по арктике 23 03\северный полюс.jpg"/>
          <p:cNvPicPr>
            <a:picLocks noChangeAspect="1" noChangeArrowheads="1"/>
          </p:cNvPicPr>
          <p:nvPr/>
        </p:nvPicPr>
        <p:blipFill>
          <a:blip r:embed="rId2" cstate="print"/>
          <a:srcRect/>
          <a:stretch>
            <a:fillRect/>
          </a:stretch>
        </p:blipFill>
        <p:spPr bwMode="auto">
          <a:xfrm>
            <a:off x="4932040" y="3284984"/>
            <a:ext cx="3816424" cy="3024336"/>
          </a:xfrm>
          <a:prstGeom prst="rect">
            <a:avLst/>
          </a:prstGeom>
          <a:noFill/>
        </p:spPr>
      </p:pic>
      <p:pic>
        <p:nvPicPr>
          <p:cNvPr id="5" name="Picture 3" descr="C:\Users\Светлана Викторовна\Desktop\арктика новые фотки\лед и8.jpg"/>
          <p:cNvPicPr>
            <a:picLocks noChangeAspect="1" noChangeArrowheads="1"/>
          </p:cNvPicPr>
          <p:nvPr/>
        </p:nvPicPr>
        <p:blipFill>
          <a:blip r:embed="rId3" cstate="print"/>
          <a:srcRect/>
          <a:stretch>
            <a:fillRect/>
          </a:stretch>
        </p:blipFill>
        <p:spPr bwMode="auto">
          <a:xfrm>
            <a:off x="5292080" y="1196752"/>
            <a:ext cx="3577580" cy="20162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такое континентальный  шельф</a:t>
            </a:r>
            <a:endParaRPr lang="ru-RU" dirty="0"/>
          </a:p>
        </p:txBody>
      </p:sp>
      <p:sp>
        <p:nvSpPr>
          <p:cNvPr id="3" name="Содержимое 2"/>
          <p:cNvSpPr>
            <a:spLocks noGrp="1"/>
          </p:cNvSpPr>
          <p:nvPr>
            <p:ph sz="half" idx="1"/>
          </p:nvPr>
        </p:nvSpPr>
        <p:spPr/>
        <p:txBody>
          <a:bodyPr>
            <a:normAutofit fontScale="62500" lnSpcReduction="20000"/>
          </a:bodyPr>
          <a:lstStyle/>
          <a:p>
            <a:r>
              <a:rPr lang="ru-RU" b="1" dirty="0" smtClean="0"/>
              <a:t>Конвенция ООН по морскому праву определила континентальный шельф прибрежного государства как «морское дно и недра подводных районов, простирающихся за пределы территориального моря на всём протяжении естественного продолжения его сухопутной территории до внешней границы подводной окраины материка или на расстоянии 200 морских миль от исходных линий, от которых отмеряется ширина территориального моря, когда внешняя граница подводной окраины материка не простирается на такое расстояние» (п.1 ст.76).</a:t>
            </a:r>
            <a:endParaRPr lang="ru-RU" dirty="0" smtClean="0"/>
          </a:p>
          <a:p>
            <a:pPr>
              <a:buNone/>
            </a:pPr>
            <a:endParaRPr lang="ru-RU" dirty="0" smtClean="0"/>
          </a:p>
          <a:p>
            <a:endParaRPr lang="ru-RU" dirty="0"/>
          </a:p>
        </p:txBody>
      </p:sp>
      <p:pic>
        <p:nvPicPr>
          <p:cNvPr id="67586" name="Picture 2" descr="C:\Users\Светлана Викторовна\Desktop\арктика новые фотки\арктика природа.jpg"/>
          <p:cNvPicPr>
            <a:picLocks noGrp="1" noChangeAspect="1" noChangeArrowheads="1"/>
          </p:cNvPicPr>
          <p:nvPr>
            <p:ph sz="half" idx="2"/>
          </p:nvPr>
        </p:nvPicPr>
        <p:blipFill>
          <a:blip r:embed="rId2" cstate="print"/>
          <a:srcRect/>
          <a:stretch>
            <a:fillRect/>
          </a:stretch>
        </p:blipFill>
        <p:spPr bwMode="auto">
          <a:xfrm>
            <a:off x="4860032" y="1700808"/>
            <a:ext cx="3888432" cy="36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Что такое континентальный  шельф</a:t>
            </a:r>
            <a:endParaRPr lang="ru-RU" sz="3600" b="1" dirty="0"/>
          </a:p>
        </p:txBody>
      </p:sp>
      <p:sp>
        <p:nvSpPr>
          <p:cNvPr id="3" name="Содержимое 2"/>
          <p:cNvSpPr>
            <a:spLocks noGrp="1"/>
          </p:cNvSpPr>
          <p:nvPr>
            <p:ph idx="1"/>
          </p:nvPr>
        </p:nvSpPr>
        <p:spPr>
          <a:xfrm>
            <a:off x="457200" y="1124744"/>
            <a:ext cx="8229600" cy="5001419"/>
          </a:xfrm>
        </p:spPr>
        <p:txBody>
          <a:bodyPr>
            <a:normAutofit fontScale="62500" lnSpcReduction="20000"/>
          </a:bodyPr>
          <a:lstStyle/>
          <a:p>
            <a:r>
              <a:rPr lang="ru-RU" b="1" i="1" dirty="0" smtClean="0"/>
              <a:t>«В тех случаях, когда окраина материка шельфа прибрежного государства простирается более чем на 200 морских миль, прибрежное государство может относить внешнюю границу своего шельфа за пределы этих самых 200 морских миль с учётом местонахождения и реальной протяженности шельфа, но при всех обстоятельствах внешняя граница континентального шельфа должна находиться не далее 350 морских миль от исходных линий, от которых отмеряется ширина территориального моря, или не далее 100 морских миль от 2500-метровой изобаты, которая представляет собой линию, соединяющую глубины 2500 м» (п.5 ст.76).</a:t>
            </a:r>
            <a:endParaRPr lang="ru-RU" dirty="0" smtClean="0"/>
          </a:p>
          <a:p>
            <a:r>
              <a:rPr lang="ru-RU" dirty="0" smtClean="0"/>
              <a:t> Права прибрежного государства на континентальный шельф не затрагивают правового статуса покрывающих вод и воздушного пространства над ними. Все страны вправе прокладывать подводные кабели и трубопроводы на континентальном шельфе – вне зависимости от того, чьей собственностью этот шельф является. А вот научные исследования в пределах двухсот морских миль на нём могут проводиться только с согласия прибрежного государства.</a:t>
            </a:r>
          </a:p>
          <a:p>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Актуальность старых секторальных границ</a:t>
            </a:r>
            <a:endParaRPr lang="ru-RU" sz="3600" b="1" dirty="0"/>
          </a:p>
        </p:txBody>
      </p:sp>
      <p:sp>
        <p:nvSpPr>
          <p:cNvPr id="3" name="Содержимое 2"/>
          <p:cNvSpPr>
            <a:spLocks noGrp="1"/>
          </p:cNvSpPr>
          <p:nvPr>
            <p:ph sz="half" idx="1"/>
          </p:nvPr>
        </p:nvSpPr>
        <p:spPr/>
        <p:txBody>
          <a:bodyPr>
            <a:normAutofit fontScale="77500" lnSpcReduction="20000"/>
          </a:bodyPr>
          <a:lstStyle/>
          <a:p>
            <a:r>
              <a:rPr lang="ru-RU" b="1" dirty="0"/>
              <a:t>Заявления о том, что секторальный подход устарел, не соответствуют действительности</a:t>
            </a:r>
            <a:r>
              <a:rPr lang="ru-RU" b="1" dirty="0" smtClean="0"/>
              <a:t>.</a:t>
            </a:r>
          </a:p>
          <a:p>
            <a:r>
              <a:rPr lang="ru-RU" b="1" dirty="0" smtClean="0"/>
              <a:t> </a:t>
            </a:r>
            <a:r>
              <a:rPr lang="ru-RU" b="1" dirty="0"/>
              <a:t>В Арктике секторальные границы стали складываться с ХIХ века, с русско-английской конвенции 1825 г. Секторальные границы предусмотрены и русско-американской конвенцией 1867 г. Эти границы никем не оспаривались. </a:t>
            </a:r>
            <a:endParaRPr lang="ru-RU" b="1" dirty="0" smtClean="0"/>
          </a:p>
          <a:p>
            <a:endParaRPr lang="ru-RU" dirty="0"/>
          </a:p>
        </p:txBody>
      </p:sp>
      <p:pic>
        <p:nvPicPr>
          <p:cNvPr id="39937" name="Picture 1" descr="C:\Users\Светлана Викторовна\Desktop\картинки по арктике 23 03\сектора.jpg"/>
          <p:cNvPicPr>
            <a:picLocks noGrp="1" noChangeAspect="1" noChangeArrowheads="1"/>
          </p:cNvPicPr>
          <p:nvPr>
            <p:ph sz="half" idx="2"/>
          </p:nvPr>
        </p:nvPicPr>
        <p:blipFill>
          <a:blip r:embed="rId2" cstate="print"/>
          <a:srcRect/>
          <a:stretch>
            <a:fillRect/>
          </a:stretch>
        </p:blipFill>
        <p:spPr bwMode="auto">
          <a:xfrm>
            <a:off x="4499993" y="1556792"/>
            <a:ext cx="4104456" cy="3600400"/>
          </a:xfrm>
          <a:prstGeom prst="rect">
            <a:avLst/>
          </a:prstGeom>
          <a:noFill/>
        </p:spPr>
      </p:pic>
      <p:pic>
        <p:nvPicPr>
          <p:cNvPr id="39938" name="Picture 2" descr="C:\Users\Светлана Викторовна\Desktop\картинки по арктике 23 03\судно у ледника.jpg"/>
          <p:cNvPicPr>
            <a:picLocks noChangeAspect="1" noChangeArrowheads="1"/>
          </p:cNvPicPr>
          <p:nvPr/>
        </p:nvPicPr>
        <p:blipFill>
          <a:blip r:embed="rId3" cstate="print"/>
          <a:srcRect/>
          <a:stretch>
            <a:fillRect/>
          </a:stretch>
        </p:blipFill>
        <p:spPr bwMode="auto">
          <a:xfrm>
            <a:off x="3203848" y="5229200"/>
            <a:ext cx="4248472" cy="13681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Актуальность старых международных конвенций </a:t>
            </a:r>
            <a:endParaRPr lang="ru-RU" b="1" dirty="0"/>
          </a:p>
        </p:txBody>
      </p:sp>
      <p:pic>
        <p:nvPicPr>
          <p:cNvPr id="64514" name="Picture 2" descr="C:\Users\Светлана Викторовна\Desktop\арктика новые фотки\сектора с флагами.jpg"/>
          <p:cNvPicPr>
            <a:picLocks noGrp="1" noChangeAspect="1" noChangeArrowheads="1"/>
          </p:cNvPicPr>
          <p:nvPr>
            <p:ph idx="1"/>
          </p:nvPr>
        </p:nvPicPr>
        <p:blipFill>
          <a:blip r:embed="rId2" cstate="print"/>
          <a:srcRect/>
          <a:stretch>
            <a:fillRect/>
          </a:stretch>
        </p:blipFill>
        <p:spPr bwMode="auto">
          <a:xfrm>
            <a:off x="4932040" y="2636912"/>
            <a:ext cx="3528392" cy="2419722"/>
          </a:xfrm>
          <a:prstGeom prst="rect">
            <a:avLst/>
          </a:prstGeom>
          <a:noFill/>
        </p:spPr>
      </p:pic>
      <p:sp>
        <p:nvSpPr>
          <p:cNvPr id="5" name="Прямоугольник 4"/>
          <p:cNvSpPr/>
          <p:nvPr/>
        </p:nvSpPr>
        <p:spPr>
          <a:xfrm>
            <a:off x="395536" y="1628800"/>
            <a:ext cx="6462464" cy="1200329"/>
          </a:xfrm>
          <a:prstGeom prst="rect">
            <a:avLst/>
          </a:prstGeom>
        </p:spPr>
        <p:txBody>
          <a:bodyPr wrap="square">
            <a:spAutoFit/>
          </a:bodyPr>
          <a:lstStyle/>
          <a:p>
            <a:r>
              <a:rPr lang="ru-RU" b="1" dirty="0" smtClean="0"/>
              <a:t>Конвенции XIX века действуют и сейчас. Вполне можно было использовать для разграничения арктического шельфа секторальные границы, никаких препятствий этому с точки зрения международного права не было.  </a:t>
            </a:r>
            <a:endParaRPr lang="ru-RU" b="1" dirty="0"/>
          </a:p>
        </p:txBody>
      </p:sp>
      <p:pic>
        <p:nvPicPr>
          <p:cNvPr id="64515" name="Picture 3" descr="C:\Users\Светлана Викторовна\Desktop\арктика новые фотки\аркт карта 5.jpg"/>
          <p:cNvPicPr>
            <a:picLocks noChangeAspect="1" noChangeArrowheads="1"/>
          </p:cNvPicPr>
          <p:nvPr/>
        </p:nvPicPr>
        <p:blipFill>
          <a:blip r:embed="rId3" cstate="print"/>
          <a:srcRect/>
          <a:stretch>
            <a:fillRect/>
          </a:stretch>
        </p:blipFill>
        <p:spPr bwMode="auto">
          <a:xfrm>
            <a:off x="683568" y="2780928"/>
            <a:ext cx="3578696" cy="2314996"/>
          </a:xfrm>
          <a:prstGeom prst="rect">
            <a:avLst/>
          </a:prstGeom>
          <a:noFill/>
        </p:spPr>
      </p:pic>
      <p:pic>
        <p:nvPicPr>
          <p:cNvPr id="64516" name="Picture 4" descr="C:\Users\Светлана Викторовна\Desktop\арктика новые фотки\упряжка собак.jpg"/>
          <p:cNvPicPr>
            <a:picLocks noChangeAspect="1" noChangeArrowheads="1"/>
          </p:cNvPicPr>
          <p:nvPr/>
        </p:nvPicPr>
        <p:blipFill>
          <a:blip r:embed="rId4" cstate="print"/>
          <a:srcRect/>
          <a:stretch>
            <a:fillRect/>
          </a:stretch>
        </p:blipFill>
        <p:spPr bwMode="auto">
          <a:xfrm>
            <a:off x="395536" y="5085184"/>
            <a:ext cx="6624736" cy="15567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Северный полюс –кто хозяин?</a:t>
            </a:r>
            <a:endParaRPr lang="ru-RU" b="1" dirty="0"/>
          </a:p>
        </p:txBody>
      </p:sp>
      <p:sp>
        <p:nvSpPr>
          <p:cNvPr id="3" name="Содержимое 2"/>
          <p:cNvSpPr>
            <a:spLocks noGrp="1"/>
          </p:cNvSpPr>
          <p:nvPr>
            <p:ph idx="1"/>
          </p:nvPr>
        </p:nvSpPr>
        <p:spPr/>
        <p:txBody>
          <a:bodyPr>
            <a:normAutofit fontScale="70000" lnSpcReduction="20000"/>
          </a:bodyPr>
          <a:lstStyle/>
          <a:p>
            <a:r>
              <a:rPr lang="ru-RU" dirty="0"/>
              <a:t>Северный полюс и прилегающая к нему часть Северного Ледовитого океана не принадлежат ни одной из стран. Россия, Канада, Норвегия, Дания и США имеют в Арктике исключительные экономические </a:t>
            </a:r>
            <a:r>
              <a:rPr lang="ru-RU" dirty="0" smtClean="0"/>
              <a:t>зоны на расстоянии </a:t>
            </a:r>
            <a:r>
              <a:rPr lang="ru-RU" dirty="0"/>
              <a:t>370 километров (200 морских миль) от их берегов. </a:t>
            </a:r>
            <a:endParaRPr lang="ru-RU" dirty="0" smtClean="0"/>
          </a:p>
          <a:p>
            <a:r>
              <a:rPr lang="ru-RU" b="1" dirty="0" smtClean="0"/>
              <a:t>Сегодня Северный Ледовитый океан – это свободное водное пространство, где любые страны могут осуществлять различные виды деятельности. Согласно Конвенции по морскому праву от 1982 года, можно разделить дно центральной части Северного Ледовитого океана между арктическими странами.</a:t>
            </a:r>
            <a:endParaRPr lang="ru-RU" dirty="0" smtClean="0"/>
          </a:p>
          <a:p>
            <a:r>
              <a:rPr lang="ru-RU" dirty="0" smtClean="0"/>
              <a:t>Если </a:t>
            </a:r>
            <a:r>
              <a:rPr lang="ru-RU" dirty="0"/>
              <a:t>государство претендует на шельф за пределами 200 морских миль, оно должно подать заявку в специальную комиссию ООН по границам кон​</a:t>
            </a:r>
            <a:r>
              <a:rPr lang="ru-RU" dirty="0" err="1"/>
              <a:t>тинентального</a:t>
            </a:r>
            <a:r>
              <a:rPr lang="ru-RU" dirty="0"/>
              <a:t> шельфа</a:t>
            </a:r>
            <a:r>
              <a:rPr lang="ru-RU" dirty="0" smtClean="0"/>
              <a:t>.</a:t>
            </a:r>
          </a:p>
          <a:p>
            <a:endParaRPr lang="ru-RU" dirty="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Комиссия ООН по границам континентального шельфа</a:t>
            </a:r>
            <a:endParaRPr lang="ru-RU" sz="3200" b="1" dirty="0"/>
          </a:p>
        </p:txBody>
      </p:sp>
      <p:sp>
        <p:nvSpPr>
          <p:cNvPr id="3" name="Содержимое 2"/>
          <p:cNvSpPr>
            <a:spLocks noGrp="1"/>
          </p:cNvSpPr>
          <p:nvPr>
            <p:ph idx="1"/>
          </p:nvPr>
        </p:nvSpPr>
        <p:spPr/>
        <p:txBody>
          <a:bodyPr>
            <a:normAutofit fontScale="77500" lnSpcReduction="20000"/>
          </a:bodyPr>
          <a:lstStyle/>
          <a:p>
            <a:r>
              <a:rPr lang="ru-RU" dirty="0" smtClean="0"/>
              <a:t>Участники  Конвенции 1982г. обязаны отграничить свой континентальный шельф от района "общего наследия человечества", в соответствии со сложными геологическими критериями (статья 76 Конвенции) через специальный международный орган - Комиссию ООН по границам континентального шельфа (создана в 1997 году в соответствии с конвенцией), через "заявки".</a:t>
            </a:r>
            <a:r>
              <a:rPr lang="ru-RU" b="1" dirty="0"/>
              <a:t> </a:t>
            </a:r>
            <a:r>
              <a:rPr lang="ru-RU" dirty="0" smtClean="0"/>
              <a:t>Рассмотрев представленные данные, комиссия выносит рекомендации, на основании которых государства затем устанавливают границы. Карты с геофизическими данными сдаются на хранение генеральному секретарю ООН. Решения комиссии являются окончательными и обязательными для всех.</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sz="3200" b="1" dirty="0" smtClean="0"/>
              <a:t>Права РФ на континентальном шельфе</a:t>
            </a:r>
            <a:endParaRPr lang="ru-RU" sz="3200" b="1" dirty="0"/>
          </a:p>
        </p:txBody>
      </p:sp>
      <p:sp>
        <p:nvSpPr>
          <p:cNvPr id="3" name="Содержимое 2"/>
          <p:cNvSpPr>
            <a:spLocks noGrp="1"/>
          </p:cNvSpPr>
          <p:nvPr>
            <p:ph idx="1"/>
          </p:nvPr>
        </p:nvSpPr>
        <p:spPr>
          <a:xfrm>
            <a:off x="457200" y="908720"/>
            <a:ext cx="8229600" cy="5760640"/>
          </a:xfrm>
        </p:spPr>
        <p:txBody>
          <a:bodyPr>
            <a:normAutofit fontScale="55000" lnSpcReduction="20000"/>
          </a:bodyPr>
          <a:lstStyle/>
          <a:p>
            <a:r>
              <a:rPr lang="ru-RU" b="1" dirty="0" smtClean="0"/>
              <a:t>Права Российской Федерации на континентальном шельфе определены в статье 5 Федерального Закона «О континентальном шельфе Российской Федерации» от 30.11.1995 г. (в ред. от 04.11.2006 г.). К ним относятся:</a:t>
            </a:r>
            <a:endParaRPr lang="ru-RU" dirty="0" smtClean="0"/>
          </a:p>
          <a:p>
            <a:pPr>
              <a:buNone/>
            </a:pPr>
            <a:r>
              <a:rPr lang="ru-RU" b="1" dirty="0" smtClean="0"/>
              <a:t> </a:t>
            </a:r>
            <a:endParaRPr lang="ru-RU" dirty="0" smtClean="0"/>
          </a:p>
          <a:p>
            <a:r>
              <a:rPr lang="ru-RU" b="1" dirty="0" smtClean="0"/>
              <a:t> суверенные права в целях разведки континентального шельфа и разработки его минеральных ресурсов и водных биоресурсов;</a:t>
            </a:r>
            <a:endParaRPr lang="ru-RU" dirty="0" smtClean="0"/>
          </a:p>
          <a:p>
            <a:pPr>
              <a:buNone/>
            </a:pPr>
            <a:r>
              <a:rPr lang="ru-RU" b="1" dirty="0" smtClean="0"/>
              <a:t> </a:t>
            </a:r>
            <a:endParaRPr lang="ru-RU" dirty="0" smtClean="0"/>
          </a:p>
          <a:p>
            <a:r>
              <a:rPr lang="ru-RU" b="1" dirty="0" smtClean="0"/>
              <a:t>исключительное право разрешать и регулировать буровые работы на континентальном шельфе для любых целей;</a:t>
            </a:r>
            <a:endParaRPr lang="ru-RU" dirty="0" smtClean="0"/>
          </a:p>
          <a:p>
            <a:pPr>
              <a:buNone/>
            </a:pPr>
            <a:r>
              <a:rPr lang="ru-RU" b="1" dirty="0" smtClean="0"/>
              <a:t> </a:t>
            </a:r>
            <a:endParaRPr lang="ru-RU" dirty="0" smtClean="0"/>
          </a:p>
          <a:p>
            <a:r>
              <a:rPr lang="ru-RU" b="1" dirty="0" smtClean="0"/>
              <a:t> исключительное право сооружать, а также решать и регулировать создание, эксплуатацию и использование искусственных островов, установок и сооружений;</a:t>
            </a:r>
            <a:endParaRPr lang="ru-RU" dirty="0" smtClean="0"/>
          </a:p>
          <a:p>
            <a:pPr>
              <a:buNone/>
            </a:pPr>
            <a:r>
              <a:rPr lang="ru-RU" b="1" dirty="0" smtClean="0"/>
              <a:t> </a:t>
            </a:r>
            <a:endParaRPr lang="ru-RU" dirty="0" smtClean="0"/>
          </a:p>
          <a:p>
            <a:r>
              <a:rPr lang="ru-RU" b="1" dirty="0" smtClean="0"/>
              <a:t> юрисдикция в отношении: морских научных исследований; разработкой минеральных ресурсов; прокладки и эксплуатации подводных кабелей и трубопроводов РФ и др.</a:t>
            </a:r>
            <a:r>
              <a:rPr lang="ru-RU" dirty="0" smtClean="0"/>
              <a:t> </a:t>
            </a:r>
          </a:p>
          <a:p>
            <a:endParaRPr lang="ru-RU" dirty="0" smtClean="0"/>
          </a:p>
          <a:p>
            <a:pPr>
              <a:buNone/>
            </a:pPr>
            <a:r>
              <a:rPr lang="ru-RU" dirty="0" smtClean="0"/>
              <a:t>          В 1997 г. Россия ратифицировала  Международную  Конвенцию 1982 г. </a:t>
            </a:r>
          </a:p>
          <a:p>
            <a:endParaRPr lang="ru-RU" dirty="0" smtClean="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008112"/>
          </a:xfrm>
        </p:spPr>
        <p:txBody>
          <a:bodyPr>
            <a:normAutofit/>
          </a:bodyPr>
          <a:lstStyle/>
          <a:p>
            <a:r>
              <a:rPr lang="ru-RU" sz="3200" b="1" dirty="0" smtClean="0"/>
              <a:t>Российский сектор Арктики</a:t>
            </a:r>
            <a:endParaRPr lang="ru-RU" sz="3200" b="1" dirty="0"/>
          </a:p>
        </p:txBody>
      </p:sp>
      <p:sp>
        <p:nvSpPr>
          <p:cNvPr id="3" name="Содержимое 2"/>
          <p:cNvSpPr>
            <a:spLocks noGrp="1"/>
          </p:cNvSpPr>
          <p:nvPr>
            <p:ph idx="1"/>
          </p:nvPr>
        </p:nvSpPr>
        <p:spPr>
          <a:xfrm>
            <a:off x="539552" y="1196752"/>
            <a:ext cx="8229600" cy="4320480"/>
          </a:xfrm>
        </p:spPr>
        <p:txBody>
          <a:bodyPr>
            <a:normAutofit fontScale="85000" lnSpcReduction="10000"/>
          </a:bodyPr>
          <a:lstStyle/>
          <a:p>
            <a:r>
              <a:rPr lang="ru-RU" dirty="0"/>
              <a:t>Все привыкли к географическим картам, где граница полярного сектора СССР, а потом России, показана пунктиром — от самой восточной и самой западной точек на арктическом побережье до Северного полюса. Получается такой "</a:t>
            </a:r>
            <a:r>
              <a:rPr lang="ru-RU" dirty="0" smtClean="0"/>
              <a:t>треугольник». </a:t>
            </a:r>
            <a:r>
              <a:rPr lang="ru-RU" dirty="0"/>
              <a:t>У</a:t>
            </a:r>
            <a:r>
              <a:rPr lang="ru-RU" dirty="0" smtClean="0"/>
              <a:t> </a:t>
            </a:r>
            <a:r>
              <a:rPr lang="ru-RU" dirty="0"/>
              <a:t>каждой страны, выходящей к арктическим морям, тоже есть соответствующий "треугольник</a:t>
            </a:r>
            <a:r>
              <a:rPr lang="ru-RU" dirty="0" smtClean="0"/>
              <a:t>"- сектор.</a:t>
            </a:r>
            <a:r>
              <a:rPr lang="ru-RU" b="1" dirty="0"/>
              <a:t> </a:t>
            </a:r>
            <a:endParaRPr lang="ru-RU" b="1" dirty="0" smtClean="0"/>
          </a:p>
          <a:p>
            <a:r>
              <a:rPr lang="ru-RU" b="1" dirty="0" smtClean="0"/>
              <a:t>На </a:t>
            </a:r>
            <a:r>
              <a:rPr lang="ru-RU" b="1" dirty="0"/>
              <a:t>подледное, подводное пространство — дна Северного Ледовитого океана — внутри этого гигантского "треугольника", кроме России, ранее никто не претендовал. </a:t>
            </a:r>
            <a:endParaRPr lang="ru-RU" dirty="0"/>
          </a:p>
          <a:p>
            <a:endParaRPr lang="ru-RU" dirty="0"/>
          </a:p>
          <a:p>
            <a:endParaRPr lang="ru-RU" dirty="0"/>
          </a:p>
        </p:txBody>
      </p:sp>
      <p:pic>
        <p:nvPicPr>
          <p:cNvPr id="45058" name="Picture 2" descr="C:\Users\Светлана Викторовна\Desktop\арктика новые фотки\медведи 4.jpg"/>
          <p:cNvPicPr>
            <a:picLocks noChangeAspect="1" noChangeArrowheads="1"/>
          </p:cNvPicPr>
          <p:nvPr/>
        </p:nvPicPr>
        <p:blipFill>
          <a:blip r:embed="rId2" cstate="print"/>
          <a:srcRect/>
          <a:stretch>
            <a:fillRect/>
          </a:stretch>
        </p:blipFill>
        <p:spPr bwMode="auto">
          <a:xfrm>
            <a:off x="1403648" y="5517233"/>
            <a:ext cx="6408712" cy="13407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lstStyle/>
          <a:p>
            <a:r>
              <a:rPr lang="ru-RU" b="1" dirty="0" smtClean="0"/>
              <a:t>Арктика как путеводная звезда</a:t>
            </a:r>
            <a:endParaRPr lang="ru-RU" dirty="0"/>
          </a:p>
        </p:txBody>
      </p:sp>
      <p:pic>
        <p:nvPicPr>
          <p:cNvPr id="3" name="Picture 2" descr="C:\Users\Светлана Викторовна\Desktop\президент полярной звезды рис.jpg"/>
          <p:cNvPicPr>
            <a:picLocks noChangeAspect="1" noChangeArrowheads="1"/>
          </p:cNvPicPr>
          <p:nvPr/>
        </p:nvPicPr>
        <p:blipFill>
          <a:blip r:embed="rId2" cstate="print"/>
          <a:srcRect/>
          <a:stretch>
            <a:fillRect/>
          </a:stretch>
        </p:blipFill>
        <p:spPr bwMode="auto">
          <a:xfrm>
            <a:off x="539552" y="1628800"/>
            <a:ext cx="8280920" cy="4536504"/>
          </a:xfrm>
          <a:prstGeom prst="rect">
            <a:avLst/>
          </a:prstGeom>
          <a:noFill/>
        </p:spPr>
      </p:pic>
      <p:sp>
        <p:nvSpPr>
          <p:cNvPr id="4" name="Прямоугольник 3"/>
          <p:cNvSpPr/>
          <p:nvPr/>
        </p:nvSpPr>
        <p:spPr>
          <a:xfrm>
            <a:off x="971600" y="6021288"/>
            <a:ext cx="4572000" cy="646331"/>
          </a:xfrm>
          <a:prstGeom prst="rect">
            <a:avLst/>
          </a:prstGeom>
        </p:spPr>
        <p:txBody>
          <a:bodyPr wrap="square">
            <a:spAutoFit/>
          </a:bodyPr>
          <a:lstStyle/>
          <a:p>
            <a:pPr>
              <a:buNone/>
            </a:pPr>
            <a:r>
              <a:rPr lang="ru-RU" dirty="0" smtClean="0"/>
              <a:t>Президент Полярной звезды. </a:t>
            </a:r>
          </a:p>
          <a:p>
            <a:pPr>
              <a:buNone/>
            </a:pPr>
            <a:r>
              <a:rPr lang="ru-RU" dirty="0" smtClean="0"/>
              <a:t>Рис.Геннадия </a:t>
            </a:r>
            <a:r>
              <a:rPr lang="ru-RU" dirty="0" err="1" smtClean="0"/>
              <a:t>Животова</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pPr eaLnBrk="1" hangingPunct="1">
              <a:defRPr/>
            </a:pPr>
            <a:endParaRPr lang="ru-RU" smtClean="0"/>
          </a:p>
        </p:txBody>
      </p:sp>
      <p:pic>
        <p:nvPicPr>
          <p:cNvPr id="7171" name="Picture 5" descr="Картинка 1 из 101">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214290"/>
            <a:ext cx="8572560" cy="64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7"/>
          <p:cNvSpPr txBox="1">
            <a:spLocks noChangeArrowheads="1"/>
          </p:cNvSpPr>
          <p:nvPr/>
        </p:nvSpPr>
        <p:spPr bwMode="auto">
          <a:xfrm>
            <a:off x="304800" y="6286520"/>
            <a:ext cx="8839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ru-RU" altLang="ru-RU" dirty="0" smtClean="0"/>
              <a:t>Российский арктический сектор</a:t>
            </a:r>
            <a:endParaRPr lang="ru-RU" altLang="ru-RU" dirty="0"/>
          </a:p>
        </p:txBody>
      </p:sp>
      <p:sp>
        <p:nvSpPr>
          <p:cNvPr id="7173" name="Rectangle 9"/>
          <p:cNvSpPr>
            <a:spLocks noChangeArrowheads="1"/>
          </p:cNvSpPr>
          <p:nvPr/>
        </p:nvSpPr>
        <p:spPr bwMode="auto">
          <a:xfrm>
            <a:off x="0" y="92095"/>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970213" algn="ctr"/>
                <a:tab pos="5940425" algn="r"/>
              </a:tabLst>
              <a:defRPr>
                <a:solidFill>
                  <a:schemeClr val="tx1"/>
                </a:solidFill>
                <a:latin typeface="Verdana" pitchFamily="34" charset="0"/>
              </a:defRPr>
            </a:lvl1pPr>
            <a:lvl2pPr marL="742950" indent="-285750" eaLnBrk="0" hangingPunct="0">
              <a:tabLst>
                <a:tab pos="2970213" algn="ctr"/>
                <a:tab pos="5940425" algn="r"/>
              </a:tabLst>
              <a:defRPr>
                <a:solidFill>
                  <a:schemeClr val="tx1"/>
                </a:solidFill>
                <a:latin typeface="Verdana" pitchFamily="34" charset="0"/>
              </a:defRPr>
            </a:lvl2pPr>
            <a:lvl3pPr marL="1143000" indent="-228600" eaLnBrk="0" hangingPunct="0">
              <a:tabLst>
                <a:tab pos="2970213" algn="ctr"/>
                <a:tab pos="5940425" algn="r"/>
              </a:tabLst>
              <a:defRPr>
                <a:solidFill>
                  <a:schemeClr val="tx1"/>
                </a:solidFill>
                <a:latin typeface="Verdana" pitchFamily="34" charset="0"/>
              </a:defRPr>
            </a:lvl3pPr>
            <a:lvl4pPr marL="1600200" indent="-228600" eaLnBrk="0" hangingPunct="0">
              <a:tabLst>
                <a:tab pos="2970213" algn="ctr"/>
                <a:tab pos="5940425" algn="r"/>
              </a:tabLst>
              <a:defRPr>
                <a:solidFill>
                  <a:schemeClr val="tx1"/>
                </a:solidFill>
                <a:latin typeface="Verdana" pitchFamily="34" charset="0"/>
              </a:defRPr>
            </a:lvl4pPr>
            <a:lvl5pPr marL="2057400" indent="-228600" eaLnBrk="0" hangingPunct="0">
              <a:tabLst>
                <a:tab pos="2970213" algn="ctr"/>
                <a:tab pos="5940425" algn="r"/>
              </a:tabLst>
              <a:defRPr>
                <a:solidFill>
                  <a:schemeClr val="tx1"/>
                </a:solidFill>
                <a:latin typeface="Verdana" pitchFamily="34" charset="0"/>
              </a:defRPr>
            </a:lvl5pPr>
            <a:lvl6pPr marL="2514600" indent="-228600" algn="ctr" eaLnBrk="0" fontAlgn="base" hangingPunct="0">
              <a:spcBef>
                <a:spcPct val="0"/>
              </a:spcBef>
              <a:spcAft>
                <a:spcPct val="0"/>
              </a:spcAft>
              <a:tabLst>
                <a:tab pos="2970213" algn="ctr"/>
                <a:tab pos="5940425" algn="r"/>
              </a:tabLst>
              <a:defRPr>
                <a:solidFill>
                  <a:schemeClr val="tx1"/>
                </a:solidFill>
                <a:latin typeface="Verdana" pitchFamily="34" charset="0"/>
              </a:defRPr>
            </a:lvl6pPr>
            <a:lvl7pPr marL="2971800" indent="-228600" algn="ctr" eaLnBrk="0" fontAlgn="base" hangingPunct="0">
              <a:spcBef>
                <a:spcPct val="0"/>
              </a:spcBef>
              <a:spcAft>
                <a:spcPct val="0"/>
              </a:spcAft>
              <a:tabLst>
                <a:tab pos="2970213" algn="ctr"/>
                <a:tab pos="5940425" algn="r"/>
              </a:tabLst>
              <a:defRPr>
                <a:solidFill>
                  <a:schemeClr val="tx1"/>
                </a:solidFill>
                <a:latin typeface="Verdana" pitchFamily="34" charset="0"/>
              </a:defRPr>
            </a:lvl7pPr>
            <a:lvl8pPr marL="3429000" indent="-228600" algn="ctr" eaLnBrk="0" fontAlgn="base" hangingPunct="0">
              <a:spcBef>
                <a:spcPct val="0"/>
              </a:spcBef>
              <a:spcAft>
                <a:spcPct val="0"/>
              </a:spcAft>
              <a:tabLst>
                <a:tab pos="2970213" algn="ctr"/>
                <a:tab pos="5940425" algn="r"/>
              </a:tabLst>
              <a:defRPr>
                <a:solidFill>
                  <a:schemeClr val="tx1"/>
                </a:solidFill>
                <a:latin typeface="Verdana" pitchFamily="34" charset="0"/>
              </a:defRPr>
            </a:lvl8pPr>
            <a:lvl9pPr marL="3886200" indent="-228600" algn="ctr" eaLnBrk="0" fontAlgn="base" hangingPunct="0">
              <a:spcBef>
                <a:spcPct val="0"/>
              </a:spcBef>
              <a:spcAft>
                <a:spcPct val="0"/>
              </a:spcAft>
              <a:tabLst>
                <a:tab pos="2970213" algn="ctr"/>
                <a:tab pos="5940425" algn="r"/>
              </a:tabLst>
              <a:defRPr>
                <a:solidFill>
                  <a:schemeClr val="tx1"/>
                </a:solidFill>
                <a:latin typeface="Verdana" pitchFamily="34" charset="0"/>
              </a:defRPr>
            </a:lvl9pPr>
          </a:lstStyle>
          <a:p>
            <a:endParaRPr lang="ru-RU" altLang="ru-RU" sz="1100" dirty="0"/>
          </a:p>
          <a:p>
            <a:pPr algn="l"/>
            <a:endParaRPr lang="ru-RU" altLang="ru-RU" dirty="0"/>
          </a:p>
        </p:txBody>
      </p:sp>
      <p:pic>
        <p:nvPicPr>
          <p:cNvPr id="7" name="Picture 5" descr="Картинка 1 из 101">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4958" y="1928802"/>
            <a:ext cx="665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01019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Противоречия в позиции правительства РФ</a:t>
            </a:r>
            <a:endParaRPr lang="ru-RU" dirty="0"/>
          </a:p>
        </p:txBody>
      </p:sp>
      <p:sp>
        <p:nvSpPr>
          <p:cNvPr id="3" name="Содержимое 2"/>
          <p:cNvSpPr>
            <a:spLocks noGrp="1"/>
          </p:cNvSpPr>
          <p:nvPr>
            <p:ph idx="1"/>
          </p:nvPr>
        </p:nvSpPr>
        <p:spPr>
          <a:xfrm>
            <a:off x="467544" y="4941168"/>
            <a:ext cx="8352928" cy="1728192"/>
          </a:xfrm>
        </p:spPr>
        <p:txBody>
          <a:bodyPr>
            <a:normAutofit fontScale="47500" lnSpcReduction="20000"/>
          </a:bodyPr>
          <a:lstStyle/>
          <a:p>
            <a:r>
              <a:rPr lang="ru-RU" dirty="0" smtClean="0"/>
              <a:t>В1997-2001 годах   </a:t>
            </a:r>
            <a:r>
              <a:rPr lang="ru-RU" dirty="0"/>
              <a:t>вековая позиция России изменилась: от части арктического треугольника Министерство природных ресурсов официально отказалось, распространив от имени России официальный </a:t>
            </a:r>
            <a:r>
              <a:rPr lang="ru-RU" dirty="0" smtClean="0"/>
              <a:t>документ, что </a:t>
            </a:r>
            <a:r>
              <a:rPr lang="ru-RU" dirty="0"/>
              <a:t>суверенные </a:t>
            </a:r>
            <a:r>
              <a:rPr lang="ru-RU" dirty="0" err="1"/>
              <a:t>природоресурсные</a:t>
            </a:r>
            <a:r>
              <a:rPr lang="ru-RU" dirty="0"/>
              <a:t> права России не распространяются на часть сектора площадью более 300 тысяч кв. км. </a:t>
            </a:r>
            <a:endParaRPr lang="ru-RU" dirty="0" smtClean="0"/>
          </a:p>
          <a:p>
            <a:endParaRPr lang="ru-RU" dirty="0" smtClean="0"/>
          </a:p>
          <a:p>
            <a:r>
              <a:rPr lang="ru-RU" dirty="0" smtClean="0"/>
              <a:t>Эта </a:t>
            </a:r>
            <a:r>
              <a:rPr lang="ru-RU" dirty="0"/>
              <a:t>ставшая вдруг ненужной России часть </a:t>
            </a:r>
            <a:r>
              <a:rPr lang="ru-RU" dirty="0" smtClean="0"/>
              <a:t>—уже </a:t>
            </a:r>
            <a:r>
              <a:rPr lang="ru-RU" dirty="0"/>
              <a:t>не континентальный шельф России. </a:t>
            </a:r>
            <a:r>
              <a:rPr lang="ru-RU" dirty="0" err="1"/>
              <a:t>Самоограничительную</a:t>
            </a:r>
            <a:r>
              <a:rPr lang="ru-RU" dirty="0"/>
              <a:t> границу арктического шельфа чиновники "нарисовали" </a:t>
            </a:r>
            <a:r>
              <a:rPr lang="ru-RU" dirty="0" smtClean="0"/>
              <a:t>нелегитимно без </a:t>
            </a:r>
            <a:r>
              <a:rPr lang="ru-RU" dirty="0"/>
              <a:t>согласования с Парламентом страны — Федеральным </a:t>
            </a:r>
            <a:r>
              <a:rPr lang="ru-RU" dirty="0" smtClean="0"/>
              <a:t>Собранием.</a:t>
            </a:r>
            <a:r>
              <a:rPr lang="ru-RU" dirty="0"/>
              <a:t> </a:t>
            </a:r>
          </a:p>
          <a:p>
            <a:endParaRPr lang="ru-RU" dirty="0"/>
          </a:p>
        </p:txBody>
      </p:sp>
      <p:pic>
        <p:nvPicPr>
          <p:cNvPr id="40963" name="Picture 3" descr="C:\Users\Светлана Викторовна\Desktop\картинки по арктике 23 03\аркт опасные природ явл.gif"/>
          <p:cNvPicPr>
            <a:picLocks noChangeAspect="1" noChangeArrowheads="1"/>
          </p:cNvPicPr>
          <p:nvPr/>
        </p:nvPicPr>
        <p:blipFill>
          <a:blip r:embed="rId2" cstate="print"/>
          <a:srcRect/>
          <a:stretch>
            <a:fillRect/>
          </a:stretch>
        </p:blipFill>
        <p:spPr bwMode="auto">
          <a:xfrm>
            <a:off x="467544" y="1484784"/>
            <a:ext cx="8208912" cy="352839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Конвенция ООН 1982 г. о других способах разграничения шельфа</a:t>
            </a:r>
            <a:endParaRPr lang="ru-RU" sz="3200" b="1" dirty="0"/>
          </a:p>
        </p:txBody>
      </p:sp>
      <p:sp>
        <p:nvSpPr>
          <p:cNvPr id="3" name="Содержимое 2"/>
          <p:cNvSpPr>
            <a:spLocks noGrp="1"/>
          </p:cNvSpPr>
          <p:nvPr>
            <p:ph idx="1"/>
          </p:nvPr>
        </p:nvSpPr>
        <p:spPr/>
        <p:txBody>
          <a:bodyPr>
            <a:normAutofit fontScale="85000" lnSpcReduction="20000"/>
          </a:bodyPr>
          <a:lstStyle/>
          <a:p>
            <a:r>
              <a:rPr lang="ru-RU" dirty="0" smtClean="0"/>
              <a:t>Конвенция </a:t>
            </a:r>
            <a:r>
              <a:rPr lang="ru-RU" dirty="0"/>
              <a:t>1982 г. не предполагает обязательный отказ от части арктического шельфа, она предусматривает и иной путь; согласно </a:t>
            </a:r>
            <a:r>
              <a:rPr lang="ru-RU" dirty="0" smtClean="0"/>
              <a:t>статье </a:t>
            </a:r>
            <a:r>
              <a:rPr lang="ru-RU" dirty="0"/>
              <a:t>83, соседние государства могут разграничить шельф между собой по </a:t>
            </a:r>
            <a:r>
              <a:rPr lang="ru-RU" b="1" dirty="0"/>
              <a:t>двусторонним договорам</a:t>
            </a:r>
            <a:r>
              <a:rPr lang="ru-RU" dirty="0"/>
              <a:t>, без выделения района "общего наследия человечества". В данном случае разграничение могло бы пройти между государствами с противолежащими побережьями: Россией и Канадой, Россией и Данией. Тем более, что с Норвегией и США Россия по большей части шельф уже разграничила.</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Конвенция ООН 1982 г. о других способах разграничения шельфа</a:t>
            </a:r>
            <a:endParaRPr lang="ru-RU" dirty="0"/>
          </a:p>
        </p:txBody>
      </p:sp>
      <p:sp>
        <p:nvSpPr>
          <p:cNvPr id="3" name="Содержимое 2"/>
          <p:cNvSpPr>
            <a:spLocks noGrp="1"/>
          </p:cNvSpPr>
          <p:nvPr>
            <p:ph idx="1"/>
          </p:nvPr>
        </p:nvSpPr>
        <p:spPr/>
        <p:txBody>
          <a:bodyPr>
            <a:normAutofit fontScale="85000" lnSpcReduction="20000"/>
          </a:bodyPr>
          <a:lstStyle/>
          <a:p>
            <a:r>
              <a:rPr lang="ru-RU" dirty="0"/>
              <a:t>Возможно и другое разграничение </a:t>
            </a:r>
            <a:r>
              <a:rPr lang="ru-RU" b="1" dirty="0"/>
              <a:t>-  по равному </a:t>
            </a:r>
            <a:r>
              <a:rPr lang="ru-RU" b="1" dirty="0" err="1"/>
              <a:t>отстоянию</a:t>
            </a:r>
            <a:r>
              <a:rPr lang="ru-RU" dirty="0"/>
              <a:t> от исходных линий; упрощенно — по середине между побережьями. И в этом случае Россия все равно бы </a:t>
            </a:r>
            <a:r>
              <a:rPr lang="ru-RU" dirty="0" smtClean="0"/>
              <a:t>выиграла: </a:t>
            </a:r>
            <a:r>
              <a:rPr lang="ru-RU" dirty="0"/>
              <a:t>если бы согласие на создание "международного района" выразили все четыре соседа России в арктической зоне — Канада, США, Норвегия и Дания, то они должны были бы также ограничить свой шельф в своих арктических секторах. </a:t>
            </a:r>
            <a:r>
              <a:rPr lang="ru-RU" b="1" dirty="0" smtClean="0"/>
              <a:t>Однако ни одна из арктических стран, кроме России, не пошла на такое ограничение своего шельфа.  А на район, от которого</a:t>
            </a:r>
            <a:r>
              <a:rPr lang="ru-RU" dirty="0" smtClean="0"/>
              <a:t>  Россия отказалась, частично уже претендует Дания.</a:t>
            </a:r>
            <a:endParaRPr lang="ru-RU" dirty="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1198398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3200" b="1" dirty="0" smtClean="0"/>
              <a:t>Спорные вопросы секторов</a:t>
            </a:r>
            <a:endParaRPr lang="ru-RU" sz="3200" dirty="0"/>
          </a:p>
        </p:txBody>
      </p:sp>
      <p:sp>
        <p:nvSpPr>
          <p:cNvPr id="3" name="Содержимое 2"/>
          <p:cNvSpPr>
            <a:spLocks noGrp="1"/>
          </p:cNvSpPr>
          <p:nvPr>
            <p:ph idx="1"/>
          </p:nvPr>
        </p:nvSpPr>
        <p:spPr>
          <a:xfrm>
            <a:off x="457200" y="1052736"/>
            <a:ext cx="8229600" cy="4824537"/>
          </a:xfrm>
        </p:spPr>
        <p:txBody>
          <a:bodyPr>
            <a:normAutofit/>
          </a:bodyPr>
          <a:lstStyle/>
          <a:p>
            <a:pPr>
              <a:buNone/>
            </a:pPr>
            <a:r>
              <a:rPr lang="ru-RU" dirty="0" smtClean="0"/>
              <a:t>	На спорный участок -  хребты  Ломоносова и Геккеля в Северном Ледовитом океане претендует Россия, Канада, Дания.</a:t>
            </a:r>
          </a:p>
          <a:p>
            <a:endParaRPr lang="ru-RU" dirty="0"/>
          </a:p>
        </p:txBody>
      </p:sp>
      <p:pic>
        <p:nvPicPr>
          <p:cNvPr id="4" name="Рисунок 3" descr="На острове Среднем архипелага Северная Земля, 1997 г">
            <a:hlinkClick r:id="rId2" tgtFrame="&quot;_blank&quot;"/>
          </p:cNvPr>
          <p:cNvPicPr/>
          <p:nvPr/>
        </p:nvPicPr>
        <p:blipFill>
          <a:blip r:embed="rId3" cstate="print"/>
          <a:srcRect/>
          <a:stretch>
            <a:fillRect/>
          </a:stretch>
        </p:blipFill>
        <p:spPr bwMode="auto">
          <a:xfrm>
            <a:off x="755576" y="3212976"/>
            <a:ext cx="3816424" cy="2520280"/>
          </a:xfrm>
          <a:prstGeom prst="rect">
            <a:avLst/>
          </a:prstGeom>
          <a:noFill/>
          <a:ln w="9525">
            <a:noFill/>
            <a:miter lim="800000"/>
            <a:headEnd/>
            <a:tailEnd/>
          </a:ln>
        </p:spPr>
      </p:pic>
      <p:sp>
        <p:nvSpPr>
          <p:cNvPr id="5" name="Прямоугольник 4"/>
          <p:cNvSpPr/>
          <p:nvPr/>
        </p:nvSpPr>
        <p:spPr>
          <a:xfrm rot="10800000" flipV="1">
            <a:off x="5364088" y="4883821"/>
            <a:ext cx="2736304" cy="1477328"/>
          </a:xfrm>
          <a:prstGeom prst="rect">
            <a:avLst/>
          </a:prstGeom>
        </p:spPr>
        <p:txBody>
          <a:bodyPr wrap="square">
            <a:spAutoFit/>
          </a:bodyPr>
          <a:lstStyle/>
          <a:p>
            <a:r>
              <a:rPr lang="ru-RU" dirty="0" smtClean="0"/>
              <a:t>Территориальные трения между собой имеют Россия и Норвегия, Канада и Дания, США и </a:t>
            </a:r>
            <a:r>
              <a:rPr lang="ru-RU" dirty="0" err="1" smtClean="0"/>
              <a:t>Канад</a:t>
            </a:r>
            <a:endParaRPr lang="ru-RU" dirty="0"/>
          </a:p>
        </p:txBody>
      </p:sp>
      <p:pic>
        <p:nvPicPr>
          <p:cNvPr id="68610" name="Picture 2" descr="C:\Users\Светлана Викторовна\Desktop\корабль порт аркт.jpg"/>
          <p:cNvPicPr>
            <a:picLocks noChangeAspect="1" noChangeArrowheads="1"/>
          </p:cNvPicPr>
          <p:nvPr/>
        </p:nvPicPr>
        <p:blipFill>
          <a:blip r:embed="rId4" cstate="print"/>
          <a:srcRect/>
          <a:stretch>
            <a:fillRect/>
          </a:stretch>
        </p:blipFill>
        <p:spPr bwMode="auto">
          <a:xfrm>
            <a:off x="4716016" y="2564904"/>
            <a:ext cx="3888432" cy="223224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fontScale="90000"/>
          </a:bodyPr>
          <a:lstStyle/>
          <a:p>
            <a:r>
              <a:rPr lang="ru-RU" b="1" dirty="0" smtClean="0"/>
              <a:t/>
            </a:r>
            <a:br>
              <a:rPr lang="ru-RU" b="1" dirty="0" smtClean="0"/>
            </a:br>
            <a:r>
              <a:rPr lang="ru-RU" sz="4000" b="1" dirty="0" smtClean="0"/>
              <a:t>Канада: </a:t>
            </a:r>
            <a:r>
              <a:rPr lang="ru-RU" sz="4000" dirty="0" smtClean="0"/>
              <a:t>как </a:t>
            </a:r>
            <a:r>
              <a:rPr lang="ru-RU" sz="4000" dirty="0"/>
              <a:t>исторически происходило формирование секторов</a:t>
            </a:r>
            <a:r>
              <a:rPr lang="ru-RU" dirty="0"/>
              <a:t/>
            </a:r>
            <a:br>
              <a:rPr lang="ru-RU" dirty="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В1909 году Канада </a:t>
            </a:r>
            <a:r>
              <a:rPr lang="ru-RU" dirty="0"/>
              <a:t>заявила, что все известные и неизвестные территории за Полярным кругом, находящиеся западнее Гренландии, принадлежат ей. В 1922 году Канада объявила, что ей принадлежит остров Врангеля, что вошло в противоречие с интересами СССР, который считал этот остров своим, согласно не опротестованной в 1916 году ноте, направленной всем странам. В 1924 году СССР установил на острове Врангеля свой флаг. Тем не менее решение канадского правительства в 1926 году было подтверждено указом королевы Великобритании, доминионом которой в то время являлась Канада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США: </a:t>
            </a:r>
            <a:r>
              <a:rPr lang="ru-RU" dirty="0" smtClean="0"/>
              <a:t>как исторически происходило формирование секторов</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a:t>В состав США входят земли Аляски, находящиеся севернее Полярного круга и западнее рек Юкон, </a:t>
            </a:r>
            <a:r>
              <a:rPr lang="ru-RU" dirty="0" err="1"/>
              <a:t>Кусковим</a:t>
            </a:r>
            <a:r>
              <a:rPr lang="ru-RU" dirty="0"/>
              <a:t> и </a:t>
            </a:r>
            <a:r>
              <a:rPr lang="ru-RU" dirty="0" err="1"/>
              <a:t>Поркупайн</a:t>
            </a:r>
            <a:r>
              <a:rPr lang="ru-RU" dirty="0"/>
              <a:t>, а также Алеутские острова. Договор об уступке российских Североамериканских колоний был заключён 18 марта (по старому стилю) 1867 года. Эта территория обошлась США в 7,2 </a:t>
            </a:r>
            <a:r>
              <a:rPr lang="ru-RU" dirty="0" err="1"/>
              <a:t>млн</a:t>
            </a:r>
            <a:r>
              <a:rPr lang="ru-RU" dirty="0"/>
              <a:t> долл., то есть в 14,32 млн. рублей.</a:t>
            </a:r>
          </a:p>
          <a:p>
            <a:endParaRPr lang="ru-RU" dirty="0"/>
          </a:p>
        </p:txBody>
      </p:sp>
      <p:pic>
        <p:nvPicPr>
          <p:cNvPr id="5" name="Содержимое 4" descr="https://phototass2.cdnvideo.ru/width/333_3412a45b/tass/m2/uploads/i/20151223/4156712.jpg">
            <a:hlinkClick r:id="rId2" tgtFrame="&quot;_blank&quot;"/>
          </p:cNvPr>
          <p:cNvPicPr>
            <a:picLocks noGrp="1"/>
          </p:cNvPicPr>
          <p:nvPr>
            <p:ph sz="half" idx="2"/>
          </p:nvPr>
        </p:nvPicPr>
        <p:blipFill>
          <a:blip r:embed="rId3" cstate="print"/>
          <a:srcRect/>
          <a:stretch>
            <a:fillRect/>
          </a:stretch>
        </p:blipFill>
        <p:spPr bwMode="auto">
          <a:xfrm>
            <a:off x="4572000" y="1772816"/>
            <a:ext cx="4038600" cy="2736304"/>
          </a:xfrm>
          <a:prstGeom prst="rect">
            <a:avLst/>
          </a:prstGeom>
          <a:noFill/>
          <a:ln w="9525">
            <a:noFill/>
            <a:miter lim="800000"/>
            <a:headEnd/>
            <a:tailEnd/>
          </a:ln>
        </p:spPr>
      </p:pic>
      <p:sp>
        <p:nvSpPr>
          <p:cNvPr id="25601" name="Rectangle 1"/>
          <p:cNvSpPr>
            <a:spLocks noChangeArrowheads="1"/>
          </p:cNvSpPr>
          <p:nvPr/>
        </p:nvSpPr>
        <p:spPr bwMode="auto">
          <a:xfrm>
            <a:off x="4716016" y="4976743"/>
            <a:ext cx="39604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Helvetica"/>
                <a:ea typeface="Times New Roman" pitchFamily="18" charset="0"/>
                <a:cs typeface="Arial" pitchFamily="34" charset="0"/>
              </a:rPr>
              <a:t>США - единственная арктическая страна, не ратифицировавшая Конвенцию ООН по морскому праву, и подавать заявку в комиссию не имеет права.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Норвегия: </a:t>
            </a:r>
            <a:r>
              <a:rPr lang="ru-RU" sz="3600" dirty="0" smtClean="0"/>
              <a:t>как исторически происходило формирование секторов</a:t>
            </a:r>
            <a:endParaRPr lang="ru-RU" sz="3600" dirty="0"/>
          </a:p>
        </p:txBody>
      </p:sp>
      <p:sp>
        <p:nvSpPr>
          <p:cNvPr id="3" name="Содержимое 2"/>
          <p:cNvSpPr>
            <a:spLocks noGrp="1"/>
          </p:cNvSpPr>
          <p:nvPr>
            <p:ph idx="1"/>
          </p:nvPr>
        </p:nvSpPr>
        <p:spPr/>
        <p:txBody>
          <a:bodyPr>
            <a:normAutofit fontScale="55000" lnSpcReduction="20000"/>
          </a:bodyPr>
          <a:lstStyle/>
          <a:p>
            <a:r>
              <a:rPr lang="ru-RU" dirty="0"/>
              <a:t>Суверенитет Норвегии распространяется на арктические </a:t>
            </a:r>
            <a:r>
              <a:rPr lang="ru-RU" dirty="0" smtClean="0"/>
              <a:t>территории всех районов </a:t>
            </a:r>
            <a:r>
              <a:rPr lang="ru-RU" dirty="0"/>
              <a:t>Норвежского моря, находящиеся севернее 65о </a:t>
            </a:r>
            <a:r>
              <a:rPr lang="ru-RU" dirty="0" err="1"/>
              <a:t>с.ш</a:t>
            </a:r>
            <a:r>
              <a:rPr lang="ru-RU" dirty="0"/>
              <a:t>. </a:t>
            </a:r>
            <a:r>
              <a:rPr lang="ru-RU" dirty="0" smtClean="0"/>
              <a:t>В </a:t>
            </a:r>
            <a:r>
              <a:rPr lang="ru-RU" dirty="0"/>
              <a:t>1925 году Норвегия определила экономическую зону вокруг </a:t>
            </a:r>
            <a:r>
              <a:rPr lang="ru-RU" dirty="0" err="1" smtClean="0"/>
              <a:t>архп</a:t>
            </a:r>
            <a:r>
              <a:rPr lang="ru-RU" dirty="0" smtClean="0"/>
              <a:t>. </a:t>
            </a:r>
            <a:r>
              <a:rPr lang="ru-RU" dirty="0"/>
              <a:t>Шпицберген с радиусом в 200 миль. СССР не признал законность этого </a:t>
            </a:r>
            <a:r>
              <a:rPr lang="ru-RU" dirty="0" smtClean="0"/>
              <a:t>решения: если </a:t>
            </a:r>
            <a:r>
              <a:rPr lang="ru-RU" dirty="0"/>
              <a:t>сам архипелаг является местом свободной деятельности любых государств, то и морское пространство вокруг него также </a:t>
            </a:r>
            <a:r>
              <a:rPr lang="ru-RU" dirty="0" smtClean="0"/>
              <a:t>д. б. </a:t>
            </a:r>
            <a:r>
              <a:rPr lang="ru-RU" dirty="0"/>
              <a:t>признано свободной зоной. </a:t>
            </a:r>
            <a:r>
              <a:rPr lang="ru-RU" dirty="0" smtClean="0"/>
              <a:t>СССР закрепил своё присутствие на Шпицбергене, выкупив у Голландии угольную шахту.</a:t>
            </a:r>
          </a:p>
          <a:p>
            <a:r>
              <a:rPr lang="ru-RU" dirty="0" smtClean="0"/>
              <a:t> Сейчас </a:t>
            </a:r>
            <a:r>
              <a:rPr lang="ru-RU" dirty="0"/>
              <a:t>на Шпицбергене присутствуют </a:t>
            </a:r>
            <a:r>
              <a:rPr lang="ru-RU" dirty="0" smtClean="0"/>
              <a:t>норвежцы </a:t>
            </a:r>
            <a:r>
              <a:rPr lang="ru-RU" dirty="0"/>
              <a:t>и русские. Центр норвежского сообщества </a:t>
            </a:r>
            <a:r>
              <a:rPr lang="ru-RU" dirty="0" smtClean="0"/>
              <a:t> -  </a:t>
            </a:r>
            <a:r>
              <a:rPr lang="ru-RU" dirty="0"/>
              <a:t>в </a:t>
            </a:r>
            <a:r>
              <a:rPr lang="ru-RU" dirty="0" err="1"/>
              <a:t>Лонгйир</a:t>
            </a:r>
            <a:r>
              <a:rPr lang="ru-RU" dirty="0"/>
              <a:t>, российского — в </a:t>
            </a:r>
            <a:r>
              <a:rPr lang="ru-RU" dirty="0" err="1"/>
              <a:t>Баренцбурге</a:t>
            </a:r>
            <a:r>
              <a:rPr lang="ru-RU" dirty="0"/>
              <a:t>. Всего на архипелаге проживают 3,5 тыс. человек, </a:t>
            </a:r>
            <a:r>
              <a:rPr lang="ru-RU" dirty="0" smtClean="0"/>
              <a:t> </a:t>
            </a:r>
            <a:r>
              <a:rPr lang="ru-RU" dirty="0"/>
              <a:t>территория его составляет 62 тыс. кв. км. </a:t>
            </a:r>
            <a:endParaRPr lang="ru-RU" dirty="0" smtClean="0"/>
          </a:p>
          <a:p>
            <a:r>
              <a:rPr lang="ru-RU" dirty="0"/>
              <a:t>В</a:t>
            </a:r>
            <a:r>
              <a:rPr lang="ru-RU" dirty="0" smtClean="0"/>
              <a:t> 2010 г.  был подписан Мурманский договор о разграничении </a:t>
            </a:r>
            <a:r>
              <a:rPr lang="ru-RU" dirty="0"/>
              <a:t>акватории Баренцева моря между Россией и </a:t>
            </a:r>
            <a:r>
              <a:rPr lang="ru-RU" dirty="0" smtClean="0"/>
              <a:t>Норвегией : Россия </a:t>
            </a:r>
            <a:r>
              <a:rPr lang="ru-RU" dirty="0"/>
              <a:t>потеряла часть </a:t>
            </a:r>
            <a:r>
              <a:rPr lang="ru-RU" dirty="0" smtClean="0"/>
              <a:t>исторически принадлежавшей ей акватории, отказалась </a:t>
            </a:r>
            <a:r>
              <a:rPr lang="ru-RU" dirty="0"/>
              <a:t>от всех прав, приобретенных в 1947 </a:t>
            </a:r>
            <a:r>
              <a:rPr lang="ru-RU" dirty="0" smtClean="0"/>
              <a:t>году,  в обмен на признание  Норвегией  </a:t>
            </a:r>
            <a:r>
              <a:rPr lang="ru-RU" dirty="0" err="1" smtClean="0"/>
              <a:t>статуас</a:t>
            </a:r>
            <a:r>
              <a:rPr lang="ru-RU" dirty="0" smtClean="0"/>
              <a:t> СМП,  но  </a:t>
            </a:r>
            <a:r>
              <a:rPr lang="ru-RU" dirty="0"/>
              <a:t>2011 году на арктическом форуме в Архангельске норвежцы четко сказали, что «не станут этого делать</a:t>
            </a:r>
            <a:r>
              <a:rPr lang="ru-RU" dirty="0" smtClean="0"/>
              <a:t>»,а договор  ратифицирован.</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Дания: </a:t>
            </a:r>
            <a:r>
              <a:rPr lang="ru-RU" sz="3600" dirty="0" smtClean="0"/>
              <a:t>как исторически происходило формирование секторов</a:t>
            </a: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Дании принадлежат Гренландия и Фарерские острова. Решение относительно датского суверенитета над Гренландией было закреплено постановлением Постоянной палаты международного правосудия в 1933 году</a:t>
            </a:r>
            <a:r>
              <a:rPr lang="ru-RU" dirty="0" smtClean="0"/>
              <a:t>.  Дания выдвигала требования на участки шельфа вокруг Фарерских островов и Гренландии (в апреле 2009 года, в декабре 2010 года, в июне 2012 года и в ноябре 2013 года). Однако решения по ним еще не вынесены. Общая площадь "спорных" зон - 873 тыс. кв. км. Таким образом, в Арктике Дания претендует на территорию, которая в 40 раз больше, чем сама страна (без учета Гренландии и Фарерских островов).</a:t>
            </a:r>
          </a:p>
          <a:p>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Арктика как путеводная звезда</a:t>
            </a:r>
            <a:endParaRPr lang="ru-RU" sz="3600" b="1" dirty="0"/>
          </a:p>
        </p:txBody>
      </p:sp>
      <p:sp>
        <p:nvSpPr>
          <p:cNvPr id="3" name="Прямоугольник 2"/>
          <p:cNvSpPr/>
          <p:nvPr/>
        </p:nvSpPr>
        <p:spPr>
          <a:xfrm>
            <a:off x="4139952" y="1196752"/>
            <a:ext cx="4752528" cy="5909310"/>
          </a:xfrm>
          <a:prstGeom prst="rect">
            <a:avLst/>
          </a:prstGeom>
        </p:spPr>
        <p:txBody>
          <a:bodyPr wrap="square">
            <a:spAutoFit/>
          </a:bodyPr>
          <a:lstStyle/>
          <a:p>
            <a:r>
              <a:rPr lang="ru-RU" dirty="0" smtClean="0"/>
              <a:t>Мир, в котором Путину придётся устанавливать своё новое правление, — это мир двух великих проектов, начатых им несколько лет назад.</a:t>
            </a:r>
          </a:p>
          <a:p>
            <a:r>
              <a:rPr lang="ru-RU" dirty="0" smtClean="0"/>
              <a:t>Первый -  это арктический проект — где Россия выполняет свои вековечные, вменённые ей, обязанности превращать пустыни в города,  полярные ночи в светоносные свечения радуг. Недаром в поверьях древних поморов то место, где кончается, Россия, означает наступление Царствия Небесного. </a:t>
            </a:r>
            <a:r>
              <a:rPr lang="ru-RU" dirty="0" err="1" smtClean="0"/>
              <a:t>Беловодье</a:t>
            </a:r>
            <a:r>
              <a:rPr lang="ru-RU" dirty="0" smtClean="0"/>
              <a:t> — это таинственная северная среда, где человек чувствует себя блаженным, защищённым и богоподобным. Полярная звезда, сияющая среди чёрной полярной ночи, — это не одинокий светоч, это путеводная звезда, ведущая русское сознание к высшим проявлениям веры и благодати.</a:t>
            </a:r>
            <a:r>
              <a:rPr lang="en-US" dirty="0" smtClean="0"/>
              <a:t> http://zavtra.ru/blogs/ryov_russkoj_istorii</a:t>
            </a:r>
            <a:endParaRPr lang="ru-RU" dirty="0" smtClean="0"/>
          </a:p>
          <a:p>
            <a:endParaRPr lang="ru-RU" dirty="0"/>
          </a:p>
        </p:txBody>
      </p:sp>
      <p:pic>
        <p:nvPicPr>
          <p:cNvPr id="1026" name="Picture 2" descr="C:\Users\Светлана Викторовна\Desktop\арктика все фотки\полярный поселок.jpg"/>
          <p:cNvPicPr>
            <a:picLocks noChangeAspect="1" noChangeArrowheads="1"/>
          </p:cNvPicPr>
          <p:nvPr/>
        </p:nvPicPr>
        <p:blipFill>
          <a:blip r:embed="rId2" cstate="print"/>
          <a:srcRect/>
          <a:stretch>
            <a:fillRect/>
          </a:stretch>
        </p:blipFill>
        <p:spPr bwMode="auto">
          <a:xfrm>
            <a:off x="323528" y="3501008"/>
            <a:ext cx="3672408" cy="3096344"/>
          </a:xfrm>
          <a:prstGeom prst="rect">
            <a:avLst/>
          </a:prstGeom>
          <a:noFill/>
        </p:spPr>
      </p:pic>
      <p:pic>
        <p:nvPicPr>
          <p:cNvPr id="1027" name="Picture 3" descr="C:\Users\Светлана Викторовна\Desktop\арктика все фотки\северное сияние.jpg"/>
          <p:cNvPicPr>
            <a:picLocks noChangeAspect="1" noChangeArrowheads="1"/>
          </p:cNvPicPr>
          <p:nvPr/>
        </p:nvPicPr>
        <p:blipFill>
          <a:blip r:embed="rId3" cstate="print"/>
          <a:srcRect/>
          <a:stretch>
            <a:fillRect/>
          </a:stretch>
        </p:blipFill>
        <p:spPr bwMode="auto">
          <a:xfrm>
            <a:off x="467544" y="1556792"/>
            <a:ext cx="3456384" cy="25202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b="1" dirty="0" smtClean="0"/>
              <a:t>Россия: заявка 2015 на расширение континентального шельфа</a:t>
            </a:r>
            <a:endParaRPr lang="ru-RU" sz="3200" b="1" dirty="0"/>
          </a:p>
        </p:txBody>
      </p:sp>
      <p:sp>
        <p:nvSpPr>
          <p:cNvPr id="5" name="Содержимое 4"/>
          <p:cNvSpPr>
            <a:spLocks noGrp="1"/>
          </p:cNvSpPr>
          <p:nvPr>
            <p:ph sz="half" idx="1"/>
          </p:nvPr>
        </p:nvSpPr>
        <p:spPr/>
        <p:txBody>
          <a:bodyPr>
            <a:normAutofit fontScale="62500" lnSpcReduction="20000"/>
          </a:bodyPr>
          <a:lstStyle/>
          <a:p>
            <a:pPr algn="just"/>
            <a:r>
              <a:rPr lang="ru-RU" b="1" dirty="0" smtClean="0"/>
              <a:t>С февраля 2016 года в Комиссии по границам континентального шельфа обсуждается заявка нашей страны на расширение  самого континентального шельфа  в Северном Ледовитом океане. В состав комиссии входит более 20 человек, представляющих различные государства мира, включая государства Европы и Латинской Америки.</a:t>
            </a:r>
          </a:p>
          <a:p>
            <a:endParaRPr lang="ru-RU" b="1" dirty="0" smtClean="0"/>
          </a:p>
          <a:p>
            <a:r>
              <a:rPr lang="ru-RU" b="1" dirty="0" smtClean="0"/>
              <a:t>В заявке упоминаются хребет Ломоносова, котловина Подводников, поднятие Менделеева, Чукотская котловина, которые являются продолжением Сибирской континентальной платформы</a:t>
            </a:r>
          </a:p>
          <a:p>
            <a:endParaRPr lang="ru-RU" dirty="0" smtClean="0"/>
          </a:p>
        </p:txBody>
      </p:sp>
      <p:sp>
        <p:nvSpPr>
          <p:cNvPr id="6" name="Содержимое 5"/>
          <p:cNvSpPr>
            <a:spLocks noGrp="1"/>
          </p:cNvSpPr>
          <p:nvPr>
            <p:ph sz="half" idx="2"/>
          </p:nvPr>
        </p:nvSpPr>
        <p:spPr>
          <a:xfrm>
            <a:off x="4716016" y="1556792"/>
            <a:ext cx="3960440" cy="4569371"/>
          </a:xfrm>
        </p:spPr>
        <p:txBody>
          <a:bodyPr>
            <a:normAutofit fontScale="62500" lnSpcReduction="20000"/>
          </a:bodyPr>
          <a:lstStyle/>
          <a:p>
            <a:r>
              <a:rPr lang="ru-RU" dirty="0" smtClean="0"/>
              <a:t>Россия на основании международного законодательства претендует на площадь морского дна за пределами 200-мильной зоны на территории всего российского полярного сектора с включением зоны Северного полюса и южной конечности хребта Гаккеля. Речь идет о площади расширенного континентального шельфа в Северном Ледовитом океане, которая составляет 1,2 миллиона квадратных километров.</a:t>
            </a:r>
          </a:p>
          <a:p>
            <a:pPr>
              <a:buNone/>
            </a:pPr>
            <a:r>
              <a:rPr lang="ru-RU" dirty="0" smtClean="0"/>
              <a:t> </a:t>
            </a:r>
          </a:p>
          <a:p>
            <a:pPr>
              <a:buNone/>
            </a:pPr>
            <a:r>
              <a:rPr lang="ru-RU" dirty="0" smtClean="0"/>
              <a:t> </a:t>
            </a:r>
          </a:p>
        </p:txBody>
      </p:sp>
      <p:pic>
        <p:nvPicPr>
          <p:cNvPr id="69634" name="Picture 2" descr="C:\Users\Светлана Викторовна\Desktop\вездеход в арктике.jpg"/>
          <p:cNvPicPr>
            <a:picLocks noChangeAspect="1" noChangeArrowheads="1"/>
          </p:cNvPicPr>
          <p:nvPr/>
        </p:nvPicPr>
        <p:blipFill>
          <a:blip r:embed="rId2" cstate="print"/>
          <a:srcRect/>
          <a:stretch>
            <a:fillRect/>
          </a:stretch>
        </p:blipFill>
        <p:spPr bwMode="auto">
          <a:xfrm>
            <a:off x="4860032" y="4797152"/>
            <a:ext cx="3600400" cy="185432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Неудача с первой заявкой</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Первая  заявка была отклонена в н. 2000-х на основании отсутствия взятых с океанского дна глубинных образцов  - принадлежности к российскому шельфу хребтов Ломоносова и Геккеля. </a:t>
            </a:r>
          </a:p>
          <a:p>
            <a:pPr>
              <a:buNone/>
            </a:pPr>
            <a:r>
              <a:rPr lang="ru-RU" dirty="0" smtClean="0"/>
              <a:t>       СССР участвовал в международных программах глубоководного бурения (</a:t>
            </a:r>
            <a:r>
              <a:rPr lang="ru-RU" dirty="0" err="1" smtClean="0"/>
              <a:t>эсперим.работы</a:t>
            </a:r>
            <a:r>
              <a:rPr lang="ru-RU" dirty="0" smtClean="0"/>
              <a:t>, обмен между учёными и промышленниками разных стран), а РФ  от участия   отказалась, необходимые исследования не проводились. Представленных доказательств оказалось </a:t>
            </a:r>
            <a:r>
              <a:rPr lang="ru-RU" dirty="0" err="1" smtClean="0"/>
              <a:t>недостаточго</a:t>
            </a:r>
            <a:r>
              <a:rPr lang="ru-RU" dirty="0" smtClean="0"/>
              <a:t>.</a:t>
            </a:r>
          </a:p>
          <a:p>
            <a:endParaRPr lang="ru-RU" dirty="0"/>
          </a:p>
        </p:txBody>
      </p:sp>
      <p:sp>
        <p:nvSpPr>
          <p:cNvPr id="4" name="Содержимое 3"/>
          <p:cNvSpPr>
            <a:spLocks noGrp="1"/>
          </p:cNvSpPr>
          <p:nvPr>
            <p:ph sz="half" idx="2"/>
          </p:nvPr>
        </p:nvSpPr>
        <p:spPr/>
        <p:txBody>
          <a:bodyPr>
            <a:normAutofit fontScale="70000" lnSpcReduction="20000"/>
          </a:bodyPr>
          <a:lstStyle/>
          <a:p>
            <a:r>
              <a:rPr lang="ru-RU" dirty="0" smtClean="0"/>
              <a:t>Главный аргумент России: значительная часть подводной территории, на которую претендует наша страна, является продолжением континента, составляющим с ним одно целое, там нет разрывов, заполненных океанической корой. Это часть континента, который по различным причинам погрузился под воду, поэтому хребет Ломоносова и хребет Менделеева можно считать территорией нашего континентального шельфа</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Работа над ошибками: как готовилась заявка РФ 2015года </a:t>
            </a:r>
            <a:endParaRPr lang="ru-RU" sz="3600" b="1"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В течение нескольких лет Россия проводила углубленные геологические исследования для подготовки пересмотренной заявки на территории в Северном Ледовитом океане, собрав внушительные массивы данных для убеждения ооновских чинуш.</a:t>
            </a:r>
            <a:endParaRPr lang="ru-RU" b="1" dirty="0" smtClean="0"/>
          </a:p>
          <a:p>
            <a:r>
              <a:rPr lang="ru-RU" dirty="0" smtClean="0"/>
              <a:t>Речь идет о 1,2 </a:t>
            </a:r>
            <a:r>
              <a:rPr lang="ru-RU" dirty="0" err="1" smtClean="0"/>
              <a:t>млн</a:t>
            </a:r>
            <a:r>
              <a:rPr lang="ru-RU" dirty="0" smtClean="0"/>
              <a:t> кв. км морского дна, что позволит прирастить потенциальные запасы углеводородов на 5 </a:t>
            </a:r>
            <a:r>
              <a:rPr lang="ru-RU" dirty="0" err="1" smtClean="0"/>
              <a:t>млрд</a:t>
            </a:r>
            <a:r>
              <a:rPr lang="ru-RU" dirty="0" smtClean="0"/>
              <a:t> тонн условного топлива. </a:t>
            </a:r>
          </a:p>
          <a:p>
            <a:r>
              <a:rPr lang="ru-RU" dirty="0" smtClean="0"/>
              <a:t>В заявке подчеркивается, что морские границы России в Северном Ледовитом океане не часть мирового океана, а продолжение территории страны.</a:t>
            </a:r>
          </a:p>
          <a:p>
            <a:endParaRPr lang="ru-RU" dirty="0" smtClean="0"/>
          </a:p>
          <a:p>
            <a:pPr>
              <a:buNone/>
            </a:pPr>
            <a:endParaRPr lang="ru-RU" b="1" dirty="0" smtClean="0"/>
          </a:p>
          <a:p>
            <a:endParaRPr lang="ru-RU" dirty="0" smtClean="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Работа над ошибками: как готовилась заявка РФ 2015года</a:t>
            </a:r>
            <a:endParaRPr lang="ru-RU" dirty="0"/>
          </a:p>
        </p:txBody>
      </p:sp>
      <p:sp>
        <p:nvSpPr>
          <p:cNvPr id="3" name="Содержимое 2"/>
          <p:cNvSpPr>
            <a:spLocks noGrp="1"/>
          </p:cNvSpPr>
          <p:nvPr>
            <p:ph idx="1"/>
          </p:nvPr>
        </p:nvSpPr>
        <p:spPr>
          <a:xfrm>
            <a:off x="457200" y="1600201"/>
            <a:ext cx="8229600" cy="3484984"/>
          </a:xfrm>
        </p:spPr>
        <p:txBody>
          <a:bodyPr>
            <a:normAutofit fontScale="55000" lnSpcReduction="20000"/>
          </a:bodyPr>
          <a:lstStyle/>
          <a:p>
            <a:r>
              <a:rPr lang="ru-RU" b="1" dirty="0" smtClean="0"/>
              <a:t>В июне 2007 года группа из 50 российских учёных вернулась из шестинедельной экспедиции с известием, что хребет Ломоносова связан с территорией Российской Федерацией, поддержав тем самым претензии России на нефть и газ, которыми богат треугольник.  На территории содержится 10 млрд. тонн газа и нефти, утверждают учёные. </a:t>
            </a:r>
            <a:endParaRPr lang="ru-RU" dirty="0" smtClean="0"/>
          </a:p>
          <a:p>
            <a:r>
              <a:rPr lang="ru-RU" b="1" dirty="0" smtClean="0"/>
              <a:t>Исследовав извлечённые со дна северной и южной частей подводного хребта базальты и долериты, учёные установили, что они имеют такую же природу как и древнее основание Новосибирских островов, являющееся неотъемлемой частью континентального шельфа.</a:t>
            </a:r>
            <a:endParaRPr lang="ru-RU" dirty="0" smtClean="0"/>
          </a:p>
          <a:p>
            <a:pPr>
              <a:buNone/>
            </a:pPr>
            <a:r>
              <a:rPr lang="ru-RU" b="1" dirty="0" smtClean="0"/>
              <a:t>  </a:t>
            </a:r>
            <a:endParaRPr lang="ru-RU" dirty="0" smtClean="0"/>
          </a:p>
          <a:p>
            <a:r>
              <a:rPr lang="ru-RU" b="1" dirty="0" smtClean="0"/>
              <a:t> </a:t>
            </a:r>
            <a:r>
              <a:rPr lang="ru-RU" dirty="0" smtClean="0"/>
              <a:t> В 2012 году было проведено бурение хребта Менделеева. Керны подняли с глубины более 2,5 тысячи метров. В начале 2014 года был получен возраст пород. Им оказалось  более 460-470 миллионов лет</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Работа над ошибками: как готовилась заявка РФ 2015года</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В августе-октябре 2014 г. судно </a:t>
            </a:r>
            <a:r>
              <a:rPr lang="ru-RU" dirty="0"/>
              <a:t>«Академик Федоров» в </a:t>
            </a:r>
            <a:r>
              <a:rPr lang="ru-RU" dirty="0" smtClean="0"/>
              <a:t>сопровождении атомного </a:t>
            </a:r>
            <a:r>
              <a:rPr lang="ru-RU" dirty="0"/>
              <a:t>ледокола «Ямал» по заказу </a:t>
            </a:r>
            <a:r>
              <a:rPr lang="ru-RU" dirty="0" err="1"/>
              <a:t>Роснедр</a:t>
            </a:r>
            <a:r>
              <a:rPr lang="ru-RU" dirty="0"/>
              <a:t> </a:t>
            </a:r>
            <a:r>
              <a:rPr lang="ru-RU" dirty="0" smtClean="0"/>
              <a:t>провело </a:t>
            </a:r>
            <a:r>
              <a:rPr lang="ru-RU" dirty="0"/>
              <a:t>комплексные исследования с целью создания геолого-геофизической основы для оценки перспектив </a:t>
            </a:r>
            <a:r>
              <a:rPr lang="ru-RU" dirty="0" err="1"/>
              <a:t>нефтегазоносности</a:t>
            </a:r>
            <a:r>
              <a:rPr lang="ru-RU" dirty="0"/>
              <a:t> континентального шельфа за пределами исключительной экономической зоны Российской Федерации в Северном Ледовитом океане. Результаты исследований позволят дополнить подготовленную заявку России в комиссию по границам континентального шельфа при ООН. Площадь исследования составила 350 тыс. кв. км</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Расширенный континентальный шельф России</a:t>
            </a:r>
            <a:endParaRPr lang="ru-RU" sz="3200" b="1" dirty="0"/>
          </a:p>
        </p:txBody>
      </p:sp>
      <p:pic>
        <p:nvPicPr>
          <p:cNvPr id="63490" name="Picture 2" descr="C:\Users\Светлана Викторовна\Desktop\нац аркт атлас\расширен коншельф рф за 200 мкарта.JPG"/>
          <p:cNvPicPr>
            <a:picLocks noGrp="1" noChangeAspect="1" noChangeArrowheads="1"/>
          </p:cNvPicPr>
          <p:nvPr>
            <p:ph idx="1"/>
          </p:nvPr>
        </p:nvPicPr>
        <p:blipFill>
          <a:blip r:embed="rId2" cstate="print"/>
          <a:srcRect/>
          <a:stretch>
            <a:fillRect/>
          </a:stretch>
        </p:blipFill>
        <p:spPr bwMode="auto">
          <a:xfrm>
            <a:off x="395536" y="1556792"/>
            <a:ext cx="8280920" cy="506916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Анклав в Охотском море как прецедент </a:t>
            </a:r>
            <a:endParaRPr lang="ru-RU" sz="3600" b="1" dirty="0"/>
          </a:p>
        </p:txBody>
      </p:sp>
      <p:sp>
        <p:nvSpPr>
          <p:cNvPr id="3" name="Содержимое 2"/>
          <p:cNvSpPr>
            <a:spLocks noGrp="1"/>
          </p:cNvSpPr>
          <p:nvPr>
            <p:ph sz="half" idx="1"/>
          </p:nvPr>
        </p:nvSpPr>
        <p:spPr/>
        <p:txBody>
          <a:bodyPr>
            <a:normAutofit fontScale="62500" lnSpcReduction="20000"/>
          </a:bodyPr>
          <a:lstStyle/>
          <a:p>
            <a:r>
              <a:rPr lang="ru-RU" dirty="0" smtClean="0"/>
              <a:t>В середине ноября 2013 года подкомиссия ООН признала анклав площадью 52 тыс. кв. км в срединной части Охотского моря частью российского континентального шельфа. В феврале 2014 года выводы подкомиссии  рассмотрены Комиссией ООН. </a:t>
            </a:r>
          </a:p>
          <a:p>
            <a:r>
              <a:rPr lang="ru-RU" dirty="0" smtClean="0"/>
              <a:t>Новый анклав в Охотском море детально </a:t>
            </a:r>
            <a:r>
              <a:rPr lang="ru-RU" dirty="0" err="1" smtClean="0"/>
              <a:t>геологически</a:t>
            </a:r>
            <a:r>
              <a:rPr lang="ru-RU" dirty="0" smtClean="0"/>
              <a:t> еще не изучался, поэтому прогнозными оценками по ресурсам нефти и газа Россия пока не располагает. </a:t>
            </a:r>
          </a:p>
          <a:p>
            <a:r>
              <a:rPr lang="ru-RU" dirty="0" smtClean="0"/>
              <a:t>Эксперты расценивают этот факт как шаг к признанию российских прав на хребты Ломоносова и Менделеева</a:t>
            </a:r>
            <a:endParaRPr lang="ru-RU" dirty="0"/>
          </a:p>
        </p:txBody>
      </p:sp>
      <p:sp>
        <p:nvSpPr>
          <p:cNvPr id="4" name="Содержимое 3"/>
          <p:cNvSpPr>
            <a:spLocks noGrp="1"/>
          </p:cNvSpPr>
          <p:nvPr>
            <p:ph sz="half" idx="2"/>
          </p:nvPr>
        </p:nvSpPr>
        <p:spPr/>
        <p:txBody>
          <a:bodyPr>
            <a:normAutofit fontScale="62500" lnSpcReduction="20000"/>
          </a:bodyPr>
          <a:lstStyle/>
          <a:p>
            <a:r>
              <a:rPr lang="ru-RU" dirty="0" smtClean="0"/>
              <a:t>По данным Минприроды России, ресурсы нефти по категориям D1 и D2 в районе Охотского моря составляют 1,5 </a:t>
            </a:r>
            <a:r>
              <a:rPr lang="ru-RU" dirty="0" err="1" smtClean="0"/>
              <a:t>млрд</a:t>
            </a:r>
            <a:r>
              <a:rPr lang="ru-RU" dirty="0" smtClean="0"/>
              <a:t> тонн, газа – 6,1 </a:t>
            </a:r>
            <a:r>
              <a:rPr lang="ru-RU" dirty="0" err="1" smtClean="0"/>
              <a:t>трлн</a:t>
            </a:r>
            <a:r>
              <a:rPr lang="ru-RU" dirty="0" smtClean="0"/>
              <a:t> куб. м. В Охотском море на баланс поставлены запасы только по сахалинским проектам. Остальной потенциал – это ресурсы. Часть территории изучает "Роснефть", ("Магадан-1,2", "Лисянский", "</a:t>
            </a:r>
            <a:r>
              <a:rPr lang="ru-RU" dirty="0" err="1" smtClean="0"/>
              <a:t>Кашеваровский</a:t>
            </a:r>
            <a:r>
              <a:rPr lang="ru-RU" dirty="0" smtClean="0"/>
              <a:t>"), геологоразведку ведет и "Газпром" ("Западно-Камчатский" и перспективный "</a:t>
            </a:r>
            <a:r>
              <a:rPr lang="ru-RU" dirty="0" err="1" smtClean="0"/>
              <a:t>Южно-Киринский</a:t>
            </a:r>
            <a:r>
              <a:rPr lang="ru-RU" dirty="0" smtClean="0"/>
              <a:t>" районы). </a:t>
            </a:r>
            <a:br>
              <a:rPr lang="ru-RU" dirty="0" smtClean="0"/>
            </a:b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600" dirty="0" smtClean="0"/>
              <a:t>Арктическая  гонка стартовала: </a:t>
            </a:r>
            <a:r>
              <a:rPr lang="ru-RU" sz="3600" b="1" dirty="0" smtClean="0"/>
              <a:t>Норвегия</a:t>
            </a:r>
            <a:endParaRPr lang="ru-RU" sz="3600" dirty="0"/>
          </a:p>
        </p:txBody>
      </p:sp>
      <p:sp>
        <p:nvSpPr>
          <p:cNvPr id="5" name="Содержимое 4"/>
          <p:cNvSpPr>
            <a:spLocks noGrp="1"/>
          </p:cNvSpPr>
          <p:nvPr>
            <p:ph sz="half" idx="1"/>
          </p:nvPr>
        </p:nvSpPr>
        <p:spPr/>
        <p:txBody>
          <a:bodyPr>
            <a:normAutofit fontScale="62500" lnSpcReduction="20000"/>
          </a:bodyPr>
          <a:lstStyle/>
          <a:p>
            <a:r>
              <a:rPr lang="ru-RU" dirty="0" smtClean="0"/>
              <a:t>Первой страной, которая получила одобрение комиссии по вопросу расширения арктического шельфа, стала Норвегия (ратифицировала конвенцию в 1996 году). Заявка была подана в декабре 2006 года. Норвегия требовала увеличить ее исключительную экономическую зону на 235 тыс. кв. км в отдельных районах Северного Ледовитого океана, Норвежского и Баренцева морей. В апреле 2009 года комиссия вынесла положительное решение. В результате граница норвежского шельфа достигла 84 град. 43 мин. северной широты, эта точка находится примерно в 600 км от Северного полюса</a:t>
            </a:r>
            <a:endParaRPr lang="ru-RU" dirty="0"/>
          </a:p>
        </p:txBody>
      </p:sp>
      <p:pic>
        <p:nvPicPr>
          <p:cNvPr id="7" name="Содержимое 6" descr="https://phototass4.cdnvideo.ru/width/333_3412a45b/tass/m2/uploads/i/20170328/4465353.jpg">
            <a:hlinkClick r:id="rId2" tgtFrame="&quot;_blank&quot;"/>
          </p:cNvPr>
          <p:cNvPicPr>
            <a:picLocks noGrp="1"/>
          </p:cNvPicPr>
          <p:nvPr>
            <p:ph sz="half" idx="2"/>
          </p:nvPr>
        </p:nvPicPr>
        <p:blipFill>
          <a:blip r:embed="rId3" cstate="print"/>
          <a:srcRect/>
          <a:stretch>
            <a:fillRect/>
          </a:stretch>
        </p:blipFill>
        <p:spPr bwMode="auto">
          <a:xfrm>
            <a:off x="4648200" y="2060849"/>
            <a:ext cx="4038600" cy="310002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Арктическая  гонка стартовала: Канада</a:t>
            </a:r>
            <a:endParaRPr lang="ru-RU" sz="3600" b="1" dirty="0"/>
          </a:p>
        </p:txBody>
      </p:sp>
      <p:sp>
        <p:nvSpPr>
          <p:cNvPr id="3" name="Содержимое 2"/>
          <p:cNvSpPr>
            <a:spLocks noGrp="1"/>
          </p:cNvSpPr>
          <p:nvPr>
            <p:ph idx="1"/>
          </p:nvPr>
        </p:nvSpPr>
        <p:spPr>
          <a:xfrm flipH="1">
            <a:off x="251520" y="1600200"/>
            <a:ext cx="5256584" cy="4525963"/>
          </a:xfrm>
        </p:spPr>
        <p:txBody>
          <a:bodyPr>
            <a:normAutofit lnSpcReduction="10000"/>
          </a:bodyPr>
          <a:lstStyle/>
          <a:p>
            <a:pPr>
              <a:buNone/>
            </a:pPr>
            <a:r>
              <a:rPr lang="ru-RU" dirty="0" smtClean="0"/>
              <a:t>  	Канада  строит на острове </a:t>
            </a:r>
            <a:r>
              <a:rPr lang="ru-RU" dirty="0" err="1"/>
              <a:t>Баффинова</a:t>
            </a:r>
            <a:r>
              <a:rPr lang="ru-RU" dirty="0"/>
              <a:t> Земля </a:t>
            </a:r>
            <a:r>
              <a:rPr lang="ru-RU" dirty="0" smtClean="0"/>
              <a:t>глубоководный порт, в бухте </a:t>
            </a:r>
            <a:r>
              <a:rPr lang="ru-RU" dirty="0" err="1" smtClean="0"/>
              <a:t>Резолют-бэй</a:t>
            </a:r>
            <a:r>
              <a:rPr lang="ru-RU" dirty="0" smtClean="0"/>
              <a:t> тренировочный центр по подготовке к работе в Северо-Западном проходе, новые </a:t>
            </a:r>
            <a:r>
              <a:rPr lang="ru-RU" dirty="0"/>
              <a:t>патрульные суда для Северного Ледовитого </a:t>
            </a:r>
            <a:r>
              <a:rPr lang="ru-RU" dirty="0" smtClean="0"/>
              <a:t>океана</a:t>
            </a:r>
          </a:p>
        </p:txBody>
      </p:sp>
      <p:pic>
        <p:nvPicPr>
          <p:cNvPr id="11266" name="Picture 2" descr="https://s0.rbk.ru/v6_top_pics/resized/1180xH/media/img/6/98/754453195851986.jpg"/>
          <p:cNvPicPr>
            <a:picLocks noChangeAspect="1" noChangeArrowheads="1"/>
          </p:cNvPicPr>
          <p:nvPr/>
        </p:nvPicPr>
        <p:blipFill>
          <a:blip r:embed="rId2" cstate="print"/>
          <a:srcRect/>
          <a:stretch>
            <a:fillRect/>
          </a:stretch>
        </p:blipFill>
        <p:spPr bwMode="auto">
          <a:xfrm>
            <a:off x="5940152" y="1556791"/>
            <a:ext cx="2826990" cy="2520281"/>
          </a:xfrm>
          <a:prstGeom prst="rect">
            <a:avLst/>
          </a:prstGeom>
          <a:noFill/>
        </p:spPr>
      </p:pic>
      <p:sp>
        <p:nvSpPr>
          <p:cNvPr id="5" name="Прямоугольник 4"/>
          <p:cNvSpPr/>
          <p:nvPr/>
        </p:nvSpPr>
        <p:spPr>
          <a:xfrm>
            <a:off x="5940152" y="4293096"/>
            <a:ext cx="3024336" cy="1754326"/>
          </a:xfrm>
          <a:prstGeom prst="rect">
            <a:avLst/>
          </a:prstGeom>
        </p:spPr>
        <p:txBody>
          <a:bodyPr wrap="square">
            <a:spAutoFit/>
          </a:bodyPr>
          <a:lstStyle/>
          <a:p>
            <a:r>
              <a:rPr lang="ru-RU" dirty="0" smtClean="0"/>
              <a:t>"Кто не знает, что делать с Арктикой, у того её отберут»</a:t>
            </a:r>
          </a:p>
          <a:p>
            <a:endParaRPr lang="ru-RU" dirty="0" smtClean="0"/>
          </a:p>
          <a:p>
            <a:r>
              <a:rPr lang="ru-RU" dirty="0" smtClean="0"/>
              <a:t> - премьер-министр Канады в 2006-222015гг. Стивен </a:t>
            </a:r>
            <a:r>
              <a:rPr lang="ru-RU" dirty="0" err="1" smtClean="0"/>
              <a:t>Харпер</a:t>
            </a:r>
            <a:r>
              <a:rPr lang="ru-RU" dirty="0" smtClean="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Арктическая  гонка стартовала: </a:t>
            </a:r>
            <a:r>
              <a:rPr lang="ru-RU" sz="3600" b="1" dirty="0" smtClean="0"/>
              <a:t>Канада</a:t>
            </a:r>
            <a:endParaRPr lang="ru-RU" sz="3600" dirty="0"/>
          </a:p>
        </p:txBody>
      </p:sp>
      <p:sp>
        <p:nvSpPr>
          <p:cNvPr id="3" name="Содержимое 2"/>
          <p:cNvSpPr>
            <a:spLocks noGrp="1"/>
          </p:cNvSpPr>
          <p:nvPr>
            <p:ph idx="1"/>
          </p:nvPr>
        </p:nvSpPr>
        <p:spPr/>
        <p:txBody>
          <a:bodyPr>
            <a:normAutofit fontScale="85000" lnSpcReduction="20000"/>
          </a:bodyPr>
          <a:lstStyle/>
          <a:p>
            <a:r>
              <a:rPr lang="ru-RU" dirty="0" smtClean="0"/>
              <a:t>Канада, присоединившаяся к конвенции в 2003 году, также предъявляет права на хребет Ломоносова, считая, что он начинается с американского материка. </a:t>
            </a:r>
          </a:p>
          <a:p>
            <a:r>
              <a:rPr lang="ru-RU" dirty="0" smtClean="0"/>
              <a:t>6 декабря 2013 года Канада подала в ООН заявку на расширение своего арктического шельфа на 1,2 миллиона квадратных километров, рассчитывая получить не только Арктику, но и Северный полюс, с его кратчайшим воздушным коридором между США и Россией. 9 августа 2014 г. Канада направила два ледокола в шестинедельную экспедицию в район хребта Ломоносова с целью сбора научных данных в поддержку будущей заявки</a:t>
            </a:r>
          </a:p>
          <a:p>
            <a:endParaRPr lang="ru-RU" dirty="0"/>
          </a:p>
        </p:txBody>
      </p:sp>
      <p:sp>
        <p:nvSpPr>
          <p:cNvPr id="4" name="Прямоугольник 3"/>
          <p:cNvSpPr/>
          <p:nvPr/>
        </p:nvSpPr>
        <p:spPr>
          <a:xfrm>
            <a:off x="2981211" y="3244334"/>
            <a:ext cx="3181577" cy="369332"/>
          </a:xfrm>
          <a:prstGeom prst="rect">
            <a:avLst/>
          </a:prstGeom>
        </p:spPr>
        <p:txBody>
          <a:bodyPr wrap="none">
            <a:spAutoFit/>
          </a:bodyPr>
          <a:lstStyle/>
          <a:p>
            <a:r>
              <a:rPr lang="ru-RU" dirty="0" smtClean="0"/>
              <a:t>Арктическая  гонка стартовала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smtClean="0"/>
              <a:t/>
            </a:r>
            <a:br>
              <a:rPr lang="en-US" sz="4000" dirty="0" smtClean="0"/>
            </a:br>
            <a:r>
              <a:rPr lang="ru-RU" sz="4000" dirty="0" smtClean="0"/>
              <a:t>Арктическая </a:t>
            </a:r>
            <a:r>
              <a:rPr lang="ru-RU" sz="4000" dirty="0"/>
              <a:t>зона приобретает сегодня глобальное значение:</a:t>
            </a:r>
            <a:r>
              <a:rPr lang="ru-RU" dirty="0"/>
              <a:t/>
            </a:r>
            <a:br>
              <a:rPr lang="ru-RU" dirty="0"/>
            </a:br>
            <a:endParaRPr lang="ru-RU" dirty="0"/>
          </a:p>
        </p:txBody>
      </p:sp>
      <p:sp>
        <p:nvSpPr>
          <p:cNvPr id="3" name="Содержимое 2"/>
          <p:cNvSpPr>
            <a:spLocks noGrp="1"/>
          </p:cNvSpPr>
          <p:nvPr>
            <p:ph idx="1"/>
          </p:nvPr>
        </p:nvSpPr>
        <p:spPr>
          <a:xfrm>
            <a:off x="457200" y="1700808"/>
            <a:ext cx="8229600" cy="3312369"/>
          </a:xfrm>
        </p:spPr>
        <p:txBody>
          <a:bodyPr>
            <a:normAutofit fontScale="40000" lnSpcReduction="20000"/>
          </a:bodyPr>
          <a:lstStyle/>
          <a:p>
            <a:pPr>
              <a:buNone/>
            </a:pPr>
            <a:r>
              <a:rPr lang="en-US" sz="3800" dirty="0" smtClean="0"/>
              <a:t> </a:t>
            </a:r>
            <a:r>
              <a:rPr lang="ru-RU" sz="3800" dirty="0" smtClean="0"/>
              <a:t>1.огромные </a:t>
            </a:r>
            <a:r>
              <a:rPr lang="ru-RU" sz="3800" dirty="0"/>
              <a:t>природные богатства Арктической зоны,</a:t>
            </a:r>
          </a:p>
          <a:p>
            <a:pPr>
              <a:buNone/>
            </a:pPr>
            <a:r>
              <a:rPr lang="ru-RU" sz="3800" dirty="0"/>
              <a:t>2. здесь проходят весьма перспективные морские и авиационные трассы. Они сокращают, а значит и удешевляют доставку торговых грузов и пассажиров не только между различными странами, но и разными континентами. </a:t>
            </a:r>
          </a:p>
          <a:p>
            <a:pPr>
              <a:buNone/>
            </a:pPr>
            <a:r>
              <a:rPr lang="ru-RU" sz="3800" dirty="0"/>
              <a:t>3. наметившееся потепление климата и связанное с ним частичное таяния арктических льдов облегчает условия экономического освоения арктических территорий. </a:t>
            </a:r>
          </a:p>
          <a:p>
            <a:pPr>
              <a:buNone/>
            </a:pPr>
            <a:r>
              <a:rPr lang="ru-RU" sz="3800" dirty="0"/>
              <a:t>4.учащаются  попытки Запада —  по линии НАТО — "застолбить" своё военное присутствие в Арктике, что вызывает ответные меры по обеспечению безопасности нашей страны.</a:t>
            </a:r>
          </a:p>
          <a:p>
            <a:pPr>
              <a:buNone/>
            </a:pPr>
            <a:endParaRPr lang="en-US" dirty="0"/>
          </a:p>
          <a:p>
            <a:pPr>
              <a:buNone/>
            </a:pPr>
            <a:endParaRPr lang="en-US" dirty="0" smtClean="0"/>
          </a:p>
          <a:p>
            <a:r>
              <a:rPr lang="ru-RU" sz="5800" dirty="0" smtClean="0"/>
              <a:t>Таким </a:t>
            </a:r>
            <a:r>
              <a:rPr lang="ru-RU" sz="5800" dirty="0"/>
              <a:t>образом, интерес к исследованию и освоению Арктики возрастает.</a:t>
            </a:r>
          </a:p>
        </p:txBody>
      </p:sp>
      <p:pic>
        <p:nvPicPr>
          <p:cNvPr id="48129" name="Picture 1" descr="C:\Users\Светлана Викторовна\Desktop\нац аркт атлас\не наш атлас.jpg"/>
          <p:cNvPicPr>
            <a:picLocks noChangeAspect="1" noChangeArrowheads="1"/>
          </p:cNvPicPr>
          <p:nvPr/>
        </p:nvPicPr>
        <p:blipFill>
          <a:blip r:embed="rId2" cstate="print"/>
          <a:srcRect/>
          <a:stretch>
            <a:fillRect/>
          </a:stretch>
        </p:blipFill>
        <p:spPr bwMode="auto">
          <a:xfrm>
            <a:off x="611560" y="5085184"/>
            <a:ext cx="4646290" cy="1282824"/>
          </a:xfrm>
          <a:prstGeom prst="rect">
            <a:avLst/>
          </a:prstGeom>
          <a:noFill/>
        </p:spPr>
      </p:pic>
      <p:pic>
        <p:nvPicPr>
          <p:cNvPr id="48130" name="Picture 2" descr="C:\Users\Светлана Викторовна\Desktop\картинки по арктике 23 03\атлас арктики.jpg"/>
          <p:cNvPicPr>
            <a:picLocks noChangeAspect="1" noChangeArrowheads="1"/>
          </p:cNvPicPr>
          <p:nvPr/>
        </p:nvPicPr>
        <p:blipFill>
          <a:blip r:embed="rId3" cstate="print"/>
          <a:srcRect/>
          <a:stretch>
            <a:fillRect/>
          </a:stretch>
        </p:blipFill>
        <p:spPr bwMode="auto">
          <a:xfrm>
            <a:off x="5580112" y="4420747"/>
            <a:ext cx="3312368" cy="203258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8568952" cy="936104"/>
          </a:xfrm>
        </p:spPr>
        <p:txBody>
          <a:bodyPr>
            <a:normAutofit/>
          </a:bodyPr>
          <a:lstStyle/>
          <a:p>
            <a:r>
              <a:rPr lang="ru-RU" sz="3600" dirty="0" smtClean="0"/>
              <a:t>Арктическая  гонка стартовала: </a:t>
            </a:r>
            <a:r>
              <a:rPr lang="ru-RU" sz="3600" b="1" dirty="0" smtClean="0"/>
              <a:t>Дания</a:t>
            </a:r>
            <a:endParaRPr lang="ru-RU" sz="3600" dirty="0"/>
          </a:p>
        </p:txBody>
      </p:sp>
      <p:sp>
        <p:nvSpPr>
          <p:cNvPr id="5" name="Содержимое 4"/>
          <p:cNvSpPr>
            <a:spLocks noGrp="1"/>
          </p:cNvSpPr>
          <p:nvPr>
            <p:ph sz="half" idx="1"/>
          </p:nvPr>
        </p:nvSpPr>
        <p:spPr>
          <a:xfrm>
            <a:off x="467544" y="1196752"/>
            <a:ext cx="4038600" cy="5318051"/>
          </a:xfrm>
        </p:spPr>
        <p:txBody>
          <a:bodyPr>
            <a:normAutofit fontScale="77500" lnSpcReduction="20000"/>
          </a:bodyPr>
          <a:lstStyle/>
          <a:p>
            <a:pPr fontAlgn="base"/>
            <a:r>
              <a:rPr lang="ru-RU" dirty="0" smtClean="0"/>
              <a:t>Дания (участник конвенции с 2004 года) 15 декабря 2014 года подала заявку, в которую были включены Северный полюс (в настоящее время не принадлежит ни одной стране) и около 895 тыс. кв. км дна Северного Ледовитого океана к северу от Гренландии, в том числе хребет Ломоносова. Согласно датской гипотезе, хребет представляет собой затонувшую часть Гренландии, которая входит в состав королевства.</a:t>
            </a:r>
          </a:p>
        </p:txBody>
      </p:sp>
      <p:sp>
        <p:nvSpPr>
          <p:cNvPr id="6" name="Содержимое 5"/>
          <p:cNvSpPr>
            <a:spLocks noGrp="1"/>
          </p:cNvSpPr>
          <p:nvPr>
            <p:ph sz="half" idx="2"/>
          </p:nvPr>
        </p:nvSpPr>
        <p:spPr>
          <a:xfrm>
            <a:off x="4427984" y="1124744"/>
            <a:ext cx="4464496" cy="5544616"/>
          </a:xfrm>
        </p:spPr>
        <p:txBody>
          <a:bodyPr>
            <a:normAutofit fontScale="77500" lnSpcReduction="20000"/>
          </a:bodyPr>
          <a:lstStyle/>
          <a:p>
            <a:r>
              <a:rPr lang="ru-RU" dirty="0" smtClean="0"/>
              <a:t>С учетом того что и Россия, и Дания претендуют на хребет Ломоносова, между странами ведется взаимодействие по этой проблеме. Если эксперты комиссии придут к выводу, что на хребет, с научной точки зрения, претендовать могут оба государства, вопрос установления границ будет решаться путем двусторонних переговоров на основе международного права.</a:t>
            </a:r>
          </a:p>
          <a:p>
            <a:endParaRPr lang="ru-RU" dirty="0" smtClean="0"/>
          </a:p>
          <a:p>
            <a:r>
              <a:rPr lang="ru-RU" dirty="0" smtClean="0"/>
              <a:t>В августе 2011 г. одобрена «</a:t>
            </a:r>
            <a:r>
              <a:rPr lang="ru-RU" dirty="0" smtClean="0">
                <a:hlinkClick r:id="rId2"/>
              </a:rPr>
              <a:t>Стратегию Королевства Дания в отношении Арктики на 2011–2020 гг.</a:t>
            </a:r>
            <a:r>
              <a:rPr lang="ru-RU" dirty="0" smtClean="0"/>
              <a:t>».</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Арктическая  гонка стартовала: США </a:t>
            </a:r>
            <a:endParaRPr lang="ru-RU" sz="3600" b="1" dirty="0"/>
          </a:p>
        </p:txBody>
      </p:sp>
      <p:sp>
        <p:nvSpPr>
          <p:cNvPr id="3" name="Содержимое 2"/>
          <p:cNvSpPr>
            <a:spLocks noGrp="1"/>
          </p:cNvSpPr>
          <p:nvPr>
            <p:ph idx="1"/>
          </p:nvPr>
        </p:nvSpPr>
        <p:spPr/>
        <p:txBody>
          <a:bodyPr>
            <a:normAutofit fontScale="85000" lnSpcReduction="10000"/>
          </a:bodyPr>
          <a:lstStyle/>
          <a:p>
            <a:r>
              <a:rPr lang="ru-RU" dirty="0" smtClean="0"/>
              <a:t> "</a:t>
            </a:r>
            <a:r>
              <a:rPr lang="ru-RU" dirty="0"/>
              <a:t>Соединённые Штаты имеют широкие и основополагающие интересы национальной безопасности в регионе Арктики" и собираются обеспечивать здесь свободу мореплавания, противодействовать </a:t>
            </a:r>
            <a:r>
              <a:rPr lang="ru-RU" dirty="0" smtClean="0"/>
              <a:t>терроризму  </a:t>
            </a:r>
            <a:r>
              <a:rPr lang="ru-RU" dirty="0"/>
              <a:t>и защищать свои интересы в сфере доступа к природным </a:t>
            </a:r>
            <a:r>
              <a:rPr lang="ru-RU" dirty="0" smtClean="0"/>
              <a:t>богатствам (из директивы президента США Дж. Буша от 9.01. 2009)</a:t>
            </a:r>
          </a:p>
          <a:p>
            <a:r>
              <a:rPr lang="ru-RU" dirty="0" smtClean="0"/>
              <a:t>США </a:t>
            </a:r>
            <a:r>
              <a:rPr lang="ru-RU" dirty="0"/>
              <a:t>не ратифицировали Конвенцию </a:t>
            </a:r>
            <a:r>
              <a:rPr lang="ru-RU" dirty="0" smtClean="0"/>
              <a:t>1982 года и </a:t>
            </a:r>
            <a:r>
              <a:rPr lang="ru-RU" dirty="0"/>
              <a:t>испытывают все плюсы и </a:t>
            </a:r>
            <a:r>
              <a:rPr lang="ru-RU" dirty="0" smtClean="0"/>
              <a:t>минусы: </a:t>
            </a:r>
            <a:r>
              <a:rPr lang="ru-RU" dirty="0"/>
              <a:t>ни они никого не признают, ни их никто не признает.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Арктическая  гонка стартовала: США</a:t>
            </a:r>
            <a:endParaRPr lang="ru-RU" sz="3600" b="1" dirty="0"/>
          </a:p>
        </p:txBody>
      </p:sp>
      <p:sp>
        <p:nvSpPr>
          <p:cNvPr id="3" name="Содержимое 2"/>
          <p:cNvSpPr>
            <a:spLocks noGrp="1"/>
          </p:cNvSpPr>
          <p:nvPr>
            <p:ph idx="1"/>
          </p:nvPr>
        </p:nvSpPr>
        <p:spPr/>
        <p:txBody>
          <a:bodyPr>
            <a:normAutofit fontScale="77500" lnSpcReduction="20000"/>
          </a:bodyPr>
          <a:lstStyle/>
          <a:p>
            <a:r>
              <a:rPr lang="ru-RU" dirty="0" smtClean="0"/>
              <a:t>США обладают </a:t>
            </a:r>
            <a:r>
              <a:rPr lang="ru-RU" dirty="0"/>
              <a:t>всего одним океаническим ледоколом и фактически не присутствуют сегодня в Арктике. </a:t>
            </a:r>
            <a:r>
              <a:rPr lang="ru-RU" dirty="0" smtClean="0"/>
              <a:t>Их </a:t>
            </a:r>
            <a:r>
              <a:rPr lang="ru-RU" dirty="0"/>
              <a:t>позиция в вопросе полярного будущего проста и логична </a:t>
            </a:r>
            <a:r>
              <a:rPr lang="ru-RU" dirty="0" smtClean="0"/>
              <a:t>—интернационализировать </a:t>
            </a:r>
            <a:r>
              <a:rPr lang="ru-RU" dirty="0"/>
              <a:t>Арктику, превратив ее в подобие Антарктиды или космоса.</a:t>
            </a:r>
          </a:p>
          <a:p>
            <a:r>
              <a:rPr lang="ru-RU" dirty="0" smtClean="0"/>
              <a:t>Эта позиция США </a:t>
            </a:r>
            <a:r>
              <a:rPr lang="ru-RU" dirty="0"/>
              <a:t>по Арктике в глазах </a:t>
            </a:r>
            <a:r>
              <a:rPr lang="ru-RU" dirty="0" err="1" smtClean="0"/>
              <a:t>б-ва</a:t>
            </a:r>
            <a:r>
              <a:rPr lang="ru-RU" dirty="0" smtClean="0"/>
              <a:t> </a:t>
            </a:r>
            <a:r>
              <a:rPr lang="ru-RU" dirty="0" err="1" smtClean="0"/>
              <a:t>гос-в</a:t>
            </a:r>
            <a:r>
              <a:rPr lang="ru-RU" dirty="0" smtClean="0"/>
              <a:t> </a:t>
            </a:r>
            <a:r>
              <a:rPr lang="ru-RU" dirty="0"/>
              <a:t>мира последовательна</a:t>
            </a:r>
            <a:r>
              <a:rPr lang="ru-RU" dirty="0" smtClean="0"/>
              <a:t>: </a:t>
            </a:r>
            <a:r>
              <a:rPr lang="ru-RU" dirty="0"/>
              <a:t>чем Северный полюс отличается от Южного? </a:t>
            </a:r>
            <a:r>
              <a:rPr lang="ru-RU" dirty="0" smtClean="0"/>
              <a:t>Это "кладовые </a:t>
            </a:r>
            <a:r>
              <a:rPr lang="ru-RU" dirty="0"/>
              <a:t>всей Земли", и ни одна страна распоряжаться ими в одиночку не имеют никакого права! Даешь всеобъемлющий договор о коллективном подходе к добыче природных богатств Арктики! </a:t>
            </a:r>
            <a:r>
              <a:rPr lang="ru-RU" dirty="0" smtClean="0"/>
              <a:t>И - </a:t>
            </a:r>
            <a:r>
              <a:rPr lang="ru-RU" dirty="0"/>
              <a:t>активизировать  </a:t>
            </a:r>
            <a:r>
              <a:rPr lang="ru-RU" dirty="0" smtClean="0"/>
              <a:t>«зелёных»  для  показа </a:t>
            </a:r>
            <a:r>
              <a:rPr lang="ru-RU" dirty="0"/>
              <a:t>"зверства северных варваров, которые умеют лишь гадить в Арктике".</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Autofit/>
          </a:bodyPr>
          <a:lstStyle/>
          <a:p>
            <a:r>
              <a:rPr lang="ru-RU" sz="3200" b="1" dirty="0" smtClean="0"/>
              <a:t>Арктическая  гонка стартовала- ответ России</a:t>
            </a:r>
            <a:endParaRPr lang="ru-RU" sz="3200" b="1" dirty="0"/>
          </a:p>
        </p:txBody>
      </p:sp>
      <p:sp>
        <p:nvSpPr>
          <p:cNvPr id="3" name="Содержимое 2"/>
          <p:cNvSpPr>
            <a:spLocks noGrp="1"/>
          </p:cNvSpPr>
          <p:nvPr>
            <p:ph sz="half" idx="1"/>
          </p:nvPr>
        </p:nvSpPr>
        <p:spPr>
          <a:xfrm>
            <a:off x="457200" y="1124744"/>
            <a:ext cx="4038600" cy="5001419"/>
          </a:xfrm>
        </p:spPr>
        <p:txBody>
          <a:bodyPr>
            <a:normAutofit fontScale="85000" lnSpcReduction="20000"/>
          </a:bodyPr>
          <a:lstStyle/>
          <a:p>
            <a:pPr>
              <a:buNone/>
            </a:pPr>
            <a:r>
              <a:rPr lang="ru-RU" dirty="0" smtClean="0"/>
              <a:t>	Ответные </a:t>
            </a:r>
            <a:r>
              <a:rPr lang="ru-RU" dirty="0"/>
              <a:t>шаги России:</a:t>
            </a:r>
          </a:p>
          <a:p>
            <a:r>
              <a:rPr lang="ru-RU" dirty="0"/>
              <a:t>В </a:t>
            </a:r>
            <a:r>
              <a:rPr lang="ru-RU" dirty="0" smtClean="0"/>
              <a:t>сентябре </a:t>
            </a:r>
            <a:r>
              <a:rPr lang="ru-RU" dirty="0"/>
              <a:t>2008 года Совбез РФ прибыл на </a:t>
            </a:r>
            <a:r>
              <a:rPr lang="ru-RU" dirty="0" smtClean="0"/>
              <a:t>Землю </a:t>
            </a:r>
            <a:r>
              <a:rPr lang="ru-RU" dirty="0"/>
              <a:t>Франца-Иосифа и принял "Основы государственной политики Российской Федерации в Арктике на период до 2020 года и дальнейшую </a:t>
            </a:r>
            <a:r>
              <a:rPr lang="ru-RU" dirty="0" smtClean="0"/>
              <a:t>перспективу«</a:t>
            </a:r>
          </a:p>
          <a:p>
            <a:r>
              <a:rPr lang="ru-RU" dirty="0" smtClean="0"/>
              <a:t> Идея - </a:t>
            </a:r>
            <a:r>
              <a:rPr lang="ru-RU" dirty="0"/>
              <a:t>превратить российскую часть Арктики в нашу сырьевую базу, создать арктическую группировку войск и оживить </a:t>
            </a:r>
            <a:r>
              <a:rPr lang="ru-RU" dirty="0" err="1"/>
              <a:t>Севморпуть</a:t>
            </a:r>
            <a:r>
              <a:rPr lang="ru-RU" dirty="0"/>
              <a:t>.</a:t>
            </a:r>
          </a:p>
          <a:p>
            <a:endParaRPr lang="ru-RU" dirty="0"/>
          </a:p>
        </p:txBody>
      </p:sp>
      <p:pic>
        <p:nvPicPr>
          <p:cNvPr id="5" name="Содержимое 4" descr="Служба тыла. Арктика">
            <a:hlinkClick r:id="rId2" tooltip="&quot;Посмотреть иллюстрацию&quo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996952"/>
            <a:ext cx="4038600" cy="3090758"/>
          </a:xfrm>
          <a:prstGeom prst="rect">
            <a:avLst/>
          </a:prstGeom>
          <a:noFill/>
          <a:ln>
            <a:noFill/>
          </a:ln>
        </p:spPr>
      </p:pic>
      <p:pic>
        <p:nvPicPr>
          <p:cNvPr id="6146" name="Picture 2" descr="Logo"/>
          <p:cNvPicPr>
            <a:picLocks noChangeAspect="1" noChangeArrowheads="1"/>
          </p:cNvPicPr>
          <p:nvPr/>
        </p:nvPicPr>
        <p:blipFill>
          <a:blip r:embed="rId4" cstate="print"/>
          <a:srcRect/>
          <a:stretch>
            <a:fillRect/>
          </a:stretch>
        </p:blipFill>
        <p:spPr bwMode="auto">
          <a:xfrm>
            <a:off x="6876256" y="1124744"/>
            <a:ext cx="1800200" cy="158417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Арктическая  гонка стартовала - ответ России</a:t>
            </a:r>
            <a:endParaRPr lang="ru-RU" sz="3200" b="1" dirty="0"/>
          </a:p>
        </p:txBody>
      </p:sp>
      <p:sp>
        <p:nvSpPr>
          <p:cNvPr id="3" name="Содержимое 2"/>
          <p:cNvSpPr>
            <a:spLocks noGrp="1"/>
          </p:cNvSpPr>
          <p:nvPr>
            <p:ph idx="1"/>
          </p:nvPr>
        </p:nvSpPr>
        <p:spPr/>
        <p:txBody>
          <a:bodyPr>
            <a:normAutofit fontScale="85000" lnSpcReduction="20000"/>
          </a:bodyPr>
          <a:lstStyle/>
          <a:p>
            <a:r>
              <a:rPr lang="ru-RU" dirty="0"/>
              <a:t>"Одобрение российской заявки </a:t>
            </a:r>
            <a:r>
              <a:rPr lang="ru-RU" dirty="0" smtClean="0"/>
              <a:t>2015года закрепит </a:t>
            </a:r>
            <a:r>
              <a:rPr lang="ru-RU" dirty="0"/>
              <a:t>за Россией суверенное право на дополнительную территорию площадью 1,2 миллиона квадратных километров в Северном Ледовитом </a:t>
            </a:r>
            <a:r>
              <a:rPr lang="ru-RU" dirty="0" smtClean="0"/>
              <a:t>океане,  </a:t>
            </a:r>
            <a:r>
              <a:rPr lang="ru-RU" dirty="0"/>
              <a:t>позволит прирастить углеводородные ресурсы более чем на 5 миллиардов тонн условного топлива </a:t>
            </a:r>
            <a:r>
              <a:rPr lang="ru-RU" dirty="0" smtClean="0"/>
              <a:t>и </a:t>
            </a:r>
            <a:r>
              <a:rPr lang="ru-RU" dirty="0"/>
              <a:t>расширит наш плацдарм обеспечения геополитических интересов в Арктике за счет установления юрисдикции и контроля над деятельностью на морском дне", — заявил Сергей Донской на встрече с президентом Владимиром Путиным.</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88640"/>
            <a:ext cx="8229600" cy="720080"/>
          </a:xfrm>
        </p:spPr>
        <p:txBody>
          <a:bodyPr>
            <a:normAutofit fontScale="90000"/>
          </a:bodyPr>
          <a:lstStyle/>
          <a:p>
            <a:r>
              <a:rPr lang="ru-RU" sz="3200" b="1" dirty="0" smtClean="0"/>
              <a:t>Прогноз</a:t>
            </a:r>
            <a:r>
              <a:rPr lang="ru-RU" dirty="0" smtClean="0"/>
              <a:t> </a:t>
            </a:r>
            <a:endParaRPr lang="ru-RU" dirty="0"/>
          </a:p>
        </p:txBody>
      </p:sp>
      <p:sp>
        <p:nvSpPr>
          <p:cNvPr id="6" name="Прямоугольник 5"/>
          <p:cNvSpPr/>
          <p:nvPr/>
        </p:nvSpPr>
        <p:spPr>
          <a:xfrm>
            <a:off x="251520" y="980729"/>
            <a:ext cx="8568952" cy="5539978"/>
          </a:xfrm>
          <a:prstGeom prst="rect">
            <a:avLst/>
          </a:prstGeom>
        </p:spPr>
        <p:txBody>
          <a:bodyPr wrap="square">
            <a:spAutoFit/>
          </a:bodyPr>
          <a:lstStyle/>
          <a:p>
            <a:r>
              <a:rPr lang="ru-RU" sz="2400" dirty="0" smtClean="0"/>
              <a:t>Ситуация вокруг раздела Арктики в дальнейшем будет только накаляться:</a:t>
            </a:r>
            <a:r>
              <a:rPr lang="ru-RU" dirty="0" smtClean="0"/>
              <a:t> </a:t>
            </a:r>
          </a:p>
          <a:p>
            <a:r>
              <a:rPr lang="ru-RU" dirty="0" smtClean="0"/>
              <a:t>«Энергетическая составляющая вопроса в данном случае играет особую роль, так как на фоне постепенного исчерпания запасов традиционных мировых нефтегазоносных провинций значение ресурсов пока еще не распечатанных энергетических кладовых Арктики в целом и дна Северного Ледовитого океана в частности с каждым годом становится все более определяющим для мировой политики и экономики. Перспектива освоения ресурсов арктического шельфа вызвала дискуссию о предстоящей борьбе государств за доступ к ним. Обсуждение вопроса об установлении и делимитации внешних границ континентального шельфа прибрежных стран в Северном Ледовитом океане еще больше подогревает опасения возможного  конфликта в связи с предстоящим разделом Арктики».</a:t>
            </a:r>
          </a:p>
          <a:p>
            <a:r>
              <a:rPr lang="ru-RU" dirty="0" smtClean="0"/>
              <a:t> (</a:t>
            </a:r>
            <a:r>
              <a:rPr lang="ru-RU" dirty="0" err="1" smtClean="0"/>
              <a:t>д.ю.н</a:t>
            </a:r>
            <a:r>
              <a:rPr lang="ru-RU" dirty="0" smtClean="0"/>
              <a:t>. профессор Вячеслав Гаврилов).</a:t>
            </a:r>
          </a:p>
          <a:p>
            <a:r>
              <a:rPr lang="ru-RU" dirty="0" smtClean="0"/>
              <a:t> В Арктике  любая нефть дорогая, но оставить за собой часть</a:t>
            </a:r>
          </a:p>
          <a:p>
            <a:r>
              <a:rPr lang="ru-RU" dirty="0" smtClean="0"/>
              <a:t> территории  - это обеспечить нефтью будущие </a:t>
            </a:r>
          </a:p>
          <a:p>
            <a:r>
              <a:rPr lang="ru-RU" dirty="0" smtClean="0"/>
              <a:t>поколения. Поэтому за Арктику идет не явная,</a:t>
            </a:r>
          </a:p>
          <a:p>
            <a:r>
              <a:rPr lang="ru-RU" dirty="0" smtClean="0"/>
              <a:t> но очень серьезная борьба.</a:t>
            </a:r>
          </a:p>
          <a:p>
            <a:r>
              <a:rPr lang="ru-RU" dirty="0" err="1" smtClean="0"/>
              <a:t>илл</a:t>
            </a:r>
            <a:r>
              <a:rPr lang="ru-RU" dirty="0" smtClean="0"/>
              <a:t>. </a:t>
            </a:r>
            <a:r>
              <a:rPr lang="ru-RU" dirty="0" smtClean="0">
                <a:hlinkClick r:id="rId2" tooltip="Посмотреть иллюстрацию"/>
              </a:rPr>
              <a:t>Ледниковый барьер на ЗФИ</a:t>
            </a:r>
            <a:endParaRPr lang="ru-RU" dirty="0" smtClean="0"/>
          </a:p>
          <a:p>
            <a:endParaRPr lang="ru-RU" dirty="0"/>
          </a:p>
        </p:txBody>
      </p:sp>
      <p:pic>
        <p:nvPicPr>
          <p:cNvPr id="7" name="Рисунок 6" descr=" Ледниковый барьер на ЗФИ">
            <a:hlinkClick r:id="rId2" tooltip="&quot;Посмотреть иллюстрацию&quot;"/>
          </p:cNvPr>
          <p:cNvPicPr/>
          <p:nvPr/>
        </p:nvPicPr>
        <p:blipFill>
          <a:blip r:embed="rId3" cstate="print"/>
          <a:srcRect/>
          <a:stretch>
            <a:fillRect/>
          </a:stretch>
        </p:blipFill>
        <p:spPr bwMode="auto">
          <a:xfrm>
            <a:off x="6372200" y="4653136"/>
            <a:ext cx="2448272" cy="187220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Источники и ресурсы</a:t>
            </a:r>
            <a:endParaRPr lang="ru-RU" dirty="0"/>
          </a:p>
        </p:txBody>
      </p:sp>
      <p:sp>
        <p:nvSpPr>
          <p:cNvPr id="5" name="Содержимое 4"/>
          <p:cNvSpPr>
            <a:spLocks noGrp="1"/>
          </p:cNvSpPr>
          <p:nvPr>
            <p:ph sz="half" idx="1"/>
          </p:nvPr>
        </p:nvSpPr>
        <p:spPr>
          <a:xfrm>
            <a:off x="457200" y="1600200"/>
            <a:ext cx="4906888" cy="4525963"/>
          </a:xfrm>
        </p:spPr>
        <p:txBody>
          <a:bodyPr>
            <a:normAutofit/>
          </a:bodyPr>
          <a:lstStyle/>
          <a:p>
            <a:r>
              <a:rPr lang="ru-RU" sz="1800" u="sng" dirty="0" smtClean="0">
                <a:hlinkClick r:id="rId2"/>
              </a:rPr>
              <a:t>http://tass.ru/info/2649335</a:t>
            </a:r>
            <a:endParaRPr lang="ru-RU" sz="1800" u="sng" dirty="0" smtClean="0"/>
          </a:p>
          <a:p>
            <a:r>
              <a:rPr lang="ru-RU" sz="1800" u="sng" dirty="0" smtClean="0"/>
              <a:t>http://tass.ru/info/2505058</a:t>
            </a:r>
          </a:p>
          <a:p>
            <a:r>
              <a:rPr lang="ru-RU" sz="1800" u="sng" dirty="0" smtClean="0">
                <a:hlinkClick r:id="rId3"/>
              </a:rPr>
              <a:t>http://tass.ru/tek/2551550</a:t>
            </a:r>
            <a:endParaRPr lang="ru-RU" sz="1800" u="sng" dirty="0" smtClean="0"/>
          </a:p>
          <a:p>
            <a:r>
              <a:rPr lang="ru-RU" sz="1800" u="sng" dirty="0" smtClean="0">
                <a:hlinkClick r:id="rId4"/>
              </a:rPr>
              <a:t>http://tass.ru/ekonomika/2646987</a:t>
            </a:r>
            <a:endParaRPr lang="ru-RU" sz="1800" u="sng" dirty="0" smtClean="0"/>
          </a:p>
          <a:p>
            <a:r>
              <a:rPr lang="ru-RU" sz="1800" u="sng" dirty="0" smtClean="0">
                <a:hlinkClick r:id="rId5"/>
              </a:rPr>
              <a:t>http://tass.ru/info/895685</a:t>
            </a:r>
            <a:endParaRPr lang="ru-RU" sz="1800" u="sng" dirty="0" smtClean="0"/>
          </a:p>
          <a:p>
            <a:r>
              <a:rPr lang="ru-RU" sz="1800" u="sng" dirty="0" smtClean="0">
                <a:hlinkClick r:id="rId6"/>
              </a:rPr>
              <a:t>https://regnum.ru/news/2282301.html</a:t>
            </a:r>
            <a:endParaRPr lang="ru-RU" sz="1800" u="sng" dirty="0" smtClean="0"/>
          </a:p>
          <a:p>
            <a:r>
              <a:rPr lang="ru-RU" sz="1800" dirty="0" smtClean="0">
                <a:hlinkClick r:id="rId7"/>
              </a:rPr>
              <a:t>https://regnum.ru/news/polit/2392233.html</a:t>
            </a:r>
            <a:endParaRPr lang="ru-RU" sz="1800" dirty="0" smtClean="0"/>
          </a:p>
          <a:p>
            <a:r>
              <a:rPr lang="ru-RU" sz="1800" u="sng" dirty="0" smtClean="0">
                <a:hlinkClick r:id="rId8"/>
              </a:rPr>
              <a:t>http://tass.ru/obschestvo/4942296</a:t>
            </a:r>
            <a:endParaRPr lang="ru-RU" sz="1800" u="sng" dirty="0" smtClean="0"/>
          </a:p>
          <a:p>
            <a:r>
              <a:rPr lang="ru-RU" sz="1800" dirty="0" smtClean="0"/>
              <a:t>http://seismos-u.ifz.ru/personal/documents/NaArctica.pdf</a:t>
            </a:r>
          </a:p>
          <a:p>
            <a:r>
              <a:rPr lang="en-US" sz="1200" b="1" cap="all" dirty="0" smtClean="0"/>
              <a:t>https://www.rgo.ru/ru/article/nacionalnyy-atlas-arktiki-0</a:t>
            </a:r>
            <a:endParaRPr lang="ru-RU" sz="1200" dirty="0" smtClean="0"/>
          </a:p>
          <a:p>
            <a:endParaRPr lang="ru-RU" sz="1800" u="sng" dirty="0" smtClean="0"/>
          </a:p>
        </p:txBody>
      </p:sp>
      <p:pic>
        <p:nvPicPr>
          <p:cNvPr id="2051" name="Picture 3" descr="C:\Users\Светлана Викторовна\Desktop\арктика все фотки\прираздомная\гринпис.jpg"/>
          <p:cNvPicPr>
            <a:picLocks noGrp="1" noChangeAspect="1" noChangeArrowheads="1"/>
          </p:cNvPicPr>
          <p:nvPr>
            <p:ph sz="half" idx="2"/>
          </p:nvPr>
        </p:nvPicPr>
        <p:blipFill>
          <a:blip r:embed="rId9" cstate="print"/>
          <a:srcRect/>
          <a:stretch>
            <a:fillRect/>
          </a:stretch>
        </p:blipFill>
        <p:spPr bwMode="auto">
          <a:xfrm>
            <a:off x="5508104" y="1700808"/>
            <a:ext cx="3466728" cy="322535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Статус Арктики</a:t>
            </a:r>
            <a:endParaRPr lang="ru-RU" dirty="0"/>
          </a:p>
        </p:txBody>
      </p:sp>
      <p:sp>
        <p:nvSpPr>
          <p:cNvPr id="3" name="Содержимое 2"/>
          <p:cNvSpPr>
            <a:spLocks noGrp="1"/>
          </p:cNvSpPr>
          <p:nvPr>
            <p:ph sz="half" idx="1"/>
          </p:nvPr>
        </p:nvSpPr>
        <p:spPr>
          <a:xfrm>
            <a:off x="0" y="1600200"/>
            <a:ext cx="4283968" cy="4525963"/>
          </a:xfrm>
        </p:spPr>
        <p:txBody>
          <a:bodyPr>
            <a:normAutofit fontScale="70000" lnSpcReduction="20000"/>
          </a:bodyPr>
          <a:lstStyle/>
          <a:p>
            <a:r>
              <a:rPr lang="ru-RU" dirty="0" smtClean="0"/>
              <a:t>Точная граница Арктики не определена</a:t>
            </a:r>
            <a:r>
              <a:rPr lang="en-US" dirty="0" smtClean="0"/>
              <a:t>. </a:t>
            </a:r>
            <a:r>
              <a:rPr lang="ru-RU" dirty="0" smtClean="0"/>
              <a:t>Арктика поделена на пять секторов ответственности между США, Россией, Норвегией, Канадой и Данией.</a:t>
            </a:r>
          </a:p>
          <a:p>
            <a:r>
              <a:rPr lang="ru-RU" dirty="0" smtClean="0"/>
              <a:t>В настоящее время на Арктический регион, помимо США, Канады, России, претендуют ещё 12 государств: Бельгия, Великобритания, Германия, Ирландия, Исландия, Латвия, Литва, Нидерланды, Польша, Финляндия, Швеция, Эстония. Некоторые эксперты настаивают, что на самом деле претендентов более 20 стран, включая Японию и Китай</a:t>
            </a:r>
          </a:p>
          <a:p>
            <a:endParaRPr lang="ru-RU" dirty="0" smtClean="0"/>
          </a:p>
          <a:p>
            <a:endParaRPr lang="ru-RU" dirty="0"/>
          </a:p>
        </p:txBody>
      </p:sp>
      <p:pic>
        <p:nvPicPr>
          <p:cNvPr id="47105" name="Picture 1" descr="C:\Users\Светлана Викторовна\Desktop\картинки по арктике 23 03\аркт глобус.jpg"/>
          <p:cNvPicPr>
            <a:picLocks noGrp="1" noChangeAspect="1" noChangeArrowheads="1"/>
          </p:cNvPicPr>
          <p:nvPr>
            <p:ph sz="half" idx="2"/>
          </p:nvPr>
        </p:nvPicPr>
        <p:blipFill>
          <a:blip r:embed="rId2" cstate="print"/>
          <a:srcRect/>
          <a:stretch>
            <a:fillRect/>
          </a:stretch>
        </p:blipFill>
        <p:spPr bwMode="auto">
          <a:xfrm>
            <a:off x="6372201" y="3068960"/>
            <a:ext cx="2771800" cy="3528392"/>
          </a:xfrm>
          <a:prstGeom prst="rect">
            <a:avLst/>
          </a:prstGeom>
          <a:noFill/>
        </p:spPr>
      </p:pic>
      <p:pic>
        <p:nvPicPr>
          <p:cNvPr id="47108" name="Picture 4" descr="C:\Users\Светлана Викторовна\Desktop\нац аркт атлас\сектора круг.jpg"/>
          <p:cNvPicPr>
            <a:picLocks noChangeAspect="1" noChangeArrowheads="1"/>
          </p:cNvPicPr>
          <p:nvPr/>
        </p:nvPicPr>
        <p:blipFill>
          <a:blip r:embed="rId3" cstate="print"/>
          <a:srcRect/>
          <a:stretch>
            <a:fillRect/>
          </a:stretch>
        </p:blipFill>
        <p:spPr bwMode="auto">
          <a:xfrm>
            <a:off x="4355976" y="1340768"/>
            <a:ext cx="2592288" cy="2234183"/>
          </a:xfrm>
          <a:prstGeom prst="rect">
            <a:avLst/>
          </a:prstGeom>
          <a:noFill/>
        </p:spPr>
      </p:pic>
      <p:pic>
        <p:nvPicPr>
          <p:cNvPr id="47109" name="Picture 5" descr="C:\Users\Светлана Викторовна\Desktop\нац аркт атлас\коренные3.jpg"/>
          <p:cNvPicPr>
            <a:picLocks noChangeAspect="1" noChangeArrowheads="1"/>
          </p:cNvPicPr>
          <p:nvPr/>
        </p:nvPicPr>
        <p:blipFill>
          <a:blip r:embed="rId4" cstate="print"/>
          <a:srcRect/>
          <a:stretch>
            <a:fillRect/>
          </a:stretch>
        </p:blipFill>
        <p:spPr bwMode="auto">
          <a:xfrm>
            <a:off x="4139952" y="4005064"/>
            <a:ext cx="2592288" cy="21602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a:t>
            </a:r>
            <a:r>
              <a:rPr lang="ru-RU" dirty="0" smtClean="0"/>
              <a:t>ерриториальные споры в Арктике</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Финляндию </a:t>
            </a:r>
            <a:r>
              <a:rPr lang="ru-RU" dirty="0"/>
              <a:t>лишили выхода в Арктику в 1940 году, когда порт </a:t>
            </a:r>
            <a:r>
              <a:rPr lang="ru-RU" dirty="0" err="1"/>
              <a:t>Петсамо</a:t>
            </a:r>
            <a:r>
              <a:rPr lang="ru-RU" dirty="0"/>
              <a:t> отошел к Советскому Союзу. </a:t>
            </a:r>
            <a:endParaRPr lang="ru-RU" dirty="0" smtClean="0"/>
          </a:p>
          <a:p>
            <a:r>
              <a:rPr lang="ru-RU" dirty="0" smtClean="0"/>
              <a:t>Швеция </a:t>
            </a:r>
            <a:r>
              <a:rPr lang="ru-RU" dirty="0"/>
              <a:t>отрицает права России на Северный морской путь, доказывая, что первым его прошла шведская экспедиция </a:t>
            </a:r>
            <a:r>
              <a:rPr lang="ru-RU" dirty="0" err="1" smtClean="0"/>
              <a:t>Норденшельда</a:t>
            </a:r>
            <a:endParaRPr lang="ru-RU" dirty="0" smtClean="0"/>
          </a:p>
          <a:p>
            <a:r>
              <a:rPr lang="ru-RU" dirty="0" smtClean="0"/>
              <a:t>Международного договора, определяющего правой статус Арктики, в настоящее время не существует. Правовой статус Арктики регулируется нормами международного права, национальным законодательством арктических государств и двусторонними соглашениями.</a:t>
            </a:r>
          </a:p>
          <a:p>
            <a:endParaRPr lang="ru-RU" dirty="0"/>
          </a:p>
        </p:txBody>
      </p:sp>
      <p:pic>
        <p:nvPicPr>
          <p:cNvPr id="46081" name="Picture 1" descr="C:\Users\Светлана Викторовна\Desktop\нац аркт атлас\раздел арктики.jpg"/>
          <p:cNvPicPr>
            <a:picLocks noGrp="1" noChangeAspect="1" noChangeArrowheads="1"/>
          </p:cNvPicPr>
          <p:nvPr>
            <p:ph sz="half" idx="2"/>
          </p:nvPr>
        </p:nvPicPr>
        <p:blipFill>
          <a:blip r:embed="rId2" cstate="print"/>
          <a:srcRect/>
          <a:stretch>
            <a:fillRect/>
          </a:stretch>
        </p:blipFill>
        <p:spPr bwMode="auto">
          <a:xfrm>
            <a:off x="4860032" y="1628800"/>
            <a:ext cx="3528392" cy="2683396"/>
          </a:xfrm>
          <a:prstGeom prst="rect">
            <a:avLst/>
          </a:prstGeom>
          <a:noFill/>
        </p:spPr>
      </p:pic>
      <p:pic>
        <p:nvPicPr>
          <p:cNvPr id="46082" name="Picture 2" descr="C:\Users\Светлана Викторовна\Desktop\картинки по арктике 23 03\норвегия.jpg"/>
          <p:cNvPicPr>
            <a:picLocks noChangeAspect="1" noChangeArrowheads="1"/>
          </p:cNvPicPr>
          <p:nvPr/>
        </p:nvPicPr>
        <p:blipFill>
          <a:blip r:embed="rId3" cstate="print"/>
          <a:srcRect/>
          <a:stretch>
            <a:fillRect/>
          </a:stretch>
        </p:blipFill>
        <p:spPr bwMode="auto">
          <a:xfrm>
            <a:off x="4572000" y="4149080"/>
            <a:ext cx="2628900" cy="17335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Ресурсы Арктики</a:t>
            </a:r>
            <a:endParaRPr lang="ru-RU" dirty="0"/>
          </a:p>
        </p:txBody>
      </p:sp>
      <p:sp>
        <p:nvSpPr>
          <p:cNvPr id="5" name="Содержимое 4"/>
          <p:cNvSpPr>
            <a:spLocks noGrp="1"/>
          </p:cNvSpPr>
          <p:nvPr>
            <p:ph sz="half" idx="1"/>
          </p:nvPr>
        </p:nvSpPr>
        <p:spPr/>
        <p:txBody>
          <a:bodyPr>
            <a:normAutofit fontScale="62500" lnSpcReduction="20000"/>
          </a:bodyPr>
          <a:lstStyle/>
          <a:p>
            <a:r>
              <a:rPr lang="ru-RU" dirty="0" smtClean="0"/>
              <a:t>Добываемые в пределах Арктики полезные ископаемые, их разведанные запасы и прогнозные ресурсы составляют основную часть минерально-сырьевой базы РФ. Здесь производится более 90% никеля и кобальта, 60% меди, извлекается около 80% газа и 60% нефти, большая часть алмазов России. При этом потенциальные запасы перечисленных видов сырья составляют свыше 70-90% от общероссийских. По словам секретаря Совета безопасности РФ Николая Патрушева, Арктика обеспечивает 11% национального дохода России, здесь создается 22% объема общероссийского экспорта.</a:t>
            </a:r>
          </a:p>
          <a:p>
            <a:endParaRPr lang="ru-RU" dirty="0"/>
          </a:p>
        </p:txBody>
      </p:sp>
      <p:sp>
        <p:nvSpPr>
          <p:cNvPr id="6" name="Содержимое 5"/>
          <p:cNvSpPr>
            <a:spLocks noGrp="1"/>
          </p:cNvSpPr>
          <p:nvPr>
            <p:ph sz="half" idx="2"/>
          </p:nvPr>
        </p:nvSpPr>
        <p:spPr/>
        <p:txBody>
          <a:bodyPr>
            <a:normAutofit fontScale="62500" lnSpcReduction="20000"/>
          </a:bodyPr>
          <a:lstStyle/>
          <a:p>
            <a:r>
              <a:rPr lang="ru-RU" dirty="0" smtClean="0"/>
              <a:t>По данным Геологической службы США, подо льдами Арктики залегает около 22% мировых неразведанных ресурсов углеводородов: 90 </a:t>
            </a:r>
            <a:r>
              <a:rPr lang="ru-RU" dirty="0" err="1" smtClean="0"/>
              <a:t>млрд</a:t>
            </a:r>
            <a:r>
              <a:rPr lang="ru-RU" dirty="0" smtClean="0"/>
              <a:t> баррелей нефти (13% мировых неразведанных запасов), 48,3 </a:t>
            </a:r>
            <a:r>
              <a:rPr lang="ru-RU" dirty="0" err="1" smtClean="0"/>
              <a:t>трлн</a:t>
            </a:r>
            <a:r>
              <a:rPr lang="ru-RU" dirty="0" smtClean="0"/>
              <a:t> кубометров природного газа (30% мировых неразведанных запасов), 44 </a:t>
            </a:r>
            <a:r>
              <a:rPr lang="ru-RU" dirty="0" err="1" smtClean="0"/>
              <a:t>млрд</a:t>
            </a:r>
            <a:r>
              <a:rPr lang="ru-RU" dirty="0" smtClean="0"/>
              <a:t> баррелей </a:t>
            </a:r>
            <a:r>
              <a:rPr lang="ru-RU" dirty="0" err="1" smtClean="0"/>
              <a:t>газоконденсата</a:t>
            </a:r>
            <a:r>
              <a:rPr lang="ru-RU" dirty="0" smtClean="0"/>
              <a:t> (20% мировых неразведанных запасов). При этом 84% ресурсов находятся на шельфе Северного Ледовитого океана и лишь 16% на сухопутной территории арктических государств в пределах Северного полярного круга.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Богатства северных морей</a:t>
            </a:r>
            <a:endParaRPr lang="ru-RU" dirty="0"/>
          </a:p>
        </p:txBody>
      </p:sp>
      <p:sp>
        <p:nvSpPr>
          <p:cNvPr id="3" name="Содержимое 2"/>
          <p:cNvSpPr>
            <a:spLocks noGrp="1"/>
          </p:cNvSpPr>
          <p:nvPr>
            <p:ph sz="half" idx="1"/>
          </p:nvPr>
        </p:nvSpPr>
        <p:spPr/>
        <p:txBody>
          <a:bodyPr>
            <a:normAutofit fontScale="77500" lnSpcReduction="20000"/>
          </a:bodyPr>
          <a:lstStyle/>
          <a:p>
            <a:pPr>
              <a:buNone/>
            </a:pPr>
            <a:r>
              <a:rPr lang="en-US" b="1" dirty="0" smtClean="0"/>
              <a:t> </a:t>
            </a:r>
            <a:endParaRPr lang="ru-RU" b="1" dirty="0" smtClean="0"/>
          </a:p>
          <a:p>
            <a:pPr>
              <a:buNone/>
            </a:pPr>
            <a:r>
              <a:rPr lang="ru-RU" b="1" dirty="0" smtClean="0"/>
              <a:t>	В  недрах  северных морей содержатся астрономические запасы полезных ископаемых: не менее 83 млрд. тонн условного топлива . Из них 80% приходится на долю Баренцева и Карского морей. При этом вероятность открытия новых крупных месторождений нефти и газа на практически не изученных зонах шельфа весьма высока.</a:t>
            </a:r>
            <a:endParaRPr lang="ru-RU" dirty="0" smtClean="0"/>
          </a:p>
          <a:p>
            <a:endParaRPr lang="ru-RU" dirty="0"/>
          </a:p>
        </p:txBody>
      </p:sp>
      <p:pic>
        <p:nvPicPr>
          <p:cNvPr id="5" name="Picture 5" descr="Картинка 7 из 94">
            <a:hlinkClick r:id="rId2"/>
          </p:cNvPr>
          <p:cNvPicPr>
            <a:picLocks noGrp="1" noChangeAspect="1" noChangeArrowheads="1"/>
          </p:cNvPicPr>
          <p:nvPr>
            <p:ph sz="half" idx="2"/>
          </p:nvPr>
        </p:nvPicPr>
        <p:blipFill>
          <a:blip r:embed="rId3" cstate="print"/>
          <a:srcRect/>
          <a:stretch>
            <a:fillRect/>
          </a:stretch>
        </p:blipFill>
        <p:spPr bwMode="auto">
          <a:xfrm>
            <a:off x="4788024" y="3717032"/>
            <a:ext cx="4038600" cy="2808312"/>
          </a:xfrm>
          <a:prstGeom prst="rect">
            <a:avLst/>
          </a:prstGeom>
          <a:noFill/>
          <a:ln w="9525">
            <a:noFill/>
            <a:miter lim="800000"/>
            <a:headEnd/>
            <a:tailEnd/>
          </a:ln>
        </p:spPr>
      </p:pic>
      <p:pic>
        <p:nvPicPr>
          <p:cNvPr id="70658" name="Picture 2" descr="C:\Users\Светлана Викторовна\Desktop\запасы углеводородов.png"/>
          <p:cNvPicPr>
            <a:picLocks noChangeAspect="1" noChangeArrowheads="1"/>
          </p:cNvPicPr>
          <p:nvPr/>
        </p:nvPicPr>
        <p:blipFill>
          <a:blip r:embed="rId4" cstate="print"/>
          <a:srcRect/>
          <a:stretch>
            <a:fillRect/>
          </a:stretch>
        </p:blipFill>
        <p:spPr bwMode="auto">
          <a:xfrm>
            <a:off x="4716016" y="1340768"/>
            <a:ext cx="4176464" cy="25637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340768"/>
          </a:xfrm>
        </p:spPr>
        <p:txBody>
          <a:bodyPr>
            <a:normAutofit/>
          </a:bodyPr>
          <a:lstStyle/>
          <a:p>
            <a:r>
              <a:rPr lang="ru-RU" sz="3200" b="1" dirty="0" smtClean="0"/>
              <a:t>Особенности международно-правого режима континентального шельфа </a:t>
            </a:r>
            <a:endParaRPr lang="ru-RU" sz="3200" dirty="0"/>
          </a:p>
        </p:txBody>
      </p:sp>
      <p:sp>
        <p:nvSpPr>
          <p:cNvPr id="3" name="Содержимое 2"/>
          <p:cNvSpPr>
            <a:spLocks noGrp="1"/>
          </p:cNvSpPr>
          <p:nvPr>
            <p:ph idx="1"/>
          </p:nvPr>
        </p:nvSpPr>
        <p:spPr>
          <a:xfrm>
            <a:off x="539552" y="1412777"/>
            <a:ext cx="8229600" cy="2232247"/>
          </a:xfrm>
        </p:spPr>
        <p:txBody>
          <a:bodyPr>
            <a:normAutofit fontScale="62500" lnSpcReduction="20000"/>
          </a:bodyPr>
          <a:lstStyle/>
          <a:p>
            <a:pPr algn="just">
              <a:buNone/>
            </a:pPr>
            <a:r>
              <a:rPr lang="ru-RU" dirty="0" smtClean="0"/>
              <a:t>	Территориальные проблемы, связанные с морскими пространствами, были и продолжают оставаться одними из самых острых проблем международных отношений. Это находит особое подтверждение в современных условиях, когда отдельные страны стремятся перекроить карту мира, и открыто объявляют зоной своих жизненных интересов различные районы земного шара, включая практически все районы Мирового океана.</a:t>
            </a:r>
          </a:p>
          <a:p>
            <a:pPr>
              <a:buNone/>
            </a:pPr>
            <a:r>
              <a:rPr lang="ru-RU" b="1" dirty="0" smtClean="0"/>
              <a:t> </a:t>
            </a:r>
            <a:endParaRPr lang="ru-RU" dirty="0" smtClean="0"/>
          </a:p>
          <a:p>
            <a:pPr>
              <a:buNone/>
            </a:pPr>
            <a:endParaRPr lang="ru-RU" dirty="0"/>
          </a:p>
        </p:txBody>
      </p:sp>
      <p:pic>
        <p:nvPicPr>
          <p:cNvPr id="66562" name="Picture 2" descr="C:\Users\Светлана Викторовна\Desktop\картинки по арктике 23 03\лед тает4.jpg"/>
          <p:cNvPicPr>
            <a:picLocks noChangeAspect="1" noChangeArrowheads="1"/>
          </p:cNvPicPr>
          <p:nvPr/>
        </p:nvPicPr>
        <p:blipFill>
          <a:blip r:embed="rId2" cstate="print"/>
          <a:srcRect/>
          <a:stretch>
            <a:fillRect/>
          </a:stretch>
        </p:blipFill>
        <p:spPr bwMode="auto">
          <a:xfrm>
            <a:off x="4644008" y="3068960"/>
            <a:ext cx="3888432" cy="2376264"/>
          </a:xfrm>
          <a:prstGeom prst="rect">
            <a:avLst/>
          </a:prstGeom>
          <a:noFill/>
        </p:spPr>
      </p:pic>
      <p:pic>
        <p:nvPicPr>
          <p:cNvPr id="66564" name="Picture 4" descr="C:\Users\Светлана Викторовна\Desktop\сектора с флагами.jpg"/>
          <p:cNvPicPr>
            <a:picLocks noChangeAspect="1" noChangeArrowheads="1"/>
          </p:cNvPicPr>
          <p:nvPr/>
        </p:nvPicPr>
        <p:blipFill>
          <a:blip r:embed="rId3" cstate="print"/>
          <a:srcRect/>
          <a:stretch>
            <a:fillRect/>
          </a:stretch>
        </p:blipFill>
        <p:spPr bwMode="auto">
          <a:xfrm>
            <a:off x="683568" y="3429000"/>
            <a:ext cx="4248472" cy="324036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2904</Words>
  <Application>Microsoft Office PowerPoint</Application>
  <PresentationFormat>Экран (4:3)</PresentationFormat>
  <Paragraphs>176</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Кому принадлежит Арктика ?</vt:lpstr>
      <vt:lpstr>Арктика как путеводная звезда</vt:lpstr>
      <vt:lpstr>Арктика как путеводная звезда</vt:lpstr>
      <vt:lpstr> Арктическая зона приобретает сегодня глобальное значение: </vt:lpstr>
      <vt:lpstr>Статус Арктики</vt:lpstr>
      <vt:lpstr>Территориальные споры в Арктике</vt:lpstr>
      <vt:lpstr>Ресурсы Арктики</vt:lpstr>
      <vt:lpstr>Богатства северных морей</vt:lpstr>
      <vt:lpstr>Особенности международно-правого режима континентального шельфа </vt:lpstr>
      <vt:lpstr>Конвенция ООН по морскому праву 1982г.</vt:lpstr>
      <vt:lpstr>Что такое арктический континентальный шельф</vt:lpstr>
      <vt:lpstr>Что такое континентальный  шельф</vt:lpstr>
      <vt:lpstr>Что такое континентальный  шельф</vt:lpstr>
      <vt:lpstr>Актуальность старых секторальных границ</vt:lpstr>
      <vt:lpstr>Актуальность старых международных конвенций </vt:lpstr>
      <vt:lpstr>Северный полюс –кто хозяин?</vt:lpstr>
      <vt:lpstr>Комиссия ООН по границам континентального шельфа</vt:lpstr>
      <vt:lpstr>Права РФ на континентальном шельфе</vt:lpstr>
      <vt:lpstr>Российский сектор Арктики</vt:lpstr>
      <vt:lpstr>Презентация PowerPoint</vt:lpstr>
      <vt:lpstr>Противоречия в позиции правительства РФ</vt:lpstr>
      <vt:lpstr>Конвенция ООН 1982 г. о других способах разграничения шельфа</vt:lpstr>
      <vt:lpstr>Конвенция ООН 1982 г. о других способах разграничения шельфа</vt:lpstr>
      <vt:lpstr>Презентация PowerPoint</vt:lpstr>
      <vt:lpstr>Спорные вопросы секторов</vt:lpstr>
      <vt:lpstr> Канада: как исторически происходило формирование секторов </vt:lpstr>
      <vt:lpstr>США: как исторически происходило формирование секторов</vt:lpstr>
      <vt:lpstr>Норвегия: как исторически происходило формирование секторов</vt:lpstr>
      <vt:lpstr>Дания: как исторически происходило формирование секторов</vt:lpstr>
      <vt:lpstr>Россия: заявка 2015 на расширение континентального шельфа</vt:lpstr>
      <vt:lpstr>Неудача с первой заявкой</vt:lpstr>
      <vt:lpstr>Работа над ошибками: как готовилась заявка РФ 2015года </vt:lpstr>
      <vt:lpstr>Работа над ошибками: как готовилась заявка РФ 2015года</vt:lpstr>
      <vt:lpstr>Работа над ошибками: как готовилась заявка РФ 2015года</vt:lpstr>
      <vt:lpstr>Расширенный континентальный шельф России</vt:lpstr>
      <vt:lpstr>Анклав в Охотском море как прецедент </vt:lpstr>
      <vt:lpstr>Арктическая  гонка стартовала: Норвегия</vt:lpstr>
      <vt:lpstr>Арктическая  гонка стартовала: Канада</vt:lpstr>
      <vt:lpstr>Арктическая  гонка стартовала: Канада</vt:lpstr>
      <vt:lpstr>Арктическая  гонка стартовала: Дания</vt:lpstr>
      <vt:lpstr>Арктическая  гонка стартовала: США </vt:lpstr>
      <vt:lpstr>Арктическая  гонка стартовала: США</vt:lpstr>
      <vt:lpstr>Арктическая  гонка стартовала- ответ России</vt:lpstr>
      <vt:lpstr>Арктическая  гонка стартовала - ответ России</vt:lpstr>
      <vt:lpstr>Прогноз </vt:lpstr>
      <vt:lpstr>Источники и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Кому принадлежит Арктика ?</dc:title>
  <dc:creator>Светлана Викторовна</dc:creator>
  <cp:lastModifiedBy>Светлана В. Кулева</cp:lastModifiedBy>
  <cp:revision>198</cp:revision>
  <dcterms:created xsi:type="dcterms:W3CDTF">2018-03-11T13:31:02Z</dcterms:created>
  <dcterms:modified xsi:type="dcterms:W3CDTF">2018-03-27T15:24:38Z</dcterms:modified>
</cp:coreProperties>
</file>