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6"/>
  </p:notesMasterIdLst>
  <p:sldIdLst>
    <p:sldId id="334" r:id="rId3"/>
    <p:sldId id="308" r:id="rId4"/>
    <p:sldId id="328" r:id="rId5"/>
    <p:sldId id="353" r:id="rId6"/>
    <p:sldId id="354" r:id="rId7"/>
    <p:sldId id="355" r:id="rId8"/>
    <p:sldId id="333" r:id="rId9"/>
    <p:sldId id="315" r:id="rId10"/>
    <p:sldId id="310" r:id="rId11"/>
    <p:sldId id="311" r:id="rId12"/>
    <p:sldId id="312" r:id="rId13"/>
    <p:sldId id="313" r:id="rId14"/>
    <p:sldId id="341" r:id="rId15"/>
    <p:sldId id="342" r:id="rId16"/>
    <p:sldId id="339" r:id="rId17"/>
    <p:sldId id="351" r:id="rId18"/>
    <p:sldId id="337" r:id="rId19"/>
    <p:sldId id="336" r:id="rId20"/>
    <p:sldId id="340" r:id="rId21"/>
    <p:sldId id="344" r:id="rId22"/>
    <p:sldId id="343" r:id="rId23"/>
    <p:sldId id="345" r:id="rId24"/>
    <p:sldId id="346" r:id="rId25"/>
    <p:sldId id="347" r:id="rId26"/>
    <p:sldId id="348" r:id="rId27"/>
    <p:sldId id="349" r:id="rId28"/>
    <p:sldId id="338" r:id="rId29"/>
    <p:sldId id="256" r:id="rId30"/>
    <p:sldId id="265" r:id="rId31"/>
    <p:sldId id="316" r:id="rId32"/>
    <p:sldId id="258" r:id="rId33"/>
    <p:sldId id="261" r:id="rId34"/>
    <p:sldId id="264" r:id="rId35"/>
    <p:sldId id="262" r:id="rId36"/>
    <p:sldId id="271" r:id="rId37"/>
    <p:sldId id="317" r:id="rId38"/>
    <p:sldId id="275" r:id="rId39"/>
    <p:sldId id="267" r:id="rId40"/>
    <p:sldId id="269" r:id="rId41"/>
    <p:sldId id="270" r:id="rId42"/>
    <p:sldId id="279" r:id="rId43"/>
    <p:sldId id="276" r:id="rId44"/>
    <p:sldId id="284" r:id="rId45"/>
    <p:sldId id="281" r:id="rId46"/>
    <p:sldId id="282" r:id="rId47"/>
    <p:sldId id="283" r:id="rId48"/>
    <p:sldId id="291" r:id="rId49"/>
    <p:sldId id="292" r:id="rId50"/>
    <p:sldId id="294" r:id="rId51"/>
    <p:sldId id="293" r:id="rId52"/>
    <p:sldId id="285" r:id="rId53"/>
    <p:sldId id="286" r:id="rId54"/>
    <p:sldId id="319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55" autoAdjust="0"/>
    <p:restoredTop sz="94660"/>
  </p:normalViewPr>
  <p:slideViewPr>
    <p:cSldViewPr>
      <p:cViewPr varScale="1">
        <p:scale>
          <a:sx n="110" d="100"/>
          <a:sy n="110" d="100"/>
        </p:scale>
        <p:origin x="-163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5CB83-91B8-4EB9-9571-DA319B6AF3E0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E3519-EAC0-434D-B50B-18FC7F3B4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156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E6908-CFBA-4EC2-A94F-D8111EC4A5B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057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795A3-AEDC-4783-A665-31397525621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34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015E4-3E68-494F-94B0-E16C55E6C38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5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5F068-02F8-4821-A8F0-12332246AD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00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56EAC-B79E-4F7F-9BB3-0BE23C7261D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391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720E-0C04-45C2-B58D-8492D3BC035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84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325DA-F092-47A9-B48C-0205D67B795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31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DA891-41AD-431A-8372-BDB71F87F37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38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036CE-FCC6-471A-905F-292FE117E09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3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795D7-2551-47B1-B920-74396CD12CA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95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75593-3954-476A-9271-58CFA78910D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742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5E76"/>
            </a:gs>
            <a:gs pos="100000">
              <a:srgbClr val="00C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FB036E-0858-4D97-AE8A-F58CEA083AB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31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ru.wikipedia.org/wiki/%D0%A0%D0%BE%D1%81%D1%8D%D0%BD%D0%B5%D1%80%D0%B3%D0%BE%D0%B0%D1%82%D0%BE%D0%BC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D%D0%BB%D0%B5%D0%BA%D1%82%D1%80%D0%B8%D1%87%D0%B5%D1%81%D0%BA%D0%B0%D1%8F_%D1%81%D0%B5%D1%82%D1%8C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prohorovalm\Desktop\Питер 2019\IMG_2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196752"/>
            <a:ext cx="84249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Образовательный туризм как метод конвергентного подхода в  практике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МБОУ «Лицей №87 имени Л.И. Новиковой» 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5085184"/>
            <a:ext cx="8424936" cy="176663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ru-RU" sz="3200" dirty="0">
                <a:solidFill>
                  <a:prstClr val="black">
                    <a:tint val="75000"/>
                  </a:prstClr>
                </a:solidFill>
              </a:rPr>
              <a:t>учитель физики Прохорова Л.М</a:t>
            </a:r>
            <a:r>
              <a:rPr lang="ru-RU" sz="3200" dirty="0" smtClean="0">
                <a:solidFill>
                  <a:prstClr val="black">
                    <a:tint val="75000"/>
                  </a:prstClr>
                </a:solidFill>
              </a:rPr>
              <a:t>., </a:t>
            </a:r>
            <a:endParaRPr lang="ru-RU" sz="3200" dirty="0" smtClean="0">
              <a:solidFill>
                <a:prstClr val="black">
                  <a:tint val="75000"/>
                </a:prstClr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ru-RU" sz="3200" dirty="0" smtClean="0">
                <a:solidFill>
                  <a:prstClr val="black">
                    <a:tint val="75000"/>
                  </a:prstClr>
                </a:solidFill>
              </a:rPr>
              <a:t>учитель </a:t>
            </a:r>
            <a:r>
              <a:rPr lang="ru-RU" sz="3200" dirty="0" smtClean="0">
                <a:solidFill>
                  <a:prstClr val="black">
                    <a:tint val="75000"/>
                  </a:prstClr>
                </a:solidFill>
              </a:rPr>
              <a:t>истории и обществознания </a:t>
            </a:r>
            <a:endParaRPr lang="ru-RU" sz="3200" dirty="0" smtClean="0">
              <a:solidFill>
                <a:prstClr val="black">
                  <a:tint val="75000"/>
                </a:prstClr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ru-RU" sz="3200" dirty="0" err="1" smtClean="0">
                <a:solidFill>
                  <a:prstClr val="black">
                    <a:tint val="75000"/>
                  </a:prstClr>
                </a:solidFill>
              </a:rPr>
              <a:t>Кочетова</a:t>
            </a:r>
            <a:r>
              <a:rPr lang="ru-RU" sz="3200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ru-RU" sz="3200" dirty="0" smtClean="0">
                <a:solidFill>
                  <a:prstClr val="black">
                    <a:tint val="75000"/>
                  </a:prstClr>
                </a:solidFill>
              </a:rPr>
              <a:t>С.И.</a:t>
            </a:r>
            <a:endParaRPr lang="ru-RU" sz="3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5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rohorovalm\Desktop\Питер 2019\IMG_2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404664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 деятельность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</a:t>
            </a: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•на исследование, изучение и использование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историко-культурного потенциала города,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области, страны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повышение уровня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межпредметных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знаний,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•на получение практико-ориентированных знаний,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•на получение опыта профессиональных ролей</a:t>
            </a: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27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prohorovalm\Desktop\Питер 2019\IMG_27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0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91297"/>
            <a:ext cx="67687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экскурсионно-образовательной деятельности в школе – углубленное изучение школьной программы, воспитание нравственных чувств и эстетического сознания, творческого отношения к учёбе, труду, жизни, воспитание ценностного отношения к истории и культуре своей страны и других народов, к природе и окружающей среде. 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28942"/>
            <a:ext cx="103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72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prohorovalm\Desktop\Питер 2019\IMG_27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16" y="-993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74168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организации деятельности: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дидактизм: научность, связь с жизнью, доступность, системность, доходчивость и убедительность;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тематичность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наглядность;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эмоциональность;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активность.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4581128"/>
            <a:ext cx="8388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образовательного туризма: образовательное путешествие: познавательное,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профориетационное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образовательная экскурсия-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экскурсия,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урок-экскурсия.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5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47" y="2636912"/>
            <a:ext cx="89644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Лицей стал победителем в конкурсе Фонда президентских грантов на развитие гражданского общества (второй конкурс 2018 года, более 9000 участников), получив грант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Российской Федерации по направлению «Поддержка проектов в области науки, образования и просвещения»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проекта : « Дети цифровой эры – инженеры ХХ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1450464906_flag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022" y="1303737"/>
            <a:ext cx="1036787" cy="99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логотип лицея 8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196" y="365248"/>
            <a:ext cx="5291869" cy="120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novgorod147160016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3" y="116632"/>
            <a:ext cx="2895600" cy="217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8090"/>
            <a:ext cx="9180512" cy="1149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34463" y="6282670"/>
            <a:ext cx="2314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Нижний Новгород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07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0.rbk.ru/v6_top_pics/resized/1180xH/media/img/6/63/7552260256016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97470"/>
            <a:ext cx="6862823" cy="42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01" y="4343115"/>
            <a:ext cx="91324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«Сегодня лидерами глобального развития становятся те страны, которые способны создавать прорывные технологии и на их основе формировать свою собственную мощную  производственную базу. Качество инженерных кадров становится одним из ключевых факторов  конкурентоспособности государства и , что принципиально, основой для его технологической, экономической независимости.»                                                                                 ( В.В. Путин)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1450464906_fla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35" y="312792"/>
            <a:ext cx="1036787" cy="99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17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prohorovalm\Desktop\Питер 2019\IMG_2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" y="-1582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196752"/>
            <a:ext cx="84249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Образовательный туризм в  практике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МБОУ «Лицей №87 имени Л.И. Новиковой»</a:t>
            </a:r>
          </a:p>
          <a:p>
            <a:pPr algn="ctr"/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5085184"/>
            <a:ext cx="8424936" cy="107721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dirty="0" smtClean="0">
                <a:solidFill>
                  <a:prstClr val="black">
                    <a:tint val="75000"/>
                  </a:prstClr>
                </a:solidFill>
              </a:rPr>
              <a:t> учитель истории и обществознания Кочетова С.И.</a:t>
            </a:r>
            <a:endParaRPr lang="ru-RU" sz="3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prohorovalm\Desktop\Питер 2019\IMG_2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" y="1166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1" y="692696"/>
            <a:ext cx="90328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60649"/>
            <a:ext cx="8496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ea typeface="+mj-ea"/>
                <a:cs typeface="+mj-cs"/>
              </a:rPr>
              <a:t>II</a:t>
            </a:r>
            <a:r>
              <a:rPr lang="ru-RU" sz="4400" dirty="0">
                <a:solidFill>
                  <a:prstClr val="black"/>
                </a:solidFill>
                <a:ea typeface="+mj-ea"/>
                <a:cs typeface="+mj-cs"/>
              </a:rPr>
              <a:t> съезд Общества русской словесности, 5.11.2019, МГУ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430" y="2099757"/>
            <a:ext cx="628376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b="1" i="1" dirty="0">
                <a:solidFill>
                  <a:prstClr val="black"/>
                </a:solidFill>
              </a:rPr>
              <a:t>Наталия Солженицына</a:t>
            </a:r>
            <a:r>
              <a:rPr lang="ru-RU" dirty="0">
                <a:solidFill>
                  <a:prstClr val="black"/>
                </a:solidFill>
              </a:rPr>
              <a:t>: 1.«Важно отметить, что сам по себе технический прогресс, в отрыве от гуманитарного знания и нравственного развития, нисколько не способствует улучшению человеческой природы</a:t>
            </a:r>
            <a:r>
              <a:rPr lang="ru-RU" dirty="0" smtClean="0">
                <a:solidFill>
                  <a:prstClr val="black"/>
                </a:solidFill>
              </a:rPr>
              <a:t>».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2. «В самые ближайшие десятилетия, наряду с исчезновением ряда традиционных профессий возникнет большое число новых. Значительно вырастет потребность в людях из нетехнических областей… - которые были бы способны, детально продумывать каждый шаг на пути обучения машин адекватному реагированию на человека и пребыванию в границах установленных этических норм</a:t>
            </a:r>
            <a:r>
              <a:rPr lang="ru-RU" dirty="0" smtClean="0">
                <a:solidFill>
                  <a:prstClr val="black"/>
                </a:solidFill>
              </a:rPr>
              <a:t>».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5" y="1844117"/>
            <a:ext cx="2736304" cy="248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4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5"/>
          <p:cNvSpPr>
            <a:spLocks noChangeArrowheads="1" noChangeShapeType="1" noTextEdit="1"/>
          </p:cNvSpPr>
          <p:nvPr/>
        </p:nvSpPr>
        <p:spPr bwMode="auto">
          <a:xfrm>
            <a:off x="2362200" y="4572000"/>
            <a:ext cx="48006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kern="10">
                <a:gradFill rotWithShape="1">
                  <a:gsLst>
                    <a:gs pos="0">
                      <a:srgbClr val="FF00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 panose="03010101010201010101" pitchFamily="66" charset="0"/>
              </a:rPr>
              <a:t>Иноземные наряды Пушкинской музы</a:t>
            </a:r>
          </a:p>
        </p:txBody>
      </p:sp>
      <p:pic>
        <p:nvPicPr>
          <p:cNvPr id="12291" name="Picture 6" descr="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WordArt 7"/>
          <p:cNvSpPr>
            <a:spLocks noChangeArrowheads="1" noChangeShapeType="1" noTextEdit="1"/>
          </p:cNvSpPr>
          <p:nvPr/>
        </p:nvSpPr>
        <p:spPr bwMode="auto">
          <a:xfrm>
            <a:off x="1676400" y="5257800"/>
            <a:ext cx="6400800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720">
                <a:gradFill rotWithShape="1">
                  <a:gsLst>
                    <a:gs pos="0">
                      <a:srgbClr val="003900"/>
                    </a:gs>
                    <a:gs pos="100000">
                      <a:srgbClr val="008000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Конкурс национальных костюмов России и Европы</a:t>
            </a:r>
          </a:p>
        </p:txBody>
      </p:sp>
      <p:sp>
        <p:nvSpPr>
          <p:cNvPr id="12293" name="WordArt 8"/>
          <p:cNvSpPr>
            <a:spLocks noChangeArrowheads="1" noChangeShapeType="1" noTextEdit="1"/>
          </p:cNvSpPr>
          <p:nvPr/>
        </p:nvSpPr>
        <p:spPr bwMode="auto">
          <a:xfrm>
            <a:off x="2362200" y="6165304"/>
            <a:ext cx="6086475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Классный руководитель: </a:t>
            </a:r>
            <a:r>
              <a:rPr lang="ru-RU" sz="1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Ронжина</a:t>
            </a:r>
            <a:r>
              <a:rPr lang="ru-RU" sz="1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С.Г. и учащиеся 5 "Б" </a:t>
            </a:r>
            <a:r>
              <a:rPr lang="ru-RU" sz="1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класс, руководитель  </a:t>
            </a:r>
            <a:r>
              <a:rPr lang="ru-RU" sz="1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Евроклуба</a:t>
            </a:r>
            <a:r>
              <a:rPr lang="ru-RU" sz="1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 Кочетова С.И.</a:t>
            </a:r>
            <a:endParaRPr lang="ru-RU" sz="1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2294" name="WordArt 9"/>
          <p:cNvSpPr>
            <a:spLocks noChangeArrowheads="1" noChangeShapeType="1" noTextEdit="1"/>
          </p:cNvSpPr>
          <p:nvPr/>
        </p:nvSpPr>
        <p:spPr bwMode="auto">
          <a:xfrm>
            <a:off x="7391400" y="1371600"/>
            <a:ext cx="1590675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1999 год</a:t>
            </a:r>
          </a:p>
          <a:p>
            <a:pPr algn="ctr"/>
            <a:r>
              <a:rPr lang="ru-RU" sz="1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июнь</a:t>
            </a:r>
          </a:p>
        </p:txBody>
      </p:sp>
    </p:spTree>
    <p:extLst>
      <p:ext uri="{BB962C8B-B14F-4D97-AF65-F5344CB8AC3E}">
        <p14:creationId xmlns:p14="http://schemas.microsoft.com/office/powerpoint/2010/main" val="74168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7162800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WordArt 7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477000" cy="762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kern="10" spc="720" dirty="0" smtClean="0">
                <a:gradFill rotWithShape="1">
                  <a:gsLst>
                    <a:gs pos="0">
                      <a:srgbClr val="003900"/>
                    </a:gs>
                    <a:gs pos="100000">
                      <a:srgbClr val="008000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Первая </a:t>
            </a:r>
            <a:r>
              <a:rPr lang="ru-RU" sz="3600" kern="10" spc="720" dirty="0" err="1" smtClean="0">
                <a:gradFill rotWithShape="1">
                  <a:gsLst>
                    <a:gs pos="0">
                      <a:srgbClr val="003900"/>
                    </a:gs>
                    <a:gs pos="100000">
                      <a:srgbClr val="008000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Еврошкола</a:t>
            </a:r>
            <a:endParaRPr lang="ru-RU" sz="3600" kern="10" spc="720" dirty="0" smtClean="0">
              <a:gradFill rotWithShape="1">
                <a:gsLst>
                  <a:gs pos="0">
                    <a:srgbClr val="003900"/>
                  </a:gs>
                  <a:gs pos="100000">
                    <a:srgbClr val="008000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kern="10" spc="720" dirty="0" smtClean="0">
                <a:gradFill rotWithShape="1">
                  <a:gsLst>
                    <a:gs pos="0">
                      <a:srgbClr val="003900"/>
                    </a:gs>
                    <a:gs pos="100000">
                      <a:srgbClr val="008000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Июль 2000 года Нижний Новгород - Астрахань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9552" y="1484784"/>
            <a:ext cx="7560840" cy="86409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buFontTx/>
              <a:buNone/>
            </a:pPr>
            <a:r>
              <a:rPr lang="ru-RU" altLang="ru-RU" sz="2400" b="1" dirty="0" err="1" smtClean="0">
                <a:solidFill>
                  <a:srgbClr val="000000"/>
                </a:solidFill>
              </a:rPr>
              <a:t>Еврошкола</a:t>
            </a:r>
            <a:r>
              <a:rPr lang="ru-RU" altLang="ru-RU" sz="2400" b="1" dirty="0" smtClean="0">
                <a:solidFill>
                  <a:srgbClr val="000000"/>
                </a:solidFill>
              </a:rPr>
              <a:t> как разновидность</a:t>
            </a:r>
          </a:p>
          <a:p>
            <a:pPr algn="ctr" eaLnBrk="0" fontAlgn="base" hangingPunct="0">
              <a:spcAft>
                <a:spcPct val="0"/>
              </a:spcAft>
              <a:buFontTx/>
              <a:buNone/>
            </a:pPr>
            <a:r>
              <a:rPr lang="ru-RU" altLang="ru-RU" sz="2400" b="1" dirty="0" smtClean="0">
                <a:solidFill>
                  <a:srgbClr val="000000"/>
                </a:solidFill>
              </a:rPr>
              <a:t> образовательного туризма</a:t>
            </a:r>
          </a:p>
        </p:txBody>
      </p:sp>
    </p:spTree>
    <p:extLst>
      <p:ext uri="{BB962C8B-B14F-4D97-AF65-F5344CB8AC3E}">
        <p14:creationId xmlns:p14="http://schemas.microsoft.com/office/powerpoint/2010/main" val="92303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8" y="3455988"/>
            <a:ext cx="5370512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13363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WordArt 6"/>
          <p:cNvSpPr>
            <a:spLocks noChangeArrowheads="1" noChangeShapeType="1" noTextEdit="1"/>
          </p:cNvSpPr>
          <p:nvPr/>
        </p:nvSpPr>
        <p:spPr bwMode="auto">
          <a:xfrm>
            <a:off x="5410200" y="533400"/>
            <a:ext cx="3733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rPr>
              <a:t>Июль 2003 года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rPr>
              <a:t>Евроклуб и учащиеся лицея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rPr>
              <a:t> в Санкт-Петербурге и Хельсинки.</a:t>
            </a:r>
          </a:p>
        </p:txBody>
      </p:sp>
      <p:sp>
        <p:nvSpPr>
          <p:cNvPr id="16389" name="WordArt 7"/>
          <p:cNvSpPr>
            <a:spLocks noChangeArrowheads="1" noChangeShapeType="1" noTextEdit="1"/>
          </p:cNvSpPr>
          <p:nvPr/>
        </p:nvSpPr>
        <p:spPr bwMode="auto">
          <a:xfrm>
            <a:off x="152400" y="4953000"/>
            <a:ext cx="3505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rPr>
              <a:t>Виват, Россия!!!</a:t>
            </a:r>
          </a:p>
        </p:txBody>
      </p:sp>
    </p:spTree>
    <p:extLst>
      <p:ext uri="{BB962C8B-B14F-4D97-AF65-F5344CB8AC3E}">
        <p14:creationId xmlns:p14="http://schemas.microsoft.com/office/powerpoint/2010/main" val="9742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rohorovalm\Desktop\depositphotos_38551679-stock-photo-opened-old-book-with-ear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58090"/>
            <a:ext cx="914400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1760" y="-122008"/>
            <a:ext cx="76000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туризм как метод конвергентного подхода в  практике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«Лицей №87 имени Л.И. Новиковой»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nnovgorod147160016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55797"/>
            <a:ext cx="2748680" cy="25690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логотип лицея 8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22068"/>
            <a:ext cx="2522612" cy="57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1450464906_fla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63659"/>
            <a:ext cx="2620963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5301208"/>
            <a:ext cx="9180512" cy="155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24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всё сохранить\фото 1\фото 2012\саров\IMG_7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6328" y="476672"/>
            <a:ext cx="701615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Саров: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атомной бомбы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древний монастырь,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23-24 октября 2019года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3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2" y="857251"/>
            <a:ext cx="5787188" cy="863930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 </a:t>
            </a: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</a:rPr>
              <a:t>День первый: экскурсия по музею атомного центра </a:t>
            </a:r>
            <a:r>
              <a:rPr lang="ru-RU" sz="2700" b="1" dirty="0" smtClean="0">
                <a:solidFill>
                  <a:schemeClr val="accent2">
                    <a:lumMod val="75000"/>
                  </a:schemeClr>
                </a:solidFill>
              </a:rPr>
              <a:t> 23 октября 2019 г.</a:t>
            </a:r>
            <a:endParaRPr lang="ru-RU" sz="27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988840"/>
            <a:ext cx="6935956" cy="4536504"/>
          </a:xfrm>
        </p:spPr>
      </p:pic>
    </p:spTree>
    <p:extLst>
      <p:ext uri="{BB962C8B-B14F-4D97-AF65-F5344CB8AC3E}">
        <p14:creationId xmlns:p14="http://schemas.microsoft.com/office/powerpoint/2010/main" val="2258904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3452" y="188640"/>
            <a:ext cx="4970548" cy="18722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Экскурсия в Саровский монастырь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3849924" cy="5040560"/>
          </a:xfrm>
        </p:spPr>
      </p:pic>
    </p:spTree>
    <p:extLst>
      <p:ext uri="{BB962C8B-B14F-4D97-AF65-F5344CB8AC3E}">
        <p14:creationId xmlns:p14="http://schemas.microsoft.com/office/powerpoint/2010/main" val="1147886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90" y="1314450"/>
            <a:ext cx="3767154" cy="218655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Встреча с саровскими лицеистами: испытание игротекой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64704"/>
            <a:ext cx="3290861" cy="4389213"/>
          </a:xfrm>
        </p:spPr>
      </p:pic>
    </p:spTree>
    <p:extLst>
      <p:ext uri="{BB962C8B-B14F-4D97-AF65-F5344CB8AC3E}">
        <p14:creationId xmlns:p14="http://schemas.microsoft.com/office/powerpoint/2010/main" val="3751530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908720"/>
            <a:ext cx="4608512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accent2">
                    <a:lumMod val="75000"/>
                  </a:schemeClr>
                </a:solidFill>
              </a:rPr>
              <a:t>День второй: наше открытие подземного храма</a:t>
            </a:r>
            <a:br>
              <a:rPr lang="ru-RU" sz="27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75000"/>
                  </a:schemeClr>
                </a:solidFill>
              </a:rPr>
              <a:t>24 октября 2019 г.</a:t>
            </a:r>
            <a:endParaRPr lang="ru-RU" sz="27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6" y="1046233"/>
            <a:ext cx="3200399" cy="465372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188" y="2698082"/>
            <a:ext cx="2359694" cy="314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05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Игра -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квест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по истории ядерного оружия 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72816"/>
            <a:ext cx="6912767" cy="4320480"/>
          </a:xfrm>
        </p:spPr>
      </p:pic>
    </p:spTree>
    <p:extLst>
      <p:ext uri="{BB962C8B-B14F-4D97-AF65-F5344CB8AC3E}">
        <p14:creationId xmlns:p14="http://schemas.microsoft.com/office/powerpoint/2010/main" val="2177785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28" y="1158039"/>
            <a:ext cx="2656304" cy="9906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Встреча с молодыми специалистами Саровского ядерного центра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32656"/>
            <a:ext cx="4972544" cy="6048672"/>
          </a:xfrm>
        </p:spPr>
      </p:pic>
    </p:spTree>
    <p:extLst>
      <p:ext uri="{BB962C8B-B14F-4D97-AF65-F5344CB8AC3E}">
        <p14:creationId xmlns:p14="http://schemas.microsoft.com/office/powerpoint/2010/main" val="457239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prohorovalm\Desktop\Питер 2019\IMG_2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" y="-1582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196752"/>
            <a:ext cx="84249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Образовательный туризм в  практике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МБОУ «Лицей №87 имени Л.И. Новиковой»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Балтийский завод 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5085184"/>
            <a:ext cx="8424936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dirty="0" smtClean="0">
                <a:solidFill>
                  <a:prstClr val="black">
                    <a:tint val="75000"/>
                  </a:prstClr>
                </a:solidFill>
              </a:rPr>
              <a:t> учитель физики </a:t>
            </a:r>
            <a:r>
              <a:rPr lang="ru-RU" sz="3200" dirty="0">
                <a:solidFill>
                  <a:prstClr val="black">
                    <a:tint val="75000"/>
                  </a:prstClr>
                </a:solidFill>
              </a:rPr>
              <a:t>Прохорова Л.М.</a:t>
            </a:r>
          </a:p>
        </p:txBody>
      </p:sp>
    </p:spTree>
    <p:extLst>
      <p:ext uri="{BB962C8B-B14F-4D97-AF65-F5344CB8AC3E}">
        <p14:creationId xmlns:p14="http://schemas.microsoft.com/office/powerpoint/2010/main" val="24070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horovalm\Desktop\Питер 2019\IMG_27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s://www.bz.ru/bitrix/templates/.default/images/pages/img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02" y="1628799"/>
            <a:ext cx="4463835" cy="4041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0365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27480"/>
            <a:ext cx="903649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Балтийский завод основан в 1856 году.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За </a:t>
            </a:r>
            <a:r>
              <a:rPr lang="ru-RU" dirty="0"/>
              <a:t>159 лет существования на заводе построено более 500 судов и кораблей, среди которых атомные ледоколы и атомные ракетные крейсеры, суда космической связи и специального назначения.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 </a:t>
            </a:r>
            <a:r>
              <a:rPr lang="ru-RU" dirty="0"/>
              <a:t>настоящее время ООО «Балтийский завод – Судостроение» специализируется на строительстве надводных кораблей 1 ранга, судов ледового класса (ледоколов, многофункциональных судов-снабженцев, судов технического обеспечения работ на шельфе) с атомными и дизель-электрическими силовыми установками, атомных плавучих энергоблоков, плавучих опреснительных комплексов. </a:t>
            </a:r>
          </a:p>
          <a:p>
            <a:r>
              <a:rPr lang="ru-RU" dirty="0" smtClean="0"/>
              <a:t> </a:t>
            </a:r>
            <a:r>
              <a:rPr lang="ru-RU" b="1" dirty="0"/>
              <a:t>Цель посещения завода</a:t>
            </a:r>
            <a:r>
              <a:rPr lang="ru-RU" dirty="0"/>
              <a:t>: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Ознакомление </a:t>
            </a:r>
            <a:r>
              <a:rPr lang="ru-RU" dirty="0"/>
              <a:t>учащихся лицея с современным  производством ледокольного флота России, историей атомного </a:t>
            </a:r>
            <a:r>
              <a:rPr lang="ru-RU" dirty="0" err="1"/>
              <a:t>ледоколостроения</a:t>
            </a:r>
            <a:r>
              <a:rPr lang="ru-RU" dirty="0"/>
              <a:t>, применением атомных </a:t>
            </a:r>
            <a:r>
              <a:rPr lang="ru-RU" dirty="0" err="1"/>
              <a:t>ректорных</a:t>
            </a:r>
            <a:r>
              <a:rPr lang="ru-RU" dirty="0"/>
              <a:t> установок последнего поколения</a:t>
            </a:r>
          </a:p>
          <a:p>
            <a:r>
              <a:rPr lang="ru-RU" b="1" dirty="0" smtClean="0"/>
              <a:t> </a:t>
            </a:r>
            <a:r>
              <a:rPr lang="ru-RU" b="1" dirty="0"/>
              <a:t>Программа посещения завода: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Знакомство с историей завода (лекция в конференц-зале музея завода)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Обзор ледоколов, построенных на заводе (лекция в конференц-зале музея завода)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Знакомство с современными  ледокольными атомными реакторами (лекция в конференц-зале музея завода). Завод сотрудничает с предприятиями  концерна «</a:t>
            </a:r>
            <a:r>
              <a:rPr lang="ru-RU" dirty="0">
                <a:hlinkClick r:id="rId2" tooltip="Росэнергоатом"/>
              </a:rPr>
              <a:t>Росэнергоатом</a:t>
            </a:r>
            <a:r>
              <a:rPr lang="ru-RU" dirty="0"/>
              <a:t>»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Посещение  некоторых цехов завода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Посещение стапелей, на которых велось </a:t>
            </a:r>
            <a:endParaRPr lang="ru-RU" dirty="0" smtClean="0"/>
          </a:p>
          <a:p>
            <a:pPr lvl="0"/>
            <a:r>
              <a:rPr lang="ru-RU" dirty="0"/>
              <a:t> </a:t>
            </a:r>
            <a:r>
              <a:rPr lang="ru-RU" dirty="0" smtClean="0"/>
              <a:t>   строительство </a:t>
            </a:r>
            <a:r>
              <a:rPr lang="ru-RU" dirty="0"/>
              <a:t>ледоколов «Арктика» и «Урал»</a:t>
            </a:r>
          </a:p>
        </p:txBody>
      </p:sp>
      <p:pic>
        <p:nvPicPr>
          <p:cNvPr id="7" name="Рисунок 6" descr="https://www.bz.ru/upload/resize_cache/iblock/f08/1000_700_0/f085967ad4e9fb570e11a8730cbd9f6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229200"/>
            <a:ext cx="2448272" cy="14319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612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prohorovalm\Desktop\Питер 2019\IMG_2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" y="13309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1" y="692696"/>
            <a:ext cx="903285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Конвергентный </a:t>
            </a:r>
            <a:r>
              <a:rPr lang="ru-RU" sz="2400" b="1" dirty="0"/>
              <a:t>подход т</a:t>
            </a:r>
            <a:r>
              <a:rPr lang="ru-RU" sz="2400" dirty="0"/>
              <a:t>рактуется, как методология стирания междисциплинарных границ между научным и технологическим знанием. </a:t>
            </a:r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/>
              <a:t> Цель конвергентного подхода в школьном образовании -  подготовка подрастающего поколения к жизни в </a:t>
            </a:r>
            <a:r>
              <a:rPr lang="ru-RU" sz="2400" dirty="0" err="1"/>
              <a:t>техносфере</a:t>
            </a:r>
            <a:r>
              <a:rPr lang="ru-RU" sz="2400" dirty="0"/>
              <a:t> динамично меняющегося мира</a:t>
            </a:r>
          </a:p>
          <a:p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83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£ÐÐ Â«Ð£ÑÐ°Ð»Â» Ð¿ÐµÑÐµÐ±Ð°Ð·Ð¸ÑÐ¾Ð²Ð°Ð½ Ð½Ð° Ð´Ð¾ÑÑÑÐ¾ÐµÑÐ½ÑÑ Ð½Ð°Ð±ÐµÑÐµÐ¶Ð½ÑÑ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5" y="-22283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Ð­Ð Â«ÐÐºÐ°Ð´ÐµÐ¼Ð¸Ðº ÐÐ¾Ð¼Ð¾Ð½Ð¾ÑÐ¾Ð²Â» Ð½Ð° ÑÐ¸Ð½Ð¸ÑÐ½Ð¾Ð¹ Ð¿ÑÑÐ¼Ð¾Ð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2817910"/>
            <a:ext cx="3096344" cy="404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prohorovalm\Desktop\Питер 2019\IMG_27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5" y="2348880"/>
            <a:ext cx="6300192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rohorovalm\Desktop\Питер 2019\IMG_27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353" y="71043"/>
            <a:ext cx="3517647" cy="2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40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rohorovalm\Desktop\Питер 2019\IMG_27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12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prohorovalm\Desktop\Питер 2019\IMG_2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prohorovalm\Desktop\Питер 2019\IMG_27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698" y="0"/>
            <a:ext cx="4561301" cy="3140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9" name="Picture 5" descr="C:\Users\prohorovalm\Desktop\Питер 2019\IMG_27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96952"/>
            <a:ext cx="478802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prohorovalm\Desktop\Питер 2019\IMG_27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" y="3332988"/>
            <a:ext cx="4346270" cy="352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prohorovalm\Desktop\Питер 2019\IMG_27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254" y="3632001"/>
            <a:ext cx="2427734" cy="32369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933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rohorovalm\Desktop\Питер 2019\IMG_27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31" y="0"/>
            <a:ext cx="5282869" cy="380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prohorovalm\Desktop\Питер 2019\IMG_27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9" y="7475"/>
            <a:ext cx="3842072" cy="512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prohorovalm\Desktop\Питер 2019\IMG_27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13360"/>
            <a:ext cx="6156176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prohorovalm\Desktop\Питер 2019\IMG_27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3360"/>
            <a:ext cx="2949792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444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rohorovalm\Desktop\Питер 2019\IMG_27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" y="11498"/>
            <a:ext cx="5364088" cy="402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prohorovalm\Desktop\Питер 2019\IMG_28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393810"/>
            <a:ext cx="4283969" cy="346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prohorovalm\Desktop\Питер 2019\IMG_28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" y="3393811"/>
            <a:ext cx="485230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prohorovalm\Desktop\Питер 2019\IMG_28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872" y="11498"/>
            <a:ext cx="3438128" cy="339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88093" y="147990"/>
            <a:ext cx="2501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Культурная программа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6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rohorovalm\Desktop\Обнинск 31.05. 2019\dsc08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08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8364"/>
            <a:ext cx="9144000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г. Обнинск  3.05.-31.05. 2019г.</a:t>
            </a:r>
          </a:p>
        </p:txBody>
      </p:sp>
    </p:spTree>
    <p:extLst>
      <p:ext uri="{BB962C8B-B14F-4D97-AF65-F5344CB8AC3E}">
        <p14:creationId xmlns:p14="http://schemas.microsoft.com/office/powerpoint/2010/main" val="1533048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rohorovalm\Desktop\Обнинск 31.05. 2019\dsc08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17348"/>
            <a:ext cx="7836778" cy="402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3727069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О́бнинская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АЭС —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атомная электростанция, подключённая к общей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Электрическая сеть"/>
              </a:rPr>
              <a:t>электрической сети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апреле 2002 года выведена из эксплуатации и в настоящее время функционирует как мемориальный комплекс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АЭС была проведена экскурсия, на которой  учащиеся познакомились с историей становления атомной промышленности в стране,  историей создания самой АЭС, принципами её работы и управления реактором, посетили зал управления АЭС и реакторный зал.  Экскурсия прошла на очень высоком познавательном уровне, произвела сильное эмоциональное впечатление. </a:t>
            </a:r>
          </a:p>
        </p:txBody>
      </p:sp>
    </p:spTree>
    <p:extLst>
      <p:ext uri="{BB962C8B-B14F-4D97-AF65-F5344CB8AC3E}">
        <p14:creationId xmlns:p14="http://schemas.microsoft.com/office/powerpoint/2010/main" val="281059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rohorovalm\Desktop\Обнинск 31.05. 2019\phoca_thumb_l_dsc083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68" y="502894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prohorovalm\Desktop\Обнинск 31.05. 2019\phoca_thumb_l_dsc083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6732240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9166" y="41229"/>
            <a:ext cx="6073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реакторном зале… На крышке реактора…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91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rohorovalm\Desktop\Отчеты по ФПГ\7 Отчет Обнинск\Приложене фото Москва - Обнинск -в отчет\IMG_32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51" y="269220"/>
            <a:ext cx="3723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 музее космонавтики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768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rohorovalm\Desktop\Отчеты по ФПГ\7 Отчет Обнинск\Приложене фото Москва - Обнинск -в отчет\IMG_3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024"/>
            <a:ext cx="41754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prohorovalm\Desktop\Отчеты по ФПГ\7 Отчет Обнинск\Приложене фото Москва - Обнинск -в отчет\IMG_33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6024"/>
            <a:ext cx="5868144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prohorovalm\Desktop\Отчеты по ФПГ\7 Отчет Обнинск\Приложене фото Москва - Обнинск -в отчет\IMG_33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0450"/>
            <a:ext cx="5724128" cy="323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785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prohorovalm\Desktop\Питер 2019\IMG_2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0" y="1166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1" y="692696"/>
            <a:ext cx="90328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094115"/>
            <a:ext cx="8492142" cy="4798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ts val="18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Конвергентное образование</a:t>
            </a:r>
            <a:r>
              <a:rPr lang="ru-RU" sz="2000" b="1" dirty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– это целенаправленный процесс формирования компетенций, необходимых для жизни и трудовой деятельности в эпоху конвергентных наук и технологий.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000" b="1" i="1" dirty="0" smtClean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   Методологи</a:t>
            </a:r>
            <a:r>
              <a:rPr lang="ru-RU" sz="2000" i="1" dirty="0" smtClean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000" dirty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конвергентного образования:</a:t>
            </a:r>
            <a:endParaRPr lang="ru-RU" sz="2000" dirty="0">
              <a:solidFill>
                <a:srgbClr val="48423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взаимодействие научных дисциплин (предметов), прежде всего, естественных;</a:t>
            </a:r>
            <a:endParaRPr lang="ru-RU" sz="2000" dirty="0">
              <a:solidFill>
                <a:srgbClr val="48423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междисциплинарных проектных и исследовательских практик;</a:t>
            </a:r>
            <a:endParaRPr lang="ru-RU" sz="2000" dirty="0">
              <a:solidFill>
                <a:srgbClr val="48423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взаимопроникновение наук и технологий.</a:t>
            </a:r>
            <a:endParaRPr lang="ru-RU" sz="2000" dirty="0">
              <a:solidFill>
                <a:srgbClr val="48423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i="1" dirty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Ключевые принципы</a:t>
            </a:r>
            <a:r>
              <a:rPr lang="ru-RU" sz="2000" b="1" dirty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конвергентного образования:</a:t>
            </a:r>
            <a:endParaRPr lang="ru-RU" sz="2000" dirty="0">
              <a:solidFill>
                <a:srgbClr val="48423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междисциплинарный синтез естественнонаучного (и гуманитарного) знания;</a:t>
            </a:r>
            <a:endParaRPr lang="ru-RU" sz="2000" dirty="0">
              <a:solidFill>
                <a:srgbClr val="48423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переориентация учебной деятельности с познавательной на проективно-конструктивную;</a:t>
            </a:r>
            <a:endParaRPr lang="ru-RU" sz="2000" dirty="0">
              <a:solidFill>
                <a:srgbClr val="48423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модель познания – конструирование;</a:t>
            </a:r>
            <a:endParaRPr lang="ru-RU" sz="2000" dirty="0">
              <a:solidFill>
                <a:srgbClr val="48423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сетевая коммуникация;</a:t>
            </a:r>
            <a:endParaRPr lang="ru-RU" sz="2000" dirty="0">
              <a:solidFill>
                <a:srgbClr val="48423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не предметам, а различным видам деятельности;</a:t>
            </a:r>
            <a:endParaRPr lang="ru-RU" sz="2000" dirty="0">
              <a:solidFill>
                <a:srgbClr val="48423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5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smtClean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ведущая </a:t>
            </a:r>
            <a:r>
              <a:rPr lang="ru-RU" sz="2000" dirty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роль самоорганизации в процессах обучения.</a:t>
            </a:r>
            <a:endParaRPr lang="ru-RU" sz="2000" dirty="0">
              <a:solidFill>
                <a:srgbClr val="48423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17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rohorovalm\Desktop\Отчеты по ФПГ\7 Отчет Обнинск\Приложене фото Москва - Обнинск -в отчет\IMG_33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364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всё сохранить\фото 1\Фотографии с экскурсии в Звездный городок 26-27.03 2009г\SS852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184284"/>
            <a:ext cx="3321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Звёздный городок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78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всё сохранить\фото 1\Фотографии с экскурсии в Звездный городок 26-27.03 2009г\SS8529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123" y="259904"/>
            <a:ext cx="2555776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D:\всё сохранить\фото 1\Фотографии с экскурсии в Звездный городок 26-27.03 2009г\SS853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5244075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D:\всё сохранить\фото 1\Фотографии с экскурсии в Звездный городок 26-27.03 2009г\SS853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309" y="2180597"/>
            <a:ext cx="5783627" cy="433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D:\всё сохранить\фото 1\Фотографии с экскурсии в Звездный городок 26-27.03 2009г\SS8530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4788024" cy="359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6671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всё сохранить\фото 1\фото 2012\саров\IMG_7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6328" y="476672"/>
            <a:ext cx="65844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Саров: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атомной бомбы,      лазерный центр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4738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всё сохранить\фото 1\фото 2012\саров\IMG_7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D:\всё сохранить\фото 1\фото 2012\саров\IMG_72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4932040" cy="369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D:\всё сохранить\фото 1\фото 2012\саров\IMG_72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843" y="3699030"/>
            <a:ext cx="3803915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D:\всё сохранить\фото 1\фото 2012\саров\IMG_72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375" y="248"/>
            <a:ext cx="582013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4726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всё сохранить\фото 1\фото 2012\саров\IMG_7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6264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всё сохранить\фото 1\фото 2012\саров\IMG_72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542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prohorovalm\Desktop\Фото\фото 3\фото атомный проект 2013 Прохорова\НИИИС 14 ноября 2013г\DSC003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6810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90344"/>
            <a:ext cx="8374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Нижний Новгород. НИИИС им.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Седакова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3985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prohorovalm\Desktop\Фото\фото 3\фото атомный проект 2013 Прохорова\НИИИС 14 ноября 2013г\DSC00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405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8176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prohorovalm\Desktop\Фото\фото 3\фото ОКБМ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059"/>
            <a:ext cx="9144000" cy="607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5310" y="184284"/>
            <a:ext cx="7893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Нижний Новгород. ОКБМ им. Африкантова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028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4624"/>
            <a:ext cx="8496944" cy="6580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1C1C1C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NВIС/НБИК </a:t>
            </a:r>
            <a:r>
              <a:rPr lang="ru-RU" dirty="0" smtClean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взаимодействие и </a:t>
            </a:r>
            <a:r>
              <a:rPr lang="ru-RU" dirty="0" err="1" smtClean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социо</a:t>
            </a:r>
            <a:r>
              <a:rPr lang="ru-RU" dirty="0" smtClean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-гуманитарные технологии (С) – НБИКС- </a:t>
            </a:r>
          </a:p>
          <a:p>
            <a:pPr algn="ctr">
              <a:lnSpc>
                <a:spcPts val="18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основа социального прогресса (Д.И. </a:t>
            </a:r>
            <a:r>
              <a:rPr lang="ru-RU" smtClean="0">
                <a:solidFill>
                  <a:srgbClr val="48423F"/>
                </a:solidFill>
                <a:latin typeface="Droid Sans"/>
                <a:ea typeface="Times New Roman" panose="02020603050405020304" pitchFamily="18" charset="0"/>
                <a:cs typeface="Times New Roman" panose="02020603050405020304" pitchFamily="18" charset="0"/>
              </a:rPr>
              <a:t>Дубровский)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08-02-2018 12-18-1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44461"/>
            <a:ext cx="8496944" cy="60135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68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prohorovalm\Desktop\Фото\фото 3\фото атомный проект 2013 Прохорова\фото из инф центра Росатома 22.11.2013\DSC00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0109"/>
            <a:ext cx="5406864" cy="304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prohorovalm\Desktop\Фото\фото 3\фото атомный проект 2013 Прохорова\фото из инф центра Росатома 22.11.2013\DSC00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07320"/>
            <a:ext cx="6236185" cy="350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261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всё сохранить\фото 1\фото 2012\знатоки+фот\IMG_67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D:\всё сохранить\фото 1\фото 2012\знатоки+фот\IMG_67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всё сохранить\фото 1\фото 2012\знатоки+фот\IMG_67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98322"/>
            <a:ext cx="7740352" cy="413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2183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всё сохранить\фото 1\фото 2012\Политехнич музей\IMG_7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764021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D:\всё сохранить\фото 1\фото 2012\Политехнич музей\IMG_71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73524"/>
            <a:ext cx="5015541" cy="376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9968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всё сохранить\фото 1\фото 2012\Политехнич музей\IMG_7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87"/>
            <a:ext cx="4260220" cy="313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09303" y="4392488"/>
            <a:ext cx="5491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!!!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3841" y="6028377"/>
            <a:ext cx="438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Прохорова Л.М.,  Кочетова С.И.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логотип лицея 8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655" y="5100374"/>
            <a:ext cx="4079183" cy="9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22785" y="6465387"/>
            <a:ext cx="159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ноябрь 2019г.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41" y="124512"/>
            <a:ext cx="2880320" cy="42659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06" y="413765"/>
            <a:ext cx="2804923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0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prohorovalm\Desktop\Питер 2019\IMG_2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980728"/>
            <a:ext cx="7488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Теоретические основы конвергентного подхода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420888"/>
            <a:ext cx="835292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С </a:t>
            </a:r>
            <a:r>
              <a:rPr lang="ru-RU" sz="2000" dirty="0"/>
              <a:t>2012 года в школах города Москвы реализуется так называемый «Курчатовский проект» </a:t>
            </a:r>
            <a:r>
              <a:rPr lang="ru-RU" sz="2000" dirty="0" smtClean="0"/>
              <a:t>(М.В. Ковальчук</a:t>
            </a:r>
            <a:r>
              <a:rPr lang="ru-RU" sz="2000" dirty="0"/>
              <a:t>, Д.И. Дубровин, Т.С. </a:t>
            </a:r>
            <a:r>
              <a:rPr lang="ru-RU" sz="2000" dirty="0" err="1"/>
              <a:t>Фещенко</a:t>
            </a:r>
            <a:r>
              <a:rPr lang="ru-RU" sz="2000" dirty="0"/>
              <a:t>, </a:t>
            </a:r>
            <a:r>
              <a:rPr lang="ru-RU" sz="2000" dirty="0" err="1"/>
              <a:t>Л.А.Шестакова</a:t>
            </a:r>
            <a:r>
              <a:rPr lang="ru-RU" sz="2000" dirty="0"/>
              <a:t>), цель которого, по мнению </a:t>
            </a:r>
            <a:r>
              <a:rPr lang="ru-RU" sz="2000" dirty="0" smtClean="0"/>
              <a:t>М. В. </a:t>
            </a:r>
            <a:r>
              <a:rPr lang="ru-RU" sz="2000" dirty="0"/>
              <a:t>Ковальчука, сформировать на школьном уровне – на уровне «начальных знаний» – принципиально новый тип мышления – сформировать системные представления об окружающем мире. Для этого необходимо совершенствовать образовательную среду путем междисциплинарной интеграции не только на уровне урочных занятий, но и на уровне интеграции урочной и внеурочной деятельности, на уровне взаимодействия с профильными вузами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r>
              <a:rPr lang="ru-RU" sz="2000" dirty="0" smtClean="0"/>
              <a:t>Конвергенция и синергия: НБИКС –</a:t>
            </a:r>
            <a:r>
              <a:rPr lang="ru-RU" sz="2000" dirty="0" err="1" smtClean="0"/>
              <a:t>технологиии</a:t>
            </a:r>
            <a:r>
              <a:rPr lang="ru-RU" sz="2000" dirty="0" smtClean="0"/>
              <a:t>(нано-, </a:t>
            </a:r>
            <a:r>
              <a:rPr lang="ru-RU" sz="2000" dirty="0" err="1" smtClean="0"/>
              <a:t>био</a:t>
            </a:r>
            <a:r>
              <a:rPr lang="ru-RU" sz="2000" dirty="0" smtClean="0"/>
              <a:t>-,инфо-, </a:t>
            </a:r>
            <a:r>
              <a:rPr lang="ru-RU" sz="2000" dirty="0" err="1" smtClean="0"/>
              <a:t>когно-социо</a:t>
            </a:r>
            <a:r>
              <a:rPr lang="ru-RU" sz="2000" dirty="0" smtClean="0"/>
              <a:t>-  )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60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prohorovalm\Desktop\Питер 2019\IMG_2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0" y="2606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2371" y="143054"/>
            <a:ext cx="61269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образовательный туризм?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1" y="692696"/>
            <a:ext cx="903285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Разновидность туризма, обеспечивающего получение образования или повышение квалификации в течение непродолжительного временного периода                         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А.В.Бабкин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Э.А.Лунин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образовательная технология (</a:t>
            </a:r>
            <a:r>
              <a:rPr lang="ru-RU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В.Л.Погодина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Значимый фактор глобализации и интернационализации образования   (</a:t>
            </a:r>
            <a:r>
              <a:rPr lang="ru-RU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В.А.Титов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В.А.Фарбер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Развивающийся сектор экономики туризма, завоевывающий признание во всем мире (</a:t>
            </a:r>
            <a:r>
              <a:rPr lang="ru-RU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Н.А.Козлова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1060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prohorovalm\Desktop\Питер 2019\IMG_2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045" y="248702"/>
            <a:ext cx="882047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Образовательный туризм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вид туризма, охватывающий различные виды обучения и просвещения, которые осуществляются вне постоянного места жительства, как правило, в форме туристических поездок на период от 24 часов до 6 месяцев без занятия деятельностью, связанной с получением дохода от различных источников в стране (месте) временного пребывания.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интегрирует образование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туризм.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…Один из видов непрерывного образования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prohorovalm\Desktop\Питер 2019\IMG_27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022" y="4157464"/>
            <a:ext cx="3600715" cy="27005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prohorovalm\Desktop\Питер 2019\IMG_27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438293"/>
            <a:ext cx="2376264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4125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prohorovalm\Desktop\Питер 2019\IMG_2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7524" y="156797"/>
            <a:ext cx="78488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туризм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–высокоэффективная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развития,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воспитания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и,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одновременно,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учебно-воспитательного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процесса.</a:t>
            </a:r>
          </a:p>
        </p:txBody>
      </p:sp>
      <p:pic>
        <p:nvPicPr>
          <p:cNvPr id="4" name="Picture 2" descr="C:\Users\prohorovalm\Desktop\Питер 2019\IMG_2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544923"/>
            <a:ext cx="3024651" cy="22684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rohorovalm\Desktop\Питер 2019\IMG_28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949" y="1572478"/>
            <a:ext cx="3645024" cy="36450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22385" y="5079002"/>
            <a:ext cx="6103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туры, совершаемые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задач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определенных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учебными программами образовательных учреждений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7487" y="2060848"/>
            <a:ext cx="52381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туризм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вид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активной  познавательной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с элементами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отдыха и досуга.</a:t>
            </a:r>
          </a:p>
        </p:txBody>
      </p:sp>
    </p:spTree>
    <p:extLst>
      <p:ext uri="{BB962C8B-B14F-4D97-AF65-F5344CB8AC3E}">
        <p14:creationId xmlns:p14="http://schemas.microsoft.com/office/powerpoint/2010/main" val="71425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1186</Words>
  <Application>Microsoft Office PowerPoint</Application>
  <PresentationFormat>Экран (4:3)</PresentationFormat>
  <Paragraphs>131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Тема Office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День первый: экскурсия по музею атомного центра  23 октября 2019 г.</vt:lpstr>
      <vt:lpstr>Экскурсия в Саровский монастырь</vt:lpstr>
      <vt:lpstr>Встреча с саровскими лицеистами: испытание игротекой</vt:lpstr>
      <vt:lpstr>День второй: наше открытие подземного храма 24 октября 2019 г.</vt:lpstr>
      <vt:lpstr>Игра - квест по истории ядерного оружия </vt:lpstr>
      <vt:lpstr>Встреча с молодыми специалистами Саровского ядерного центра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 М. Прохорова</dc:creator>
  <cp:lastModifiedBy>Светлана В. Кулева</cp:lastModifiedBy>
  <cp:revision>65</cp:revision>
  <dcterms:created xsi:type="dcterms:W3CDTF">2019-06-18T10:14:56Z</dcterms:created>
  <dcterms:modified xsi:type="dcterms:W3CDTF">2019-11-19T10:33:07Z</dcterms:modified>
</cp:coreProperties>
</file>