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 Math" panose="02040503050406030204" pitchFamily="18" charset="0"/>
      <p:regular r:id="rId39"/>
    </p:embeddedFont>
    <p:embeddedFont>
      <p:font typeface="Proxima Nova" panose="020B060402020202020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38FD4-95C4-42F5-9808-8D68D92DB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482472-0DD5-46BD-B029-3D8B68C72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8AC63-215C-4A90-B0CC-C465508E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FA49D-12D7-4156-88F4-F9A96E26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567C8A-2562-422F-AE37-08E27585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2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318DB-B195-499B-AB1A-22AE769C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6AFE9D-A603-4E83-B87A-C5E46731C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10181-CAB2-4A59-B4DE-65651730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330C7-8C28-4FE9-9F76-6DF0FE74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6AF13C-BE35-446B-80C3-C88E2901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1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EA5FD-006E-42A2-8478-E80AF5686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3C79CB-A8C3-4C10-AFB5-3E0A78D3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A731E1-31CE-4528-B634-8C823600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FC5A8-FCE9-4B83-BED5-30FA6CF1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A7E36-B270-4B09-8ED9-88DAE525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5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12304-BDDC-4549-81B0-51A5AE9E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073151"/>
            <a:ext cx="11239500" cy="7524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FE369-751A-4401-A0D6-187F20701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5"/>
            <a:ext cx="112395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411930-6416-49B9-8BAC-707F4428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E4502-4E2F-4EB1-A7F9-DE327CCC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BBADC-B1A0-4C7D-B955-6B8928C6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1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97CAC-895D-417A-AB0F-6160B7F3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C79810-A340-4779-B0E4-C383D5F34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D47D0-D1BE-4CE2-9062-D065753E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BEBD5-D772-4DC1-86C3-70109D4F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1E0F62-016B-4153-9C3B-4C2365D8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2DF87-9E84-4A67-9C88-588C54C3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A01D-E029-4995-928F-6E5BB5D18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E0E301-9438-4928-8419-CC6065E07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D0AAFC-71DE-4A9A-BCF6-430293D2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AB168E-9379-4302-8D62-32BFEF31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75F01-B4B2-454B-A945-B3BF2C7A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2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C691E-7BAD-44A5-BEFF-93522475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4AC468-86B2-4ED0-925C-A9858099A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0439C1-EDFC-4245-8A40-63F178EA2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22CC6B-A724-4C85-B0DD-57089F5FC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0DB830-85A5-49CB-B7EE-9A3BB3AE4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B9414-4597-4607-814E-9CB91470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88B72F-C6DF-43E1-9CCE-0055C051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E91E1E-CCCF-49FD-86DF-04E510CD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6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CDBF1-3A89-4199-A0AD-C0E96CD2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6699D5-38DC-4270-8904-59DFD992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074C43-82BA-4A6E-A259-D49D4E34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834209-7EF9-457E-9B08-D0A5C073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62E3BE-763E-439B-8A31-8DB2CE4B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207526-F86E-418A-B98A-C05E7448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513AD8-2317-44E2-BEFC-9795D237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9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E79EF-7900-459C-B083-B88850E5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9223D-7451-47F1-BE5A-8BB433650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DEF82B-D28A-4B7E-8B4D-7534B306F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40A97E-7C29-43FA-9F36-F4913122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347B7A-F914-45E6-BB69-706FDB65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3545CC-DE5D-4D52-B88E-B055823C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0B83D-CCE3-43F5-A09E-3EE869C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6B3CE9-D6D6-43EA-A676-6D82B48BE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74A3D3-BDD6-46DE-B850-CB3230BCD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9E2D7-2DE1-45A8-BA43-127D207C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559625-7608-4F99-AE99-495F4E5D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7C3466-1116-449C-A25D-3C1CC2BE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3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081E-791D-4D4F-9A2C-89E16A07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922592-7C24-48FB-B604-A916FE950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75739-6700-44A5-8663-854DF384A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5DA07-2148-4ADD-93D0-3FF49E875D2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EF959-B5AA-4E84-9E2D-FC6CA38C1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3FCD3-545F-4BB5-BDB8-2655B3CE2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DBCE-3559-407B-803C-25B52CFF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5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E53D33-CF99-4AAA-994E-B3DEB5EBDAC7}"/>
              </a:ext>
            </a:extLst>
          </p:cNvPr>
          <p:cNvSpPr/>
          <p:nvPr/>
        </p:nvSpPr>
        <p:spPr>
          <a:xfrm>
            <a:off x="2450412" y="2941256"/>
            <a:ext cx="7291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Исследование поглощения </a:t>
            </a:r>
          </a:p>
          <a:p>
            <a:pPr algn="ctr"/>
            <a:r>
              <a:rPr lang="ru-RU" sz="3600" b="1" dirty="0">
                <a:solidFill>
                  <a:schemeClr val="accent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гамма-излучения веществом</a:t>
            </a:r>
            <a:endParaRPr lang="ru-RU" sz="3200" dirty="0">
              <a:solidFill>
                <a:schemeClr val="accent1"/>
              </a:solidFill>
              <a:latin typeface="Proxima Nova" panose="02000506030000020004" pitchFamily="50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E2EB06-6B39-4B39-BAE3-236948418502}"/>
              </a:ext>
            </a:extLst>
          </p:cNvPr>
          <p:cNvSpPr/>
          <p:nvPr/>
        </p:nvSpPr>
        <p:spPr>
          <a:xfrm>
            <a:off x="5687598" y="4284516"/>
            <a:ext cx="6096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chemeClr val="accent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Автор:</a:t>
            </a:r>
          </a:p>
          <a:p>
            <a:pPr algn="r"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Белов Иван Дмитриевич,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 класс</a:t>
            </a:r>
          </a:p>
          <a:p>
            <a:pPr algn="r">
              <a:spcAft>
                <a:spcPts val="600"/>
              </a:spcAft>
            </a:pPr>
            <a:endParaRPr lang="en-US" sz="1600" b="1" dirty="0">
              <a:latin typeface="Proxima Nova" panose="02000506030000020004" pitchFamily="50" charset="0"/>
              <a:cs typeface="Times New Roman" panose="02020603050405020304" pitchFamily="18" charset="0"/>
            </a:endParaRPr>
          </a:p>
          <a:p>
            <a:pPr algn="r">
              <a:spcAft>
                <a:spcPts val="600"/>
              </a:spcAft>
            </a:pPr>
            <a:r>
              <a:rPr lang="ru-RU" sz="1600" b="1" dirty="0">
                <a:solidFill>
                  <a:schemeClr val="accent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Руководители:</a:t>
            </a:r>
            <a:r>
              <a:rPr lang="ru-RU" sz="1600" dirty="0">
                <a:solidFill>
                  <a:schemeClr val="accent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 </a:t>
            </a:r>
          </a:p>
          <a:p>
            <a:pPr algn="r"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Прохорова Лариса  Михайловна (Лицей №87)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50" charset="0"/>
              <a:cs typeface="Times New Roman" panose="02020603050405020304" pitchFamily="18" charset="0"/>
            </a:endParaRPr>
          </a:p>
          <a:p>
            <a:pPr algn="r"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Михайлов Евгений Александрович (МГУ)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F3F9FEB-F45D-4B00-94ED-C30A75ACCE19}"/>
              </a:ext>
            </a:extLst>
          </p:cNvPr>
          <p:cNvSpPr/>
          <p:nvPr/>
        </p:nvSpPr>
        <p:spPr>
          <a:xfrm>
            <a:off x="0" y="6381828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oxima Nova" panose="02000506030000020004" pitchFamily="50" charset="0"/>
              </a:rPr>
              <a:t>г. Нижний Новгород</a:t>
            </a:r>
          </a:p>
        </p:txBody>
      </p:sp>
    </p:spTree>
    <p:extLst>
      <p:ext uri="{BB962C8B-B14F-4D97-AF65-F5344CB8AC3E}">
        <p14:creationId xmlns:p14="http://schemas.microsoft.com/office/powerpoint/2010/main" val="36633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88EDC-4930-4102-B1BD-EA0919FE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073150"/>
            <a:ext cx="11239500" cy="914399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Объяснение закона ослабления γ-квантов при прохождении через вещество.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E5D0573-7CC6-47B4-BF65-406000C7E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2044701"/>
                <a:ext cx="11239500" cy="4132262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𝒅𝑵</m:t>
                        </m:r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cs typeface="Times New Roman" panose="02020603050405020304" pitchFamily="18" charset="0"/>
                  </a:rPr>
                  <a:t>– часть γ-квантов, провзаимодействовавших с веществом.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ru-RU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ru-RU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𝒅𝑵</m:t>
                                </m:r>
                              </m:num>
                              <m:den>
                                <m:r>
                                  <a:rPr lang="ru-RU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num>
                          <m:den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ru-RU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2000" dirty="0">
                    <a:cs typeface="Times New Roman" panose="02020603050405020304" pitchFamily="18" charset="0"/>
                  </a:rPr>
                  <a:t> – часть γ-квантов, которые провзаимодействовали с веществом на единицу длины.</a:t>
                </a:r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ru-RU" sz="2000" dirty="0"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ru-RU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, где </a:t>
                </a:r>
                <a:r>
                  <a:rPr lang="en-US" sz="2400" b="1" i="1" dirty="0">
                    <a:cs typeface="Times New Roman" panose="02020603050405020304" pitchFamily="18" charset="0"/>
                  </a:rPr>
                  <a:t>d</a:t>
                </a:r>
                <a:r>
                  <a:rPr lang="ru-RU" sz="2400" i="1" dirty="0">
                    <a:cs typeface="Times New Roman" panose="02020603050405020304" pitchFamily="18" charset="0"/>
                  </a:rPr>
                  <a:t> – слой половинного поглощения</a:t>
                </a:r>
                <a:endParaRPr 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E5D0573-7CC6-47B4-BF65-406000C7E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2044701"/>
                <a:ext cx="11239500" cy="41322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7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2F1AD3E-6E24-44DB-8CDC-B5741BD00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193800"/>
                <a:ext cx="11239500" cy="498316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Прологарифмировав получили: 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ru-RU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  <m:sup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</m:sup>
                    </m:sSup>
                  </m:oMath>
                </a14:m>
                <a:endParaRPr lang="ru-RU" sz="2000" b="1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Обозначим: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ru-RU" sz="2000" b="1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ru-RU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, </m:t>
                    </m:r>
                    <m:r>
                      <a:rPr lang="ru-RU" sz="2000" i="1">
                        <a:latin typeface="Cambria Math"/>
                      </a:rPr>
                      <m:t>получим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ru-RU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num>
                      <m:den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ru-RU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ru-RU" sz="2000" b="1" dirty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То</a:t>
                </a:r>
                <a:r>
                  <a:rPr lang="ru-RU" sz="2000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cs typeface="Times New Roman" panose="02020603050405020304" pitchFamily="18" charset="0"/>
                  </a:rPr>
                  <a:t>есть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ru-RU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ru-RU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20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endParaRPr lang="ru-RU" sz="2000" b="1" dirty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Таким образом получается зависимость: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2F1AD3E-6E24-44DB-8CDC-B5741BD00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193800"/>
                <a:ext cx="11239500" cy="4983163"/>
              </a:xfrm>
              <a:blipFill>
                <a:blip r:embed="rId3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D0701E4-4130-431C-A80A-A748EE9259AC}"/>
                  </a:ext>
                </a:extLst>
              </p:cNvPr>
              <p:cNvSpPr/>
              <p:nvPr/>
            </p:nvSpPr>
            <p:spPr>
              <a:xfrm>
                <a:off x="5376212" y="3724610"/>
                <a:ext cx="1656607" cy="1664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𝒅𝑵</m:t>
                              </m:r>
                              <m:r>
                                <a:rPr lang="en-US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ru-RU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e>
                              <m:r>
                                <a:rPr lang="ru-RU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𝒅𝑵</m:t>
                              </m:r>
                              <m:r>
                                <a:rPr lang="ru-RU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ru-RU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e>
                              <m:r>
                                <a:rPr lang="ru-RU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𝒅𝑵</m:t>
                              </m:r>
                              <m:r>
                                <a:rPr lang="ru-RU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ru-RU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D0701E4-4130-431C-A80A-A748EE925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212" y="3724610"/>
                <a:ext cx="1656607" cy="1664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2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2F1AD3E-6E24-44DB-8CDC-B5741BD00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193800"/>
                <a:ext cx="11239500" cy="498316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Введем понятие линейного коэффициента ослабления:</a:t>
                </a:r>
                <a:r>
                  <a:rPr lang="en-US" sz="2000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ru-RU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ru-RU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en-US" sz="2000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func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func>
                        <m:func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ru-RU" sz="20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ru-RU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То есть </a:t>
                </a:r>
                <a:r>
                  <a:rPr lang="ru-RU" sz="20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num>
                      <m:den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den>
                    </m:f>
                  </m:oMath>
                </a14:m>
                <a:r>
                  <a:rPr lang="ru-RU" sz="2000" b="1" dirty="0">
                    <a:cs typeface="Times New Roman" panose="02020603050405020304" pitchFamily="18" charset="0"/>
                  </a:rPr>
                  <a:t>, </a:t>
                </a:r>
                <a:r>
                  <a:rPr lang="ru-RU" sz="2000" dirty="0"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ru-RU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den>
                    </m:f>
                  </m:oMath>
                </a14:m>
                <a:endParaRPr lang="ru-RU" sz="2000" b="1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000" b="1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ru-RU" sz="2000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– количество вещества,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ru-RU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ru-RU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ru-RU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</m:oMath>
                </a14:m>
                <a:r>
                  <a:rPr lang="ru-RU" sz="2000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, где </a:t>
                </a:r>
                <a:r>
                  <a:rPr lang="en-US" sz="2000" b="1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ru-RU" sz="2000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– масса вещества,  </a:t>
                </a:r>
                <a:r>
                  <a:rPr lang="en-US" sz="2000" b="1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V</a:t>
                </a:r>
                <a:r>
                  <a:rPr lang="ru-RU" sz="2000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– объем,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ru-RU" sz="2000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– число Авогадро, </a:t>
                </a:r>
                <a:r>
                  <a:rPr lang="ru-RU" sz="2000" b="1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ρ</a:t>
                </a:r>
                <a:r>
                  <a:rPr lang="ru-RU" sz="2000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– плотность вещества, </a:t>
                </a:r>
                <a:r>
                  <a:rPr lang="en-US" sz="2000" b="1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M</a:t>
                </a:r>
                <a:r>
                  <a:rPr lang="en-US" sz="2000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– молекулярная масса</a:t>
                </a:r>
                <a:endParaRPr lang="en-US" sz="2000" i="1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ru-RU" sz="2000" i="1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Расчетная формула: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𝐥𝐧</m:t>
                            </m:r>
                          </m:fName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endParaRPr lang="ru-RU" sz="20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2F1AD3E-6E24-44DB-8CDC-B5741BD00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193800"/>
                <a:ext cx="11239500" cy="4983163"/>
              </a:xfrm>
              <a:blipFill>
                <a:blip r:embed="rId3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0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0C401-26B9-4043-8C2B-D464C7A8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073150"/>
            <a:ext cx="11239500" cy="958849"/>
          </a:xfrm>
        </p:spPr>
        <p:txBody>
          <a:bodyPr>
            <a:normAutofit fontScale="90000"/>
          </a:bodyPr>
          <a:lstStyle/>
          <a:p>
            <a:r>
              <a:rPr lang="ru-RU" dirty="0"/>
              <a:t>Механизм взаимодействия </a:t>
            </a:r>
            <a:br>
              <a:rPr lang="en-US" dirty="0"/>
            </a:br>
            <a:r>
              <a:rPr lang="ru-RU" dirty="0"/>
              <a:t>γ-излучения с веществом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1C9AB-D256-4629-8B39-A81BF5975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152647"/>
            <a:ext cx="11239500" cy="16764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Основными процессами взаимодействия γ-излучения с веществом являются: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Фотоэффект (а)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Комптоновское рассеяние (Эффект Комптона) (б)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Процесс образования пар электрон-позитрон (в)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12430-8954-4201-9EB5-3B1F3FED2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96" y="3949696"/>
            <a:ext cx="4470608" cy="1704553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4815CDA6-16E9-4E17-8D69-0B5C6628591A}"/>
              </a:ext>
            </a:extLst>
          </p:cNvPr>
          <p:cNvSpPr txBox="1">
            <a:spLocks/>
          </p:cNvSpPr>
          <p:nvPr/>
        </p:nvSpPr>
        <p:spPr>
          <a:xfrm>
            <a:off x="476250" y="5784850"/>
            <a:ext cx="11239500" cy="62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При энергиях 0.662МэВ основным процессом является Комптоновское рассеяние</a:t>
            </a:r>
          </a:p>
        </p:txBody>
      </p:sp>
    </p:spTree>
    <p:extLst>
      <p:ext uri="{BB962C8B-B14F-4D97-AF65-F5344CB8AC3E}">
        <p14:creationId xmlns:p14="http://schemas.microsoft.com/office/powerpoint/2010/main" val="34384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A7E25-76F1-456E-B995-69AC0161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 Комптона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1D8089E-4670-4620-9F4C-8A8B1701C8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825625"/>
                <a:ext cx="7766050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900" dirty="0">
                    <a:cs typeface="Times New Roman" panose="02020603050405020304" pitchFamily="18" charset="0"/>
                  </a:rPr>
                  <a:t>Эффект Комптона – это процесс рассеяния γ-квантов на свободных электронах вещества и на электронах внешней оболочки атома, </a:t>
                </a:r>
                <a:endParaRPr lang="en-US" sz="1900" dirty="0"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900" dirty="0">
                    <a:cs typeface="Times New Roman" panose="02020603050405020304" pitchFamily="18" charset="0"/>
                  </a:rPr>
                  <a:t>в результате которого часть энергии фотона </a:t>
                </a:r>
                <a:r>
                  <a:rPr lang="ru-RU" sz="1900" b="1" dirty="0" err="1">
                    <a:cs typeface="Times New Roman" panose="02020603050405020304" pitchFamily="18" charset="0"/>
                  </a:rPr>
                  <a:t>Eγ</a:t>
                </a:r>
                <a:r>
                  <a:rPr lang="ru-RU" sz="1900" dirty="0">
                    <a:cs typeface="Times New Roman" panose="02020603050405020304" pitchFamily="18" charset="0"/>
                  </a:rPr>
                  <a:t> передаётся электрону (и он покидает атом), а γ-квант с уменьшенной энергией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9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9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ru-RU" sz="1900" b="1" i="1"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  <m:sup>
                        <m:r>
                          <a:rPr lang="ru-RU" sz="19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sz="1900" dirty="0">
                    <a:cs typeface="Times New Roman" panose="02020603050405020304" pitchFamily="18" charset="0"/>
                  </a:rPr>
                  <a:t> меняет направление своего движения.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9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9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9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9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9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900" dirty="0"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900" dirty="0">
                    <a:cs typeface="Times New Roman" panose="02020603050405020304" pitchFamily="18" charset="0"/>
                  </a:rPr>
                  <a:t>Кинетическая энергия комптоновских электронов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ru-RU" sz="19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ru-RU" sz="19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9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ru-RU" sz="1900" b="1" i="1"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</m:sSub>
                    <m:r>
                      <a:rPr lang="ru-RU" sz="1900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ru-RU" sz="19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9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ru-RU" sz="1900" b="1" i="1"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  <m:sup>
                        <m:r>
                          <a:rPr lang="ru-RU" sz="19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ru-RU" sz="1900" dirty="0">
                    <a:cs typeface="Times New Roman" panose="02020603050405020304" pitchFamily="18" charset="0"/>
                  </a:rPr>
                  <a:t> выбитых моноэнергетическими квантами, изменяется </a:t>
                </a:r>
                <a:endParaRPr lang="en-US" sz="1900" dirty="0"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900" dirty="0">
                    <a:cs typeface="Times New Roman" panose="02020603050405020304" pitchFamily="18" charset="0"/>
                  </a:rPr>
                  <a:t>в широких пределах: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9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1D8089E-4670-4620-9F4C-8A8B1701C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825625"/>
                <a:ext cx="7766050" cy="4351338"/>
              </a:xfrm>
              <a:blipFill>
                <a:blip r:embed="rId3"/>
                <a:stretch>
                  <a:fillRect l="-706" t="-700" r="-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C:\Users\Ivan\Desktop\220px-Compton-scattering.svg.png">
            <a:extLst>
              <a:ext uri="{FF2B5EF4-FFF2-40B4-BE49-F238E27FC236}">
                <a16:creationId xmlns:a16="http://schemas.microsoft.com/office/drawing/2014/main" id="{F2160FF5-A618-4A65-9A1F-9867EDFFDEB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78" y="3581748"/>
            <a:ext cx="2397394" cy="14164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8F1BA0C3-3D87-47BA-AC44-B45956153988}"/>
                  </a:ext>
                </a:extLst>
              </p:cNvPr>
              <p:cNvSpPr/>
              <p:nvPr/>
            </p:nvSpPr>
            <p:spPr>
              <a:xfrm>
                <a:off x="8494548" y="1825625"/>
                <a:ext cx="2968954" cy="132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sz="2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𝛄</m:t>
                          </m:r>
                          <m:r>
                            <a:rPr lang="ru-RU" sz="26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  <m:sup>
                          <m:r>
                            <a:rPr lang="ru-RU" sz="2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26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6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6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ru-RU" sz="26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𝛄</m:t>
                              </m:r>
                            </m:sub>
                          </m:sSub>
                        </m:num>
                        <m:den>
                          <m:r>
                            <a:rPr lang="ru-RU" sz="2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6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6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6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ru-RU" sz="26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ru-RU" sz="26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6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6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ru-RU" sz="26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26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6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ru-RU" sz="26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ru-RU" sz="2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8F1BA0C3-3D87-47BA-AC44-B4595615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48" y="1825625"/>
                <a:ext cx="2968954" cy="132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E8D558E-7261-44A4-9C49-565FC682155C}"/>
                  </a:ext>
                </a:extLst>
              </p:cNvPr>
              <p:cNvSpPr/>
              <p:nvPr/>
            </p:nvSpPr>
            <p:spPr>
              <a:xfrm>
                <a:off x="8663023" y="4934683"/>
                <a:ext cx="2632003" cy="114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2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ru-RU" sz="22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ru-RU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ru-RU" sz="2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sub>
                          </m:sSub>
                        </m:num>
                        <m:den>
                          <m:r>
                            <a:rPr lang="ru-RU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ru-RU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ru-RU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ru-RU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ru-RU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ru-RU" sz="2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E8D558E-7261-44A4-9C49-565FC6821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023" y="4934683"/>
                <a:ext cx="2632003" cy="114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7A445-7B99-4181-8162-E269DC10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073150"/>
            <a:ext cx="11239500" cy="882649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Экспериментальная часть. </a:t>
            </a:r>
            <a:br>
              <a:rPr lang="en-US" dirty="0"/>
            </a:br>
            <a:r>
              <a:rPr lang="ru-RU" dirty="0"/>
              <a:t>Измеряемые величины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08C7332-7D97-4F0D-B125-9A4791975B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2114550"/>
                <a:ext cx="11239500" cy="406241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b="1" dirty="0">
                    <a:cs typeface="Times New Roman" panose="02020603050405020304" pitchFamily="18" charset="0"/>
                  </a:rPr>
                  <a:t>= N(0) </a:t>
                </a:r>
                <a:r>
                  <a:rPr lang="ru-RU" sz="2000" dirty="0">
                    <a:cs typeface="Times New Roman" panose="02020603050405020304" pitchFamily="18" charset="0"/>
                  </a:rPr>
                  <a:t>– количество регистрируемых γ-квантов за время экспозиции t в отсутствие поглотителя </a:t>
                </a:r>
                <a:r>
                  <a:rPr lang="ru-RU" sz="2000" i="1" dirty="0">
                    <a:cs typeface="Times New Roman" panose="02020603050405020304" pitchFamily="18" charset="0"/>
                  </a:rPr>
                  <a:t>(т.е. фон при </a:t>
                </a:r>
                <a:r>
                  <a:rPr lang="ru-RU" sz="2000" b="1" i="1" dirty="0">
                    <a:cs typeface="Times New Roman" panose="02020603050405020304" pitchFamily="18" charset="0"/>
                  </a:rPr>
                  <a:t>х = 0</a:t>
                </a:r>
                <a:r>
                  <a:rPr lang="ru-RU" sz="2000" i="1" dirty="0">
                    <a:cs typeface="Times New Roman" panose="02020603050405020304" pitchFamily="18" charset="0"/>
                  </a:rPr>
                  <a:t>)</a:t>
                </a:r>
                <a:r>
                  <a:rPr lang="ru-RU" sz="2000" dirty="0">
                    <a:cs typeface="Times New Roman" panose="02020603050405020304" pitchFamily="18" charset="0"/>
                  </a:rPr>
                  <a:t>,</a:t>
                </a:r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b="1" dirty="0">
                    <a:cs typeface="Times New Roman" panose="02020603050405020304" pitchFamily="18" charset="0"/>
                  </a:rPr>
                  <a:t>N(x)</a:t>
                </a:r>
                <a:r>
                  <a:rPr lang="ru-RU" sz="2000" dirty="0">
                    <a:cs typeface="Times New Roman" panose="02020603050405020304" pitchFamily="18" charset="0"/>
                  </a:rPr>
                  <a:t> – количество регистрируемых γ-квантов за такой же интервал времени после их прохождения через слой поглотителя толщиной х. </a:t>
                </a:r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Обе величины должны быть скорректированы с учетом фона. </a:t>
                </a:r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Тогда из закона ослабления для узкого моноэнергетического пучка можно получить соотношение:</a:t>
                </a:r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b="1" i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ru-RU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Это отношение называют 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функцией пропускания </a:t>
                </a:r>
                <a:r>
                  <a:rPr lang="en-US" sz="2000" b="1" dirty="0">
                    <a:cs typeface="Times New Roman" panose="02020603050405020304" pitchFamily="18" charset="0"/>
                  </a:rPr>
                  <a:t>T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(</a:t>
                </a:r>
                <a:r>
                  <a:rPr lang="en-US" sz="2000" b="1" dirty="0">
                    <a:cs typeface="Times New Roman" panose="02020603050405020304" pitchFamily="18" charset="0"/>
                  </a:rPr>
                  <a:t>x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).</a:t>
                </a:r>
                <a:endParaRPr 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08C7332-7D97-4F0D-B125-9A4791975B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2114550"/>
                <a:ext cx="11239500" cy="4062412"/>
              </a:xfrm>
              <a:blipFill>
                <a:blip r:embed="rId3"/>
                <a:stretch>
                  <a:fillRect l="-542" t="-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5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2F1AD3E-6E24-44DB-8CDC-B5741BD00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193800"/>
                <a:ext cx="11239500" cy="498316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То, линейный коэффициент ослабления:</a:t>
                </a:r>
              </a:p>
              <a:p>
                <a:pPr marL="0" indent="0">
                  <a:buNone/>
                </a:pPr>
                <a:endParaRPr lang="ru-RU" sz="2000" b="1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ru-RU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func>
                        <m:func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cs typeface="Times New Roman" panose="02020603050405020304" pitchFamily="18" charset="0"/>
                  </a:rPr>
                  <a:t>N</a:t>
                </a:r>
                <a:r>
                  <a:rPr lang="ru-RU" sz="2000" dirty="0">
                    <a:cs typeface="Times New Roman" panose="02020603050405020304" pitchFamily="18" charset="0"/>
                  </a:rPr>
                  <a:t> – количество прошедших и пойманных сцинтилляционным детектором.</a:t>
                </a:r>
              </a:p>
              <a:p>
                <a:pPr marL="0" indent="0">
                  <a:buNone/>
                </a:pPr>
                <a:r>
                  <a:rPr lang="ru-RU" sz="2000" b="1" dirty="0">
                    <a:cs typeface="Times New Roman" panose="02020603050405020304" pitchFamily="18" charset="0"/>
                  </a:rPr>
                  <a:t>σ</a:t>
                </a:r>
                <a:r>
                  <a:rPr lang="ru-RU" sz="2000" dirty="0">
                    <a:cs typeface="Times New Roman" panose="02020603050405020304" pitchFamily="18" charset="0"/>
                  </a:rPr>
                  <a:t> – эффективное сечение взаимодействия 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cs typeface="Times New Roman" panose="02020603050405020304" pitchFamily="18" charset="0"/>
                  </a:rPr>
                  <a:t>n</a:t>
                </a:r>
                <a:r>
                  <a:rPr lang="ru-RU" sz="2000" dirty="0">
                    <a:cs typeface="Times New Roman" panose="02020603050405020304" pitchFamily="18" charset="0"/>
                  </a:rPr>
                  <a:t> – количество вещества</a:t>
                </a:r>
              </a:p>
              <a:p>
                <a:pPr marL="0" indent="0">
                  <a:buNone/>
                </a:pPr>
                <a:r>
                  <a:rPr lang="ru-RU" sz="2000" b="1" dirty="0">
                    <a:cs typeface="Times New Roman" panose="02020603050405020304" pitchFamily="18" charset="0"/>
                  </a:rPr>
                  <a:t>µ</a:t>
                </a:r>
                <a:r>
                  <a:rPr lang="ru-RU" sz="2000" dirty="0">
                    <a:cs typeface="Times New Roman" panose="02020603050405020304" pitchFamily="18" charset="0"/>
                  </a:rPr>
                  <a:t> -линейный (массовый) коэффициент ослабления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2F1AD3E-6E24-44DB-8CDC-B5741BD00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193800"/>
                <a:ext cx="11239500" cy="4983163"/>
              </a:xfrm>
              <a:blipFill>
                <a:blip r:embed="rId3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0EB52-10D1-4CF4-92CB-F970027B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Экспериментальная установка</a:t>
            </a:r>
          </a:p>
        </p:txBody>
      </p:sp>
      <p:pic>
        <p:nvPicPr>
          <p:cNvPr id="4" name="Объект 3" descr="C:\Users\Ivan\Desktop\Новая папка\nucl06o.jpg">
            <a:extLst>
              <a:ext uri="{FF2B5EF4-FFF2-40B4-BE49-F238E27FC236}">
                <a16:creationId xmlns:a16="http://schemas.microsoft.com/office/drawing/2014/main" id="{B65A047E-AA1F-4FD1-ACBC-26093D28C0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25625"/>
            <a:ext cx="2698750" cy="252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Установка-3D">
            <a:extLst>
              <a:ext uri="{FF2B5EF4-FFF2-40B4-BE49-F238E27FC236}">
                <a16:creationId xmlns:a16="http://schemas.microsoft.com/office/drawing/2014/main" id="{66BD2915-3E5A-4BC1-A3DE-55F4C2401BD8}"/>
              </a:ext>
            </a:extLst>
          </p:cNvPr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2997604" cy="25231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E33740-3F4A-4B5E-A290-1110144F4638}"/>
              </a:ext>
            </a:extLst>
          </p:cNvPr>
          <p:cNvSpPr/>
          <p:nvPr/>
        </p:nvSpPr>
        <p:spPr>
          <a:xfrm>
            <a:off x="3451658" y="1825625"/>
            <a:ext cx="2360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roxima Nova" panose="02000506030000020004" pitchFamily="50" charset="0"/>
                <a:cs typeface="Times New Roman" panose="02020603050405020304" pitchFamily="18" charset="0"/>
              </a:rPr>
              <a:t>Фото экспериментальной установки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A4379B-1317-4876-BAA7-85D545149323}"/>
              </a:ext>
            </a:extLst>
          </p:cNvPr>
          <p:cNvSpPr/>
          <p:nvPr/>
        </p:nvSpPr>
        <p:spPr>
          <a:xfrm>
            <a:off x="9224212" y="1825625"/>
            <a:ext cx="2360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roxima Nova" panose="02000506030000020004" pitchFamily="50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Proxima Nova" panose="02000506030000020004" pitchFamily="50" charset="0"/>
                <a:cs typeface="Times New Roman" panose="02020603050405020304" pitchFamily="18" charset="0"/>
              </a:rPr>
              <a:t>D </a:t>
            </a:r>
            <a:r>
              <a:rPr lang="ru-RU" dirty="0">
                <a:latin typeface="Proxima Nova" panose="02000506030000020004" pitchFamily="50" charset="0"/>
                <a:cs typeface="Times New Roman" panose="02020603050405020304" pitchFamily="18" charset="0"/>
              </a:rPr>
              <a:t>модель экспериментальной установки</a:t>
            </a:r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93BC2B6A-8059-4BAE-9CA3-99AF1A60281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1" y="4901635"/>
            <a:ext cx="5473700" cy="13923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766055-A7EA-4DDF-8618-EE548A1473DC}"/>
              </a:ext>
            </a:extLst>
          </p:cNvPr>
          <p:cNvSpPr/>
          <p:nvPr/>
        </p:nvSpPr>
        <p:spPr>
          <a:xfrm>
            <a:off x="5896408" y="5136148"/>
            <a:ext cx="5688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roxima Nova" panose="02000506030000020004" pitchFamily="50" charset="0"/>
                <a:cs typeface="Times New Roman" panose="02020603050405020304" pitchFamily="18" charset="0"/>
              </a:rPr>
              <a:t>1 – источник γ-квантов; 2 – свинцовый коллиматор; 3 – поглотители; 4 –кристалл </a:t>
            </a:r>
            <a:r>
              <a:rPr lang="ru-RU" dirty="0" err="1">
                <a:latin typeface="Proxima Nova" panose="02000506030000020004" pitchFamily="50" charset="0"/>
                <a:cs typeface="Times New Roman" panose="02020603050405020304" pitchFamily="18" charset="0"/>
              </a:rPr>
              <a:t>NaI</a:t>
            </a:r>
            <a:r>
              <a:rPr lang="ru-RU" dirty="0">
                <a:latin typeface="Proxima Nova" panose="02000506030000020004" pitchFamily="50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Proxima Nova" panose="02000506030000020004" pitchFamily="50" charset="0"/>
                <a:cs typeface="Times New Roman" panose="02020603050405020304" pitchFamily="18" charset="0"/>
              </a:rPr>
              <a:t>Tl</a:t>
            </a:r>
            <a:r>
              <a:rPr lang="ru-RU" dirty="0">
                <a:latin typeface="Proxima Nova" panose="02000506030000020004" pitchFamily="50" charset="0"/>
                <a:cs typeface="Times New Roman" panose="02020603050405020304" pitchFamily="18" charset="0"/>
              </a:rPr>
              <a:t>); 5 – ФЭУ </a:t>
            </a:r>
            <a:endParaRPr lang="en-US" dirty="0">
              <a:latin typeface="Proxima Nova" panose="02000506030000020004" pitchFamily="50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Proxima Nova" panose="02000506030000020004" pitchFamily="50" charset="0"/>
                <a:cs typeface="Times New Roman" panose="02020603050405020304" pitchFamily="18" charset="0"/>
              </a:rPr>
              <a:t>6 – блок питания и пересчетная установка</a:t>
            </a:r>
          </a:p>
        </p:txBody>
      </p:sp>
    </p:spTree>
    <p:extLst>
      <p:ext uri="{BB962C8B-B14F-4D97-AF65-F5344CB8AC3E}">
        <p14:creationId xmlns:p14="http://schemas.microsoft.com/office/powerpoint/2010/main" val="22221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6E45C-A744-4415-93E1-B466E482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сцинтилляционного детектора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D96064-A15A-4193-8B2F-2B0FCFB9A1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82" y="2055192"/>
            <a:ext cx="4660412" cy="367455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459119-144B-4DB9-A072-6809FD64C657}"/>
              </a:ext>
            </a:extLst>
          </p:cNvPr>
          <p:cNvSpPr/>
          <p:nvPr/>
        </p:nvSpPr>
        <p:spPr>
          <a:xfrm>
            <a:off x="3592181" y="5729748"/>
            <a:ext cx="4272013" cy="70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сцинтилляционного детектора</a:t>
            </a:r>
            <a:endParaRPr lang="ru-RU" sz="1400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2DF292D-A806-4674-9199-A7CA3BDC103A}"/>
              </a:ext>
            </a:extLst>
          </p:cNvPr>
          <p:cNvCxnSpPr>
            <a:cxnSpLocks/>
          </p:cNvCxnSpPr>
          <p:nvPr/>
        </p:nvCxnSpPr>
        <p:spPr>
          <a:xfrm flipH="1">
            <a:off x="5588000" y="2712318"/>
            <a:ext cx="1759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7517F4-686F-4B06-8C1C-629885FA05C0}"/>
              </a:ext>
            </a:extLst>
          </p:cNvPr>
          <p:cNvSpPr txBox="1"/>
          <p:nvPr/>
        </p:nvSpPr>
        <p:spPr>
          <a:xfrm>
            <a:off x="6761284" y="2281431"/>
            <a:ext cx="2092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Сцинтиллятор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27213D5-2603-42D5-AFE4-C7B4E52CB49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386622" y="4567115"/>
            <a:ext cx="2079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C2C1D3-B5C3-45DB-AA57-75239E2D7C66}"/>
              </a:ext>
            </a:extLst>
          </p:cNvPr>
          <p:cNvSpPr txBox="1"/>
          <p:nvPr/>
        </p:nvSpPr>
        <p:spPr>
          <a:xfrm>
            <a:off x="1968987" y="4136228"/>
            <a:ext cx="835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ФЭУ</a:t>
            </a:r>
          </a:p>
        </p:txBody>
      </p:sp>
    </p:spTree>
    <p:extLst>
      <p:ext uri="{BB962C8B-B14F-4D97-AF65-F5344CB8AC3E}">
        <p14:creationId xmlns:p14="http://schemas.microsoft.com/office/powerpoint/2010/main" val="884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A6FDC-46DC-4053-AC61-C511C30F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эксперимента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92D5C-6231-477D-A7A2-74CB8D1E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5"/>
            <a:ext cx="112395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/>
              <a:t>Таблицы результатов: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/>
              <a:t>где </a:t>
            </a:r>
            <a:r>
              <a:rPr lang="ru-RU" sz="2000" b="1" dirty="0"/>
              <a:t>x</a:t>
            </a:r>
            <a:r>
              <a:rPr lang="ru-RU" sz="2000" dirty="0"/>
              <a:t> – толщина слоя поглотителя, </a:t>
            </a:r>
            <a:r>
              <a:rPr lang="ru-RU" sz="2000" b="1" dirty="0"/>
              <a:t>N</a:t>
            </a:r>
            <a:r>
              <a:rPr lang="ru-RU" sz="2000" dirty="0"/>
              <a:t> – количество прошедших квантов</a:t>
            </a:r>
          </a:p>
        </p:txBody>
      </p:sp>
      <p:pic>
        <p:nvPicPr>
          <p:cNvPr id="4" name="Рисунок 14">
            <a:extLst>
              <a:ext uri="{FF2B5EF4-FFF2-40B4-BE49-F238E27FC236}">
                <a16:creationId xmlns:a16="http://schemas.microsoft.com/office/drawing/2014/main" id="{B47BF24E-1705-4A24-BB1C-FEE179772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86" y="3268696"/>
            <a:ext cx="2375489" cy="26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:a16="http://schemas.microsoft.com/office/drawing/2014/main" id="{D25CCF9A-C924-4EF2-ACC3-C8F3E0D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64" y="3268696"/>
            <a:ext cx="2347365" cy="26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5FAD6682-4708-4FAE-9D7D-7DD7C38D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364" y="5853797"/>
            <a:ext cx="23473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свинца</a:t>
            </a: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" panose="02000506030000020004" pitchFamily="50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24A81C-4828-438D-B782-2050A32D1621}"/>
              </a:ext>
            </a:extLst>
          </p:cNvPr>
          <p:cNvSpPr/>
          <p:nvPr/>
        </p:nvSpPr>
        <p:spPr>
          <a:xfrm>
            <a:off x="7863386" y="5874955"/>
            <a:ext cx="2375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Для алюминия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1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727A8-7DEC-42CB-8F38-A8E2CFC0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215B9-899F-4965-AD54-5E9A6D19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4"/>
            <a:ext cx="11239500" cy="46196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1.	</a:t>
            </a:r>
            <a:r>
              <a:rPr lang="ru-RU" sz="2000" dirty="0">
                <a:cs typeface="Times New Roman" panose="02020603050405020304" pitchFamily="18" charset="0"/>
                <a:hlinkClick r:id="rId3" action="ppaction://hlinksldjump"/>
              </a:rPr>
              <a:t>Формулировка проблемы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2.	</a:t>
            </a:r>
            <a:r>
              <a:rPr lang="ru-RU" sz="2000" dirty="0">
                <a:cs typeface="Times New Roman" panose="02020603050405020304" pitchFamily="18" charset="0"/>
                <a:hlinkClick r:id="rId4" action="ppaction://hlinksldjump"/>
              </a:rPr>
              <a:t>Цель. Задачи. Методы исследования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3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r>
              <a:rPr lang="ru-RU" sz="2000" dirty="0">
                <a:cs typeface="Times New Roman" panose="02020603050405020304" pitchFamily="18" charset="0"/>
              </a:rPr>
              <a:t>	Теория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3.1 	</a:t>
            </a:r>
            <a:r>
              <a:rPr lang="ru-RU" sz="2000" dirty="0">
                <a:cs typeface="Times New Roman" panose="02020603050405020304" pitchFamily="18" charset="0"/>
                <a:hlinkClick r:id="rId5" action="ppaction://hlinksldjump"/>
              </a:rPr>
              <a:t>Что такое γ-излучение?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3.2	</a:t>
            </a:r>
            <a:r>
              <a:rPr lang="ru-RU" sz="2000" dirty="0">
                <a:cs typeface="Times New Roman" panose="02020603050405020304" pitchFamily="18" charset="0"/>
                <a:hlinkClick r:id="rId6" action="ppaction://hlinksldjump"/>
              </a:rPr>
              <a:t>Как возникает?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3.3	</a:t>
            </a:r>
            <a:r>
              <a:rPr lang="ru-RU" sz="2000" dirty="0">
                <a:cs typeface="Times New Roman" panose="02020603050405020304" pitchFamily="18" charset="0"/>
                <a:hlinkClick r:id="rId7" action="ppaction://hlinksldjump"/>
              </a:rPr>
              <a:t>Как взаимодействует с веществом?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3.4	</a:t>
            </a:r>
            <a:r>
              <a:rPr lang="ru-RU" sz="2000" dirty="0">
                <a:cs typeface="Times New Roman" panose="02020603050405020304" pitchFamily="18" charset="0"/>
                <a:hlinkClick r:id="rId8" action="ppaction://hlinksldjump"/>
              </a:rPr>
              <a:t>Характеристики взаимодействия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3.5	</a:t>
            </a:r>
            <a:r>
              <a:rPr lang="ru-RU" sz="2000" dirty="0">
                <a:cs typeface="Times New Roman" panose="02020603050405020304" pitchFamily="18" charset="0"/>
                <a:hlinkClick r:id="rId9" action="ppaction://hlinksldjump"/>
              </a:rPr>
              <a:t>Закон ослабления γ-квантов при прохождении через вещество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3.6	</a:t>
            </a:r>
            <a:r>
              <a:rPr lang="ru-RU" sz="2000" dirty="0">
                <a:cs typeface="Times New Roman" panose="02020603050405020304" pitchFamily="18" charset="0"/>
                <a:hlinkClick r:id="rId10" action="ppaction://hlinksldjump"/>
              </a:rPr>
              <a:t>Механизм взаимодействия γ-излучения с веществом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4.	</a:t>
            </a:r>
            <a:r>
              <a:rPr lang="ru-RU" sz="2000" dirty="0">
                <a:cs typeface="Times New Roman" panose="02020603050405020304" pitchFamily="18" charset="0"/>
                <a:hlinkClick r:id="rId11" action="ppaction://hlinksldjump"/>
              </a:rPr>
              <a:t>Эксперимент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5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>
                <a:cs typeface="Times New Roman" panose="02020603050405020304" pitchFamily="18" charset="0"/>
                <a:hlinkClick r:id="rId12" action="ppaction://hlinksldjump"/>
              </a:rPr>
              <a:t>Компьютерное моделирование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971550" algn="l"/>
              </a:tabLst>
            </a:pPr>
            <a:r>
              <a:rPr lang="ru-RU" sz="2000" dirty="0">
                <a:cs typeface="Times New Roman" panose="02020603050405020304" pitchFamily="18" charset="0"/>
              </a:rPr>
              <a:t>6.	</a:t>
            </a:r>
            <a:r>
              <a:rPr lang="ru-RU" sz="2000" dirty="0">
                <a:cs typeface="Times New Roman" panose="02020603050405020304" pitchFamily="18" charset="0"/>
                <a:hlinkClick r:id="rId13" action="ppaction://hlinksldjump"/>
              </a:rPr>
              <a:t>Выводы. Новизна.</a:t>
            </a:r>
            <a:r>
              <a:rPr lang="en-US" sz="2000" dirty="0">
                <a:cs typeface="Times New Roman" panose="02020603050405020304" pitchFamily="18" charset="0"/>
                <a:hlinkClick r:id="rId13" action="ppaction://hlinksldjump"/>
              </a:rPr>
              <a:t> </a:t>
            </a:r>
            <a:r>
              <a:rPr lang="ru-RU" sz="2000" dirty="0">
                <a:cs typeface="Times New Roman" panose="02020603050405020304" pitchFamily="18" charset="0"/>
                <a:hlinkClick r:id="rId13" action="ppaction://hlinksldjump"/>
              </a:rPr>
              <a:t>Заключение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8304D-C6E4-4EBA-B857-43E01EAD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Графики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28CDF-E7B9-4FFB-83B2-A51BD8C9B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5"/>
            <a:ext cx="11239500" cy="9874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Графики зависимости количества прошедших γ-квантов от толщины слоя поглотителя при разных веществах-поглотителях:</a:t>
            </a:r>
            <a:endParaRPr lang="ru-RU" sz="1800" dirty="0"/>
          </a:p>
        </p:txBody>
      </p:sp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534836AD-E4AA-4B55-9B61-83AAAA5E2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5" y="3041323"/>
            <a:ext cx="41624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C5523B93-C85D-4D17-97FA-1949FEB0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35" y="3041323"/>
            <a:ext cx="42005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F65DE6C-3F31-4FFE-A94E-A184C5268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244" y="5625028"/>
            <a:ext cx="4162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зависимости </a:t>
            </a:r>
            <a:r>
              <a:rPr kumimoji="0" lang="en-US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свинцовых поглотителях</a:t>
            </a:r>
            <a:endParaRPr kumimoji="0" lang="ru-RU" altLang="ru-RU" sz="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" panose="02000506030000020004" pitchFamily="50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52BD7E8-85CC-4895-8B0F-08FB285500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26635" y="5625028"/>
            <a:ext cx="4200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зависимости </a:t>
            </a:r>
            <a:r>
              <a:rPr kumimoji="0" lang="en-US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при алюминиевых поглотителях</a:t>
            </a:r>
            <a:endParaRPr kumimoji="0" lang="ru-RU" altLang="ru-RU" sz="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4BE4B-E63D-4EE3-AC33-840336F5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в таблицах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BFAFBC-3287-4A05-99B2-0EEB9CE63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эксперимента составлены таблицы и вычислены </a:t>
            </a:r>
            <a:r>
              <a:rPr lang="el-GR" alt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ru-RU" alt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alt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При энергии гамма квантов 0,6617 МэВ</a:t>
            </a:r>
            <a:endParaRPr lang="ru-RU" sz="2000" dirty="0"/>
          </a:p>
        </p:txBody>
      </p:sp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639A7FEC-4B81-4EAE-9ABD-FB627425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8" y="3463106"/>
            <a:ext cx="4953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44B03D23-C528-46ED-9CEE-09EC76B7E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67" y="3472631"/>
            <a:ext cx="49434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2F31451-F2BF-4B3C-A587-25A853DA3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398" y="5601855"/>
            <a:ext cx="4953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№1 по эксперименту для свинца</a:t>
            </a:r>
            <a:endParaRPr kumimoji="0" lang="ru-RU" alt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" panose="02000506030000020004" pitchFamily="50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CC76784-3559-4125-8868-BDBD282F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667" y="5604211"/>
            <a:ext cx="4943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№2 по эксперименту для алюминия</a:t>
            </a: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4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C3EDC-D53F-4185-B4C4-70B55B26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Формулы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78780D3-9DEC-4780-B05E-034B91903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Получив такие величины как 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µ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cs typeface="Times New Roman" panose="02020603050405020304" pitchFamily="18" charset="0"/>
                  </a:rPr>
                  <a:t>(линейный коэффициент ослабления)</a:t>
                </a:r>
                <a:r>
                  <a:rPr lang="ru-RU" sz="2000" dirty="0">
                    <a:cs typeface="Times New Roman" panose="02020603050405020304" pitchFamily="18" charset="0"/>
                  </a:rPr>
                  <a:t> и </a:t>
                </a:r>
                <a:r>
                  <a:rPr lang="en-US" sz="2000" b="1" i="1" dirty="0">
                    <a:cs typeface="Times New Roman" panose="02020603050405020304" pitchFamily="18" charset="0"/>
                  </a:rPr>
                  <a:t>d</a:t>
                </a:r>
                <a:r>
                  <a:rPr lang="en-US" sz="2000" i="1" dirty="0">
                    <a:cs typeface="Times New Roman" panose="02020603050405020304" pitchFamily="18" charset="0"/>
                  </a:rPr>
                  <a:t> </a:t>
                </a:r>
                <a:r>
                  <a:rPr lang="ru-RU" sz="2000" i="1" dirty="0">
                    <a:cs typeface="Times New Roman" panose="02020603050405020304" pitchFamily="18" charset="0"/>
                  </a:rPr>
                  <a:t>(слой половинного ослабления), </a:t>
                </a:r>
                <a:r>
                  <a:rPr lang="ru-RU" sz="2000" dirty="0">
                    <a:cs typeface="Times New Roman" panose="02020603050405020304" pitchFamily="18" charset="0"/>
                  </a:rPr>
                  <a:t>мы можем вычислить 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σ </a:t>
                </a:r>
                <a:r>
                  <a:rPr lang="ru-RU" sz="2000" i="1" dirty="0">
                    <a:cs typeface="Times New Roman" panose="02020603050405020304" pitchFamily="18" charset="0"/>
                  </a:rPr>
                  <a:t>(эффективное сечение взаимодействия). </a:t>
                </a:r>
                <a:r>
                  <a:rPr lang="ru-RU" sz="2000" dirty="0">
                    <a:cs typeface="Times New Roman" panose="02020603050405020304" pitchFamily="18" charset="0"/>
                  </a:rPr>
                  <a:t>Для удобства вычислений используем усредненные значения 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µ</a:t>
                </a:r>
                <a:r>
                  <a:rPr lang="ru-RU" sz="2000" dirty="0">
                    <a:cs typeface="Times New Roman" panose="02020603050405020304" pitchFamily="18" charset="0"/>
                  </a:rPr>
                  <a:t> и </a:t>
                </a:r>
                <a:r>
                  <a:rPr lang="en-US" sz="2000" b="1" i="1" dirty="0">
                    <a:cs typeface="Times New Roman" panose="02020603050405020304" pitchFamily="18" charset="0"/>
                  </a:rPr>
                  <a:t>d</a:t>
                </a:r>
                <a:r>
                  <a:rPr lang="ru-RU" sz="2000" i="1" dirty="0">
                    <a:cs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i="1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Находим: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𝑷𝒃</m:t>
                          </m:r>
                        </m:sub>
                      </m:sSub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𝟐𝟕𝟓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Барн</m:t>
                      </m:r>
                    </m:oMath>
                  </m:oMathPara>
                </a14:m>
                <a:endParaRPr lang="ru-RU" sz="2000" b="1" i="1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𝑨𝒍</m:t>
                          </m:r>
                        </m:sub>
                      </m:sSub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𝟑𝟑𝟐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Барн</m:t>
                      </m:r>
                    </m:oMath>
                  </m:oMathPara>
                </a14:m>
                <a:endParaRPr lang="ru-RU" sz="2000" b="1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ru-RU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ru-RU" sz="20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78780D3-9DEC-4780-B05E-034B91903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7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8EBF1-D2F1-4F7C-9679-DD249C3C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2DBC6F4-E6DC-4655-B0A5-901D2161A8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Зависимость </a:t>
                </a:r>
                <a:r>
                  <a:rPr lang="en-US" sz="2000" b="1" dirty="0">
                    <a:cs typeface="Times New Roman" panose="02020603050405020304" pitchFamily="18" charset="0"/>
                  </a:rPr>
                  <a:t>N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(</a:t>
                </a:r>
                <a:r>
                  <a:rPr lang="en-US" sz="2000" b="1" dirty="0">
                    <a:cs typeface="Times New Roman" panose="02020603050405020304" pitchFamily="18" charset="0"/>
                  </a:rPr>
                  <a:t>x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)</a:t>
                </a:r>
                <a:r>
                  <a:rPr lang="ru-RU" sz="2000" dirty="0">
                    <a:cs typeface="Times New Roman" panose="02020603050405020304" pitchFamily="18" charset="0"/>
                  </a:rPr>
                  <a:t> – экспоненциальная. Это видно по графикам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Найден слой половинного ослабления по таблицам и вычислено эффективное сечение взаимодействия: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𝑷𝒃</m:t>
                          </m:r>
                        </m:sub>
                      </m:sSub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𝟐𝟕𝟓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Барн</m:t>
                      </m:r>
                    </m:oMath>
                  </m:oMathPara>
                </a14:m>
                <a:endParaRPr lang="ru-RU" sz="2000" b="1" i="1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𝑨𝒍</m:t>
                          </m:r>
                        </m:sub>
                      </m:sSub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𝟑𝟑𝟐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Барн</m:t>
                      </m:r>
                    </m:oMath>
                  </m:oMathPara>
                </a14:m>
                <a:endParaRPr lang="ru-RU" sz="2000" i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𝑷𝒃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ru-RU" sz="2000" b="1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𝑨𝒍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ru-RU" sz="2000" b="1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i="1" dirty="0">
                    <a:cs typeface="Times New Roman" panose="02020603050405020304" pitchFamily="18" charset="0"/>
                  </a:rPr>
                  <a:t>Если учесть все погрешности, то слой половинного ослабления возрастет в 2 раза и будет примерно равен теоретическим данным.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2DBC6F4-E6DC-4655-B0A5-901D2161A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4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B4841-6722-4132-8FAA-46565C92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073150"/>
            <a:ext cx="11239500" cy="958849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результатов эксперимента </a:t>
            </a:r>
            <a:br>
              <a:rPr lang="ru-RU" dirty="0"/>
            </a:br>
            <a:r>
              <a:rPr lang="ru-RU" dirty="0"/>
              <a:t>с табличными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F243356-7049-4194-B97E-198F5B6CF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398853"/>
              </p:ext>
            </p:extLst>
          </p:nvPr>
        </p:nvGraphicFramePr>
        <p:xfrm>
          <a:off x="1130299" y="2723941"/>
          <a:ext cx="9931403" cy="1822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459">
                  <a:extLst>
                    <a:ext uri="{9D8B030D-6E8A-4147-A177-3AD203B41FA5}">
                      <a16:colId xmlns:a16="http://schemas.microsoft.com/office/drawing/2014/main" val="1776595130"/>
                    </a:ext>
                  </a:extLst>
                </a:gridCol>
                <a:gridCol w="1447459">
                  <a:extLst>
                    <a:ext uri="{9D8B030D-6E8A-4147-A177-3AD203B41FA5}">
                      <a16:colId xmlns:a16="http://schemas.microsoft.com/office/drawing/2014/main" val="634997463"/>
                    </a:ext>
                  </a:extLst>
                </a:gridCol>
                <a:gridCol w="1446639">
                  <a:extLst>
                    <a:ext uri="{9D8B030D-6E8A-4147-A177-3AD203B41FA5}">
                      <a16:colId xmlns:a16="http://schemas.microsoft.com/office/drawing/2014/main" val="1426392951"/>
                    </a:ext>
                  </a:extLst>
                </a:gridCol>
                <a:gridCol w="1446639">
                  <a:extLst>
                    <a:ext uri="{9D8B030D-6E8A-4147-A177-3AD203B41FA5}">
                      <a16:colId xmlns:a16="http://schemas.microsoft.com/office/drawing/2014/main" val="2675573660"/>
                    </a:ext>
                  </a:extLst>
                </a:gridCol>
                <a:gridCol w="1446639">
                  <a:extLst>
                    <a:ext uri="{9D8B030D-6E8A-4147-A177-3AD203B41FA5}">
                      <a16:colId xmlns:a16="http://schemas.microsoft.com/office/drawing/2014/main" val="562090416"/>
                    </a:ext>
                  </a:extLst>
                </a:gridCol>
                <a:gridCol w="1446639">
                  <a:extLst>
                    <a:ext uri="{9D8B030D-6E8A-4147-A177-3AD203B41FA5}">
                      <a16:colId xmlns:a16="http://schemas.microsoft.com/office/drawing/2014/main" val="1402583599"/>
                    </a:ext>
                  </a:extLst>
                </a:gridCol>
                <a:gridCol w="1249929">
                  <a:extLst>
                    <a:ext uri="{9D8B030D-6E8A-4147-A177-3AD203B41FA5}">
                      <a16:colId xmlns:a16="http://schemas.microsoft.com/office/drawing/2014/main" val="1623220113"/>
                    </a:ext>
                  </a:extLst>
                </a:gridCol>
              </a:tblGrid>
              <a:tr h="388002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 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μ, 1/см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Proxima Nova" panose="02000506030000020004" pitchFamily="50" charset="0"/>
                        </a:rPr>
                        <a:t>d</a:t>
                      </a:r>
                      <a:r>
                        <a:rPr lang="ru-RU" sz="1400">
                          <a:effectLst/>
                          <a:latin typeface="Proxima Nova" panose="02000506030000020004" pitchFamily="50" charset="0"/>
                        </a:rPr>
                        <a:t>, см</a:t>
                      </a:r>
                      <a:endParaRPr lang="ru-RU" sz="140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roxima Nova" panose="02000506030000020004" pitchFamily="50" charset="0"/>
                        </a:rPr>
                        <a:t>σ, Барн</a:t>
                      </a:r>
                      <a:endParaRPr lang="ru-RU" sz="140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16093"/>
                  </a:ext>
                </a:extLst>
              </a:tr>
              <a:tr h="482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эксперимент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табличные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эксперимент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табличные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эксперимент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табличные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4051956"/>
                  </a:ext>
                </a:extLst>
              </a:tr>
              <a:tr h="4821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Свинец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1,1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1,72 (0,5 МэВ)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0,6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0,65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roxima Nova" panose="02000506030000020004" pitchFamily="50" charset="0"/>
                        </a:rPr>
                        <a:t>32,5</a:t>
                      </a:r>
                      <a:endParaRPr lang="ru-RU" sz="140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roxima Nova" panose="02000506030000020004" pitchFamily="50" charset="0"/>
                        </a:rPr>
                        <a:t>---------</a:t>
                      </a:r>
                      <a:endParaRPr lang="ru-RU" sz="140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8439448"/>
                  </a:ext>
                </a:extLst>
              </a:tr>
              <a:tr h="4701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алюминий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roxima Nova" panose="02000506030000020004" pitchFamily="50" charset="0"/>
                        </a:rPr>
                        <a:t>0,2</a:t>
                      </a:r>
                      <a:endParaRPr lang="ru-RU" sz="140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roxima Nova" panose="02000506030000020004" pitchFamily="50" charset="0"/>
                        </a:rPr>
                        <a:t>0,23</a:t>
                      </a:r>
                      <a:endParaRPr lang="ru-RU" sz="140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Proxima Nova" panose="02000506030000020004" pitchFamily="50" charset="0"/>
                        </a:rPr>
                        <a:t>3,5</a:t>
                      </a:r>
                      <a:endParaRPr lang="ru-RU" sz="140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---------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3,3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roxima Nova" panose="02000506030000020004" pitchFamily="50" charset="0"/>
                        </a:rPr>
                        <a:t>-----------</a:t>
                      </a:r>
                      <a:endParaRPr lang="ru-RU" sz="1400" dirty="0">
                        <a:effectLst/>
                        <a:latin typeface="Proxima Nova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6879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655811-4F3C-473A-A7D7-47BD75C3CDD5}"/>
                  </a:ext>
                </a:extLst>
              </p:cNvPr>
              <p:cNvSpPr txBox="1"/>
              <p:nvPr/>
            </p:nvSpPr>
            <p:spPr>
              <a:xfrm>
                <a:off x="2508249" y="2237754"/>
                <a:ext cx="7175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Proxima Nova" panose="02000506030000020004" pitchFamily="50" charset="0"/>
                    <a:cs typeface="Times New Roman" panose="02020603050405020304" pitchFamily="18" charset="0"/>
                  </a:rPr>
                  <a:t>При энергии гамма квантов Е </a:t>
                </a:r>
                <a:r>
                  <a:rPr lang="ru-RU" baseline="-25000" dirty="0">
                    <a:latin typeface="Proxima Nova" panose="02000506030000020004" pitchFamily="50" charset="0"/>
                    <a:cs typeface="Times New Roman" panose="02020603050405020304" pitchFamily="18" charset="0"/>
                  </a:rPr>
                  <a:t>γ </a:t>
                </a:r>
                <a14:m>
                  <m:oMath xmlns:m="http://schemas.openxmlformats.org/officeDocument/2006/math">
                    <m:r>
                      <a:rPr lang="ru-RU" b="0" i="0" baseline="-2500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baseline="-25000" dirty="0">
                    <a:latin typeface="Proxima Nova" panose="02000506030000020004" pitchFamily="50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>
                    <a:latin typeface="Proxima Nova" panose="02000506030000020004" pitchFamily="50" charset="0"/>
                    <a:cs typeface="Times New Roman" panose="02020603050405020304" pitchFamily="18" charset="0"/>
                  </a:rPr>
                  <a:t>0,6617 МэВ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655811-4F3C-473A-A7D7-47BD75C3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49" y="2237754"/>
                <a:ext cx="7175502" cy="369332"/>
              </a:xfrm>
              <a:prstGeom prst="rect">
                <a:avLst/>
              </a:prstGeom>
              <a:blipFill>
                <a:blip r:embed="rId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CD1B7DB7-D86F-4E84-B25A-B0FD16A52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576" y="4666590"/>
            <a:ext cx="8938846" cy="170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данные не совпадают с табличными потому, что:</a:t>
            </a:r>
            <a:endParaRPr kumimoji="0" lang="ru-RU" alt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" panose="02000506030000020004" pitchFamily="50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1. Энергия гамма квантов - 0,662МэВ, а не 0,5 МэВ. </a:t>
            </a:r>
            <a:endParaRPr kumimoji="0" lang="ru-RU" alt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" panose="02000506030000020004" pitchFamily="50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2. Погрешности вычислены не методом наименьших квадратов, а усреднением</a:t>
            </a:r>
            <a:endParaRPr kumimoji="0" lang="ru-RU" alt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" panose="02000506030000020004" pitchFamily="50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3. В работе моделировался узкий параллельный пучок гамма квантов</a:t>
            </a:r>
            <a:endParaRPr kumimoji="0" lang="ru-RU" alt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" panose="02000506030000020004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A526E-BE61-4230-9B37-B3D245F3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Компьютерное моделирование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7CC349-2498-42E3-B530-2AC2219959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Была создана компьютерная программа, моделирующая прохождение γ-квантов через алюминиевые и свинцовые поглотители</a:t>
                </a:r>
                <a:r>
                  <a:rPr lang="en-US" sz="2000" dirty="0">
                    <a:cs typeface="Times New Roman" panose="02020603050405020304" pitchFamily="18" charset="0"/>
                  </a:rPr>
                  <a:t>.</a:t>
                </a:r>
                <a:endParaRPr lang="en-US" sz="2000" i="1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Экспоненциальный закон ослабления γ-квантов при прохождении через вещество:</a:t>
                </a:r>
                <a:endParaRPr lang="en-US" sz="2000" i="1" dirty="0">
                  <a:solidFill>
                    <a:srgbClr val="0070C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</m:e>
                      <m:sup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𝒏𝒙</m:t>
                        </m:r>
                      </m:sup>
                    </m:sSup>
                  </m:oMath>
                </a14:m>
                <a:r>
                  <a:rPr lang="ru-RU" sz="2400" dirty="0"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где</a:t>
                </a:r>
                <a:r>
                  <a:rPr lang="ru-RU" sz="2400" i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𝑷𝒃</m:t>
                        </m:r>
                      </m:sub>
                    </m:sSub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Барн</m:t>
                    </m:r>
                  </m:oMath>
                </a14:m>
                <a:r>
                  <a:rPr lang="ru-RU" sz="2400" b="1" i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𝑨𝒍</m:t>
                        </m:r>
                      </m:sub>
                    </m:sSub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Барн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7CC349-2498-42E3-B530-2AC221995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8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C712B-F019-4E90-AD6A-0A19C299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073151"/>
            <a:ext cx="11239500" cy="752474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EA7B9F6-DB09-43B7-80BB-51FF4B54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927225"/>
            <a:ext cx="10877550" cy="752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По вычислениям программы построены таблицы, 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а по ним графики зависимости </a:t>
            </a:r>
            <a:r>
              <a:rPr lang="en-US" sz="2000" b="1" dirty="0">
                <a:cs typeface="Times New Roman" panose="02020603050405020304" pitchFamily="18" charset="0"/>
              </a:rPr>
              <a:t>N</a:t>
            </a:r>
            <a:r>
              <a:rPr lang="ru-RU" sz="2000" b="1" dirty="0">
                <a:cs typeface="Times New Roman" panose="02020603050405020304" pitchFamily="18" charset="0"/>
              </a:rPr>
              <a:t>(</a:t>
            </a:r>
            <a:r>
              <a:rPr lang="en-US" sz="2000" b="1" dirty="0">
                <a:cs typeface="Times New Roman" panose="02020603050405020304" pitchFamily="18" charset="0"/>
              </a:rPr>
              <a:t>x</a:t>
            </a:r>
            <a:r>
              <a:rPr lang="ru-RU" sz="2000" b="1" dirty="0">
                <a:cs typeface="Times New Roman" panose="02020603050405020304" pitchFamily="18" charset="0"/>
              </a:rPr>
              <a:t>)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соответственно: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EF0AB5-B912-4FE0-A847-0CB398384D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88" y="3269776"/>
            <a:ext cx="9222622" cy="10672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0B65A7-F682-4670-9F0D-BF55C3C22C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625140"/>
            <a:ext cx="3381706" cy="17847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3B8C8D-5427-472B-8951-AE209F7E13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46" y="4625140"/>
            <a:ext cx="3381706" cy="17847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7299DE-F84B-44F2-A153-C4A364D394B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94" y="4625934"/>
            <a:ext cx="3381706" cy="178391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4F1E5FA-BEDF-4535-A762-41C81580F24E}"/>
              </a:ext>
            </a:extLst>
          </p:cNvPr>
          <p:cNvSpPr/>
          <p:nvPr/>
        </p:nvSpPr>
        <p:spPr>
          <a:xfrm>
            <a:off x="3781904" y="2777372"/>
            <a:ext cx="4628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Таблицы для алюминия и ниже графики</a:t>
            </a:r>
          </a:p>
        </p:txBody>
      </p:sp>
    </p:spTree>
    <p:extLst>
      <p:ext uri="{BB962C8B-B14F-4D97-AF65-F5344CB8AC3E}">
        <p14:creationId xmlns:p14="http://schemas.microsoft.com/office/powerpoint/2010/main" val="26007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3">
            <a:extLst>
              <a:ext uri="{FF2B5EF4-FFF2-40B4-BE49-F238E27FC236}">
                <a16:creationId xmlns:a16="http://schemas.microsoft.com/office/drawing/2014/main" id="{09A6FA06-A483-4DC1-A544-0D47D15F3E8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89" y="2356358"/>
            <a:ext cx="9222622" cy="10726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3D7E28-B82C-45F7-9762-D290000947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14412"/>
            <a:ext cx="3381706" cy="17847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DCECE87-E70E-4169-B3D9-3DBEDD182C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46" y="3714412"/>
            <a:ext cx="3381706" cy="17847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767A1A-EE71-4804-8CBC-B0B4AB85E3A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94" y="3714412"/>
            <a:ext cx="3381706" cy="178470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4F1E5FA-BEDF-4535-A762-41C81580F24E}"/>
              </a:ext>
            </a:extLst>
          </p:cNvPr>
          <p:cNvSpPr/>
          <p:nvPr/>
        </p:nvSpPr>
        <p:spPr>
          <a:xfrm>
            <a:off x="3968653" y="1866644"/>
            <a:ext cx="425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Proxima Nova" panose="02000506030000020004" pitchFamily="50" charset="0"/>
                <a:cs typeface="Times New Roman" panose="02020603050405020304" pitchFamily="18" charset="0"/>
              </a:rPr>
              <a:t>Таблицы для свинца и ниже графики</a:t>
            </a:r>
          </a:p>
        </p:txBody>
      </p:sp>
    </p:spTree>
    <p:extLst>
      <p:ext uri="{BB962C8B-B14F-4D97-AF65-F5344CB8AC3E}">
        <p14:creationId xmlns:p14="http://schemas.microsoft.com/office/powerpoint/2010/main" val="39804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07AA9-ADC7-4195-B0D5-EFF1528C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97533-E659-4766-B3CE-672A5D9AE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cs typeface="Times New Roman" panose="02020603050405020304" pitchFamily="18" charset="0"/>
              </a:rPr>
              <a:t>Данная компьютерная программа позволяет моделировать эти процессы и для других материалов–поглотителей. А зная толщину слоя половинного поглощения, можно определить и толщину защитного слоя. </a:t>
            </a:r>
          </a:p>
        </p:txBody>
      </p:sp>
    </p:spTree>
    <p:extLst>
      <p:ext uri="{BB962C8B-B14F-4D97-AF65-F5344CB8AC3E}">
        <p14:creationId xmlns:p14="http://schemas.microsoft.com/office/powerpoint/2010/main" val="11217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EA9AE-6112-4AC3-8700-2662B50D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5F60D52-7F59-4A05-AAB5-5705ACE2F6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825624"/>
                <a:ext cx="11239500" cy="469582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Таким образом, экспериментально были найдены: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Эффективное сечение взаимодействия 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σ</a:t>
                </a:r>
                <a:r>
                  <a:rPr lang="ru-RU" sz="2000" dirty="0"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𝑷𝒃</m:t>
                          </m:r>
                        </m:sub>
                      </m:sSub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𝟐𝟕𝟓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Барн</m:t>
                      </m:r>
                    </m:oMath>
                  </m:oMathPara>
                </a14:m>
                <a:endParaRPr lang="ru-RU" sz="2000" b="1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𝑨𝒍</m:t>
                          </m:r>
                        </m:sub>
                      </m:sSub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𝟑𝟑𝟐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Барн</m:t>
                      </m:r>
                    </m:oMath>
                  </m:oMathPara>
                </a14:m>
                <a:endParaRPr lang="ru-RU" sz="2000" b="1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Слой половинного поглощения </a:t>
                </a:r>
                <a:r>
                  <a:rPr lang="en-US" sz="2000" b="1" i="1" dirty="0">
                    <a:cs typeface="Times New Roman" panose="02020603050405020304" pitchFamily="18" charset="0"/>
                  </a:rPr>
                  <a:t>d</a:t>
                </a:r>
                <a:r>
                  <a:rPr lang="ru-RU" sz="2000" dirty="0"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𝑷𝒃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ru-RU" sz="2000" b="1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𝑨𝒍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b="1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Моделирование процесса прохождения гамма квантов через свинец и алюминий показало, что для данной энергии излучения значение толщины слоя половинного поглощения и эффективного сечения взаимодействия, вычисленных по экспоненциальному закону ослабления</a:t>
                </a:r>
                <a:r>
                  <a:rPr lang="en-US" sz="2000" dirty="0">
                    <a:cs typeface="Times New Roman" panose="02020603050405020304" pitchFamily="18" charset="0"/>
                  </a:rPr>
                  <a:t>,</a:t>
                </a:r>
                <a:r>
                  <a:rPr lang="ru-RU" sz="2000" dirty="0">
                    <a:cs typeface="Times New Roman" panose="02020603050405020304" pitchFamily="18" charset="0"/>
                  </a:rPr>
                  <a:t> хорошо совпадает с результатами эксперимента и табличными данными. </a:t>
                </a:r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Данная компьютерная программа позволяет моделировать эти процессы и для других материалов–поглотителей. А зная толщину слоя половинного поглощения, можно определить и толщину защитного слоя.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5F60D52-7F59-4A05-AAB5-5705ACE2F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825624"/>
                <a:ext cx="11239500" cy="4695825"/>
              </a:xfrm>
              <a:blipFill>
                <a:blip r:embed="rId3"/>
                <a:stretch>
                  <a:fillRect l="-542" t="-649" b="-1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3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F8475-E542-4D15-8BB8-3B0CC517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Формулировка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80009-C4FA-4416-9FAD-28248A58B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Высокая проникающая способность гамма-излучения обусловлена характером его взаимодействия с веществом.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Для создания эффективной защиты, а также для понимания принципов регистрации гамма-излучения необходимо знать механизмы ослабления гамма-излучения веществом.</a:t>
            </a:r>
          </a:p>
        </p:txBody>
      </p:sp>
      <p:pic>
        <p:nvPicPr>
          <p:cNvPr id="4" name="Picture 2" descr="ÐÐ°ÑÑÐ¸Ð½ÐºÐ¸ Ð¿Ð¾ Ð·Ð°Ð¿ÑÐ¾ÑÑ Ð¡ÑÐ°Ð²Ð½ÐµÐ½Ð¸Ðµ Ð°Ð»ÑÑÐ° Ð±ÐµÑÐ° Ð¸ Ð³Ð°Ð¼Ð¼Ð°">
            <a:extLst>
              <a:ext uri="{FF2B5EF4-FFF2-40B4-BE49-F238E27FC236}">
                <a16:creationId xmlns:a16="http://schemas.microsoft.com/office/drawing/2014/main" id="{E21041EE-FCFB-41EC-9A5E-D674D3D2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25" y="3429000"/>
            <a:ext cx="5395751" cy="25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99417-025B-4DF5-8379-9740F488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Толщина защитного слоя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C76050-EF69-47F1-B9A4-4E311B0076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Из закона ослабления γ-квантов при прохождении через вещество:</a:t>
                </a:r>
                <a:endParaRPr lang="ru-RU" sz="2000" i="1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ru-RU" sz="2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𝒆𝒙𝒑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𝒏𝒙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Мы можем найти толщину защитного слоя (</a:t>
                </a:r>
                <a:r>
                  <a:rPr lang="en-US" sz="2000" dirty="0">
                    <a:cs typeface="Times New Roman" panose="02020603050405020304" pitchFamily="18" charset="0"/>
                  </a:rPr>
                  <a:t>x</a:t>
                </a:r>
                <a:r>
                  <a:rPr lang="ru-RU" sz="2000" dirty="0">
                    <a:cs typeface="Times New Roman" panose="02020603050405020304" pitchFamily="18" charset="0"/>
                  </a:rPr>
                  <a:t>):</a:t>
                </a:r>
                <a:endParaRPr lang="ru-RU" sz="2000" i="1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func>
                            <m:funcPr>
                              <m:ctrlP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ru-RU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ru-RU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О чем и говорится в выводе.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C76050-EF69-47F1-B9A4-4E311B0076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5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B2EE8-6913-4090-B4BA-383F6A6B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052763"/>
            <a:ext cx="11239500" cy="75247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68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252D4-5B12-4126-ADEC-806AA227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Цель. Задачи.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EDFB7-8A21-4CDC-9ADA-0AB536C6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/>
              <a:t>Определить толщину слоя половинного  поглощения γ-квантов веществом и  эффективное сечение взаимодействия.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/>
              <a:t>Задачи: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Изучить теорию взаимодействия γ-квантов с веществом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Экспериментально изучить зависимость N(x) и вычислить σ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Создать компьютерную программу, моделирующую прохождение γ-квантов через вещество на основе закона ослабления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/>
              <a:t>Методы исследования: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Теоретический.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Экспериментальный.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Компьютерное моделирование.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11166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FC333-39E2-41C6-86EB-60B8A0D0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073151"/>
            <a:ext cx="11239500" cy="1085848"/>
          </a:xfrm>
        </p:spPr>
        <p:txBody>
          <a:bodyPr>
            <a:noAutofit/>
          </a:bodyPr>
          <a:lstStyle/>
          <a:p>
            <a:r>
              <a:rPr lang="ru-RU" sz="3600" dirty="0"/>
              <a:t>Теория</a:t>
            </a:r>
            <a:br>
              <a:rPr lang="ru-RU" sz="3600" dirty="0"/>
            </a:br>
            <a:r>
              <a:rPr lang="ru-RU" sz="3600" dirty="0"/>
              <a:t>Что такое γ-излучение?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149E4BA-7D24-4B83-9BA1-0D5D2D59C7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2158999"/>
                <a:ext cx="5619750" cy="401796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γ-излучение представляет собой коротковолновое электромагнитное излучение, где длина волны 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λ&lt;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ru-RU" sz="2000" b="1" dirty="0">
                    <a:cs typeface="Times New Roman" panose="02020603050405020304" pitchFamily="18" charset="0"/>
                  </a:rPr>
                  <a:t>м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149E4BA-7D24-4B83-9BA1-0D5D2D59C7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2158999"/>
                <a:ext cx="5619750" cy="4017963"/>
              </a:xfrm>
              <a:blipFill>
                <a:blip r:embed="rId3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E926B-97AD-46C6-8ACA-2C0E1872C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01" y="2403748"/>
            <a:ext cx="4629249" cy="35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826FE-3142-4705-AC28-ED916220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возникает </a:t>
            </a:r>
            <a:r>
              <a:rPr lang="el-GR" dirty="0"/>
              <a:t>γ-</a:t>
            </a:r>
            <a:r>
              <a:rPr lang="ru-RU" dirty="0"/>
              <a:t>излучение?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8AB3F-5301-4E34-B581-494C6258A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5"/>
            <a:ext cx="5619750" cy="4351338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/>
              <a:t>Возбужденное ядро образуется в результате радиоактивного распада или ядерной реакции, последующий переход в основное или менее возбужденное состояние ядра сопровождается излучением γ-кванта.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/>
              <a:t>Помимо этого, γ-излучение может возникать при распаде элементарных частиц, аннигиляции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/>
              <a:t>пар частица-античастица, торможения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/>
              <a:t>заряженных частиц в веществе и др.</a:t>
            </a:r>
          </a:p>
        </p:txBody>
      </p:sp>
      <p:pic>
        <p:nvPicPr>
          <p:cNvPr id="4" name="Рисунок 3" descr="C:\Users\Ivan\AppData\Local\Microsoft\Windows\INetCache\Content.Word\Цезий.png">
            <a:extLst>
              <a:ext uri="{FF2B5EF4-FFF2-40B4-BE49-F238E27FC236}">
                <a16:creationId xmlns:a16="http://schemas.microsoft.com/office/drawing/2014/main" id="{CC425BE9-AC5E-44EB-B55C-087F2146C0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37" y="2632230"/>
            <a:ext cx="3760161" cy="24001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1C6D05-A65E-4861-B0C6-43090147B1A3}"/>
                  </a:ext>
                </a:extLst>
              </p:cNvPr>
              <p:cNvSpPr txBox="1"/>
              <p:nvPr/>
            </p:nvSpPr>
            <p:spPr>
              <a:xfrm>
                <a:off x="7448266" y="5300127"/>
                <a:ext cx="3034902" cy="38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Proxima Nova" panose="02000506030000020004" pitchFamily="50" charset="0"/>
                    <a:cs typeface="Times New Roman" panose="02020603050405020304" pitchFamily="18" charset="0"/>
                  </a:rPr>
                  <a:t>Схема распада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ru-RU" i="0">
                            <a:latin typeface="Cambria Math" panose="02040503050406030204" pitchFamily="18" charset="0"/>
                          </a:rPr>
                          <m:t>55</m:t>
                        </m:r>
                      </m:sub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137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ru-RU" i="0">
                            <a:latin typeface="Cambria Math" panose="02040503050406030204" pitchFamily="18" charset="0"/>
                          </a:rPr>
                          <m:t>Cs</m:t>
                        </m:r>
                      </m:e>
                    </m:sPre>
                  </m:oMath>
                </a14:m>
                <a:r>
                  <a:rPr lang="ru-RU" dirty="0">
                    <a:latin typeface="Proxima Nova" panose="02000506030000020004" pitchFamily="50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1C6D05-A65E-4861-B0C6-43090147B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266" y="5300127"/>
                <a:ext cx="3034902" cy="380104"/>
              </a:xfrm>
              <a:prstGeom prst="rect">
                <a:avLst/>
              </a:prstGeom>
              <a:blipFill>
                <a:blip r:embed="rId4"/>
                <a:stretch>
                  <a:fillRect l="-1807" t="-4762" b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1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F5352-9A53-4107-B5C1-CC8B5C64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взаимодействует с веществом?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6C269-4893-4E3C-BD4A-6379D8F73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/>
              <a:t>γ-кванты обладают нулевой массой покоя, то есть не могут замедляться в среде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/>
              <a:t>При прохождении через вещество либо </a:t>
            </a:r>
            <a:r>
              <a:rPr lang="ru-RU" sz="1800" u="sng" dirty="0">
                <a:solidFill>
                  <a:schemeClr val="accent1"/>
                </a:solidFill>
              </a:rPr>
              <a:t>поглощаются</a:t>
            </a:r>
            <a:r>
              <a:rPr lang="ru-RU" sz="1800" dirty="0"/>
              <a:t> полностью, либо </a:t>
            </a:r>
            <a:r>
              <a:rPr lang="ru-RU" sz="1800" u="sng" dirty="0">
                <a:solidFill>
                  <a:schemeClr val="accent1"/>
                </a:solidFill>
              </a:rPr>
              <a:t>рассеиваются</a:t>
            </a:r>
            <a:r>
              <a:rPr lang="ru-RU" sz="1800" dirty="0"/>
              <a:t> с потерей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/>
              <a:t>части энергии. При этом поток γ-излучения в целом теряет свою энергию и ослабляется.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FDF0BD-4234-4069-A9B0-5E53AAE44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96" y="3429000"/>
            <a:ext cx="6978208" cy="26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6C7F4-EF4D-4167-9C71-FB39F279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взаимодействия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73706F3-F3AD-452E-AB5D-2434FB29D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825625"/>
                <a:ext cx="5619750" cy="4351338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Эффективное сечение взаимодействия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b="1" dirty="0">
                    <a:cs typeface="Times New Roman" panose="02020603050405020304" pitchFamily="18" charset="0"/>
                  </a:rPr>
                  <a:t>σ</a:t>
                </a:r>
                <a:r>
                  <a:rPr lang="ru-RU" sz="2000" dirty="0">
                    <a:cs typeface="Times New Roman" panose="02020603050405020304" pitchFamily="18" charset="0"/>
                  </a:rPr>
                  <a:t> - вероятность взаимодействия γ-квантов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с атомами поглотителя на единице пути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в веществе, содержащем один атом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в единице объема.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Измеряется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cs typeface="Times New Roman" panose="02020603050405020304" pitchFamily="18" charset="0"/>
                  </a:rPr>
                  <a:t> или же в </a:t>
                </a:r>
                <a:r>
                  <a:rPr lang="ru-RU" sz="2000" dirty="0" err="1">
                    <a:cs typeface="Times New Roman" panose="02020603050405020304" pitchFamily="18" charset="0"/>
                  </a:rPr>
                  <a:t>Барнах</a:t>
                </a:r>
                <a:r>
                  <a:rPr lang="ru-RU" sz="20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ru-RU" sz="20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0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1 </a:t>
                </a:r>
                <a:r>
                  <a:rPr lang="ru-RU" sz="2000" b="1" dirty="0" err="1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Барн</a:t>
                </a:r>
                <a:r>
                  <a:rPr lang="ru-RU" sz="20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sup>
                    </m:sSup>
                    <m:sSup>
                      <m:sSupPr>
                        <m:ctrlP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000" b="1" dirty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73706F3-F3AD-452E-AB5D-2434FB29D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825625"/>
                <a:ext cx="5619750" cy="4351338"/>
              </a:xfrm>
              <a:blipFill>
                <a:blip r:embed="rId3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upload.wikimedia.org/wikipedia/commons/b/b7/Neutroncross.jpg">
            <a:extLst>
              <a:ext uri="{FF2B5EF4-FFF2-40B4-BE49-F238E27FC236}">
                <a16:creationId xmlns:a16="http://schemas.microsoft.com/office/drawing/2014/main" id="{6FA9A204-F4BF-422D-A564-D67EDE10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49" y="2265219"/>
            <a:ext cx="3097702" cy="347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D276B-E420-454E-A8C4-278BD3D7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073150"/>
            <a:ext cx="11239500" cy="977899"/>
          </a:xfrm>
        </p:spPr>
        <p:txBody>
          <a:bodyPr>
            <a:noAutofit/>
          </a:bodyPr>
          <a:lstStyle/>
          <a:p>
            <a:r>
              <a:rPr lang="ru-RU" sz="3600" dirty="0"/>
              <a:t>Закон ослабления γ-квантов </a:t>
            </a:r>
            <a:br>
              <a:rPr lang="ru-RU" sz="3600" dirty="0"/>
            </a:br>
            <a:r>
              <a:rPr lang="ru-RU" sz="3600" dirty="0"/>
              <a:t>при прохождении через вещество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4F5F1AA-68D0-4A14-8A1A-E3E01AD72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2209799"/>
                <a:ext cx="11239500" cy="205105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ru-RU" sz="2000" dirty="0">
                    <a:cs typeface="Times New Roman" panose="02020603050405020304" pitchFamily="18" charset="0"/>
                  </a:rPr>
                  <a:t>Пучок γ квантов – узкий, монохроматический, параллельный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b="1" dirty="0">
                    <a:cs typeface="Times New Roman" panose="02020603050405020304" pitchFamily="18" charset="0"/>
                  </a:rPr>
                  <a:t>dN</a:t>
                </a:r>
                <a:r>
                  <a:rPr lang="ru-RU" sz="2000" dirty="0">
                    <a:cs typeface="Times New Roman" panose="02020603050405020304" pitchFamily="18" charset="0"/>
                  </a:rPr>
                  <a:t> - количество γ-квантов, падающих на поглотитель, убывающих из пучка за счет поглощения или рассеяния,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𝒅𝑵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endParaRPr lang="ru-RU" sz="2000" b="1" dirty="0"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b="1" dirty="0">
                    <a:cs typeface="Times New Roman" panose="02020603050405020304" pitchFamily="18" charset="0"/>
                  </a:rPr>
                  <a:t>N</a:t>
                </a:r>
                <a:r>
                  <a:rPr lang="ru-RU" sz="2000" dirty="0">
                    <a:cs typeface="Times New Roman" panose="02020603050405020304" pitchFamily="18" charset="0"/>
                  </a:rPr>
                  <a:t> -число падающих γ-квантов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ru-RU" sz="2000" b="1" dirty="0">
                    <a:cs typeface="Times New Roman" panose="02020603050405020304" pitchFamily="18" charset="0"/>
                  </a:rPr>
                  <a:t>σ</a:t>
                </a:r>
                <a:r>
                  <a:rPr lang="ru-RU" sz="2000" dirty="0">
                    <a:cs typeface="Times New Roman" panose="02020603050405020304" pitchFamily="18" charset="0"/>
                  </a:rPr>
                  <a:t> - вероятность взаимодействия с атомом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b="1" dirty="0">
                    <a:cs typeface="Times New Roman" panose="02020603050405020304" pitchFamily="18" charset="0"/>
                  </a:rPr>
                  <a:t>n</a:t>
                </a:r>
                <a:r>
                  <a:rPr lang="ru-RU" sz="2000" dirty="0">
                    <a:cs typeface="Times New Roman" panose="02020603050405020304" pitchFamily="18" charset="0"/>
                  </a:rPr>
                  <a:t>  - концентрация атомов на рассматриваемом малом участке пути </a:t>
                </a:r>
                <a:r>
                  <a:rPr lang="en-US" sz="2000" b="1" dirty="0">
                    <a:cs typeface="Times New Roman" panose="02020603050405020304" pitchFamily="18" charset="0"/>
                  </a:rPr>
                  <a:t>dx</a:t>
                </a:r>
                <a:r>
                  <a:rPr lang="ru-RU" sz="2000" dirty="0"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4F5F1AA-68D0-4A14-8A1A-E3E01AD72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2209799"/>
                <a:ext cx="11239500" cy="2051051"/>
              </a:xfrm>
              <a:blipFill>
                <a:blip r:embed="rId3"/>
                <a:stretch>
                  <a:fillRect l="-542" t="-2967" r="-597" b="-4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7331694-CE83-41B0-81BB-63C061732321}"/>
                  </a:ext>
                </a:extLst>
              </p:cNvPr>
              <p:cNvSpPr/>
              <p:nvPr/>
            </p:nvSpPr>
            <p:spPr>
              <a:xfrm>
                <a:off x="-19050" y="4393684"/>
                <a:ext cx="122301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𝒅𝑵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ru-RU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ru-RU" sz="2400" b="1" i="1" dirty="0">
                  <a:solidFill>
                    <a:schemeClr val="accent1"/>
                  </a:solidFill>
                  <a:latin typeface="Proxima Nova" panose="02000506030000020004" pitchFamily="50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7331694-CE83-41B0-81BB-63C061732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" y="4393684"/>
                <a:ext cx="122301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>
            <a:extLst>
              <a:ext uri="{FF2B5EF4-FFF2-40B4-BE49-F238E27FC236}">
                <a16:creationId xmlns:a16="http://schemas.microsoft.com/office/drawing/2014/main" id="{FF1A82BD-3855-482B-900A-B04A68672A77}"/>
              </a:ext>
            </a:extLst>
          </p:cNvPr>
          <p:cNvSpPr txBox="1">
            <a:spLocks/>
          </p:cNvSpPr>
          <p:nvPr/>
        </p:nvSpPr>
        <p:spPr>
          <a:xfrm>
            <a:off x="476250" y="4918075"/>
            <a:ext cx="11239500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cs typeface="Times New Roman" panose="02020603050405020304" pitchFamily="18" charset="0"/>
              </a:rPr>
              <a:t>После интегрирования получаем </a:t>
            </a:r>
            <a:r>
              <a:rPr lang="ru-RU" sz="2000" b="1" dirty="0">
                <a:cs typeface="Times New Roman" panose="02020603050405020304" pitchFamily="18" charset="0"/>
              </a:rPr>
              <a:t>экспоненциальный закон ослабления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8D912DB-4209-4237-B917-372AD24E9AEB}"/>
                  </a:ext>
                </a:extLst>
              </p:cNvPr>
              <p:cNvSpPr/>
              <p:nvPr/>
            </p:nvSpPr>
            <p:spPr>
              <a:xfrm>
                <a:off x="6349" y="5442467"/>
                <a:ext cx="121793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𝒆𝒙𝒑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  <m:r>
                            <a:rPr lang="ru-RU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8D912DB-4209-4237-B917-372AD24E9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" y="5442467"/>
                <a:ext cx="12179302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2">
            <a:extLst>
              <a:ext uri="{FF2B5EF4-FFF2-40B4-BE49-F238E27FC236}">
                <a16:creationId xmlns:a16="http://schemas.microsoft.com/office/drawing/2014/main" id="{5EE1B577-4583-419D-B561-17F6FA00C413}"/>
              </a:ext>
            </a:extLst>
          </p:cNvPr>
          <p:cNvSpPr txBox="1">
            <a:spLocks/>
          </p:cNvSpPr>
          <p:nvPr/>
        </p:nvSpPr>
        <p:spPr>
          <a:xfrm>
            <a:off x="476250" y="5904132"/>
            <a:ext cx="11239500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cs typeface="Times New Roman" panose="02020603050405020304" pitchFamily="18" charset="0"/>
              </a:rPr>
              <a:t>Где </a:t>
            </a:r>
            <a:r>
              <a:rPr lang="ru-RU" sz="2000" b="1" i="1" dirty="0">
                <a:cs typeface="Times New Roman" panose="02020603050405020304" pitchFamily="18" charset="0"/>
              </a:rPr>
              <a:t>N</a:t>
            </a:r>
            <a:r>
              <a:rPr lang="ru-RU" sz="2000" dirty="0">
                <a:cs typeface="Times New Roman" panose="02020603050405020304" pitchFamily="18" charset="0"/>
              </a:rPr>
              <a:t> – число прошедших (оставшихся) в пучке γ-квантов</a:t>
            </a:r>
          </a:p>
        </p:txBody>
      </p:sp>
    </p:spTree>
    <p:extLst>
      <p:ext uri="{BB962C8B-B14F-4D97-AF65-F5344CB8AC3E}">
        <p14:creationId xmlns:p14="http://schemas.microsoft.com/office/powerpoint/2010/main" val="25085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1480</Words>
  <Application>Microsoft Office PowerPoint</Application>
  <PresentationFormat>Широкоэкранный</PresentationFormat>
  <Paragraphs>219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Calibri Light</vt:lpstr>
      <vt:lpstr>Proxima Nova</vt:lpstr>
      <vt:lpstr>Cambria Math</vt:lpstr>
      <vt:lpstr>Arial</vt:lpstr>
      <vt:lpstr>Calibri</vt:lpstr>
      <vt:lpstr>Тема Office</vt:lpstr>
      <vt:lpstr>Презентация PowerPoint</vt:lpstr>
      <vt:lpstr>Содержание</vt:lpstr>
      <vt:lpstr>Формулировка проблемы</vt:lpstr>
      <vt:lpstr>Цель. Задачи. Методы</vt:lpstr>
      <vt:lpstr>Теория Что такое γ-излучение?</vt:lpstr>
      <vt:lpstr>Как возникает γ-излучение?</vt:lpstr>
      <vt:lpstr>Как взаимодействует с веществом?</vt:lpstr>
      <vt:lpstr>Характеристики взаимодействия</vt:lpstr>
      <vt:lpstr>Закон ослабления γ-квантов  при прохождении через вещество</vt:lpstr>
      <vt:lpstr>Объяснение закона ослабления γ-квантов при прохождении через вещество.</vt:lpstr>
      <vt:lpstr>Презентация PowerPoint</vt:lpstr>
      <vt:lpstr>Презентация PowerPoint</vt:lpstr>
      <vt:lpstr>Механизм взаимодействия  γ-излучения с веществом</vt:lpstr>
      <vt:lpstr>Эффект Комптона</vt:lpstr>
      <vt:lpstr>Экспериментальная часть.  Измеряемые величины</vt:lpstr>
      <vt:lpstr>Презентация PowerPoint</vt:lpstr>
      <vt:lpstr>Экспериментальная установка</vt:lpstr>
      <vt:lpstr>Описание сцинтилляционного детектора</vt:lpstr>
      <vt:lpstr>Результаты эксперимента</vt:lpstr>
      <vt:lpstr>Графики результатов</vt:lpstr>
      <vt:lpstr>Результаты в таблицах</vt:lpstr>
      <vt:lpstr>Формулы</vt:lpstr>
      <vt:lpstr>Выводы</vt:lpstr>
      <vt:lpstr>Сравнение результатов эксперимента  с табличными</vt:lpstr>
      <vt:lpstr>Компьютерное моделирование</vt:lpstr>
      <vt:lpstr>Результаты</vt:lpstr>
      <vt:lpstr>Презентация PowerPoint</vt:lpstr>
      <vt:lpstr>Выводы</vt:lpstr>
      <vt:lpstr>Заключение</vt:lpstr>
      <vt:lpstr>Толщина защитного слоя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НОУ</dc:subject>
  <dc:creator>Белов Иван Дмитриевич</dc:creator>
  <cp:lastModifiedBy>Иван</cp:lastModifiedBy>
  <cp:revision>15</cp:revision>
  <dcterms:created xsi:type="dcterms:W3CDTF">2019-04-03T08:22:35Z</dcterms:created>
  <dcterms:modified xsi:type="dcterms:W3CDTF">2019-11-22T14:22:24Z</dcterms:modified>
</cp:coreProperties>
</file>